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67" r:id="rId3"/>
    <p:sldId id="262" r:id="rId4"/>
    <p:sldId id="264" r:id="rId5"/>
    <p:sldId id="265"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Roboto Medium"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9ED"/>
    <a:srgbClr val="F14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A4E6E-59A4-40A5-AB19-69569B470DBE}" v="215" dt="2020-02-07T11:01:44.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3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a33b5a32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a33b5a32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a33b5a32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a33b5a3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99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700"/>
            </a:lvl1pPr>
            <a:lvl2pPr lvl="1">
              <a:buNone/>
              <a:defRPr sz="700"/>
            </a:lvl2pPr>
            <a:lvl3pPr lvl="2">
              <a:buNone/>
              <a:defRPr sz="700"/>
            </a:lvl3pPr>
            <a:lvl4pPr lvl="3">
              <a:buNone/>
              <a:defRPr sz="700"/>
            </a:lvl4pPr>
            <a:lvl5pPr lvl="4">
              <a:buNone/>
              <a:defRPr sz="700"/>
            </a:lvl5pPr>
            <a:lvl6pPr lvl="5">
              <a:buNone/>
              <a:defRPr sz="700"/>
            </a:lvl6pPr>
            <a:lvl7pPr lvl="6">
              <a:buNone/>
              <a:defRPr sz="700"/>
            </a:lvl7pPr>
            <a:lvl8pPr lvl="7">
              <a:buNone/>
              <a:defRPr sz="700"/>
            </a:lvl8pPr>
            <a:lvl9pPr lvl="8">
              <a:buNone/>
              <a:defRPr sz="7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600"/>
            </a:lvl1pPr>
            <a:lvl2pPr lvl="1">
              <a:buNone/>
              <a:defRPr sz="600"/>
            </a:lvl2pPr>
            <a:lvl3pPr lvl="2">
              <a:buNone/>
              <a:defRPr sz="600"/>
            </a:lvl3pPr>
            <a:lvl4pPr lvl="3">
              <a:buNone/>
              <a:defRPr sz="600"/>
            </a:lvl4pPr>
            <a:lvl5pPr lvl="4">
              <a:buNone/>
              <a:defRPr sz="600"/>
            </a:lvl5pPr>
            <a:lvl6pPr lvl="5">
              <a:buNone/>
              <a:defRPr sz="600"/>
            </a:lvl6pPr>
            <a:lvl7pPr lvl="6">
              <a:buNone/>
              <a:defRPr sz="600"/>
            </a:lvl7pPr>
            <a:lvl8pPr lvl="7">
              <a:buNone/>
              <a:defRPr sz="600"/>
            </a:lvl8pPr>
            <a:lvl9pPr lvl="8">
              <a:buNone/>
              <a:defRPr sz="6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ume Template">
  <p:cSld name="CUSTOM">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txBox="1"/>
          <p:nvPr/>
        </p:nvSpPr>
        <p:spPr>
          <a:xfrm>
            <a:off x="1824300" y="766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Name:</a:t>
            </a:r>
            <a:endParaRPr>
              <a:solidFill>
                <a:srgbClr val="FFFFFF"/>
              </a:solidFill>
            </a:endParaRPr>
          </a:p>
        </p:txBody>
      </p:sp>
      <p:sp>
        <p:nvSpPr>
          <p:cNvPr id="59" name="Google Shape;59;p13"/>
          <p:cNvSpPr txBox="1"/>
          <p:nvPr/>
        </p:nvSpPr>
        <p:spPr>
          <a:xfrm>
            <a:off x="1824300" y="1108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Position:</a:t>
            </a:r>
            <a:endParaRPr>
              <a:solidFill>
                <a:srgbClr val="FFFFFF"/>
              </a:solidFill>
            </a:endParaRPr>
          </a:p>
        </p:txBody>
      </p:sp>
      <p:sp>
        <p:nvSpPr>
          <p:cNvPr id="60" name="Google Shape;60;p13"/>
          <p:cNvSpPr/>
          <p:nvPr/>
        </p:nvSpPr>
        <p:spPr>
          <a:xfrm>
            <a:off x="392750" y="766475"/>
            <a:ext cx="1209900" cy="120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Profile Pic</a:t>
            </a:r>
            <a:endParaRPr/>
          </a:p>
        </p:txBody>
      </p:sp>
      <p:sp>
        <p:nvSpPr>
          <p:cNvPr id="61" name="Google Shape;61;p13"/>
          <p:cNvSpPr txBox="1"/>
          <p:nvPr/>
        </p:nvSpPr>
        <p:spPr>
          <a:xfrm>
            <a:off x="1824300" y="1450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Contact:</a:t>
            </a:r>
            <a:endParaRPr>
              <a:solidFill>
                <a:srgbClr val="FFFFFF"/>
              </a:solidFill>
            </a:endParaRPr>
          </a:p>
        </p:txBody>
      </p:sp>
      <p:sp>
        <p:nvSpPr>
          <p:cNvPr id="62" name="Google Shape;62;p13"/>
          <p:cNvSpPr txBox="1"/>
          <p:nvPr/>
        </p:nvSpPr>
        <p:spPr>
          <a:xfrm>
            <a:off x="2970725" y="766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3" name="Google Shape;63;p13"/>
          <p:cNvSpPr txBox="1"/>
          <p:nvPr/>
        </p:nvSpPr>
        <p:spPr>
          <a:xfrm>
            <a:off x="2970725" y="1108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4" name="Google Shape;64;p13"/>
          <p:cNvSpPr txBox="1"/>
          <p:nvPr/>
        </p:nvSpPr>
        <p:spPr>
          <a:xfrm>
            <a:off x="2970725" y="1450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[email]</a:t>
            </a:r>
            <a:endParaRPr sz="1200">
              <a:solidFill>
                <a:srgbClr val="DFCFE7"/>
              </a:solidFill>
            </a:endParaRPr>
          </a:p>
        </p:txBody>
      </p:sp>
      <p:cxnSp>
        <p:nvCxnSpPr>
          <p:cNvPr id="65" name="Google Shape;65;p13"/>
          <p:cNvCxnSpPr/>
          <p:nvPr/>
        </p:nvCxnSpPr>
        <p:spPr>
          <a:xfrm>
            <a:off x="1855975" y="1995325"/>
            <a:ext cx="3357300" cy="0"/>
          </a:xfrm>
          <a:prstGeom prst="straightConnector1">
            <a:avLst/>
          </a:prstGeom>
          <a:noFill/>
          <a:ln w="9525" cap="flat" cmpd="sng">
            <a:solidFill>
              <a:srgbClr val="DFCFE7"/>
            </a:solidFill>
            <a:prstDash val="solid"/>
            <a:round/>
            <a:headEnd type="none" w="med" len="med"/>
            <a:tailEnd type="none" w="med" len="med"/>
          </a:ln>
        </p:spPr>
      </p:cxnSp>
      <p:cxnSp>
        <p:nvCxnSpPr>
          <p:cNvPr id="66" name="Google Shape;66;p13"/>
          <p:cNvCxnSpPr/>
          <p:nvPr/>
        </p:nvCxnSpPr>
        <p:spPr>
          <a:xfrm>
            <a:off x="5267875" y="551100"/>
            <a:ext cx="0" cy="4338900"/>
          </a:xfrm>
          <a:prstGeom prst="straightConnector1">
            <a:avLst/>
          </a:prstGeom>
          <a:noFill/>
          <a:ln w="9525" cap="flat" cmpd="sng">
            <a:solidFill>
              <a:srgbClr val="DFCFE7"/>
            </a:solidFill>
            <a:prstDash val="solid"/>
            <a:round/>
            <a:headEnd type="none" w="med" len="med"/>
            <a:tailEnd type="none" w="med" len="med"/>
          </a:ln>
        </p:spPr>
      </p:cxnSp>
      <p:sp>
        <p:nvSpPr>
          <p:cNvPr id="67" name="Google Shape;67;p13"/>
          <p:cNvSpPr txBox="1"/>
          <p:nvPr/>
        </p:nvSpPr>
        <p:spPr>
          <a:xfrm>
            <a:off x="5319575" y="20246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Block8 Projects:</a:t>
            </a:r>
            <a:endParaRPr>
              <a:solidFill>
                <a:srgbClr val="FFFFFF"/>
              </a:solidFill>
            </a:endParaRPr>
          </a:p>
        </p:txBody>
      </p:sp>
      <p:sp>
        <p:nvSpPr>
          <p:cNvPr id="68" name="Google Shape;68;p13"/>
          <p:cNvSpPr txBox="1"/>
          <p:nvPr/>
        </p:nvSpPr>
        <p:spPr>
          <a:xfrm>
            <a:off x="5205050" y="2353950"/>
            <a:ext cx="3808800" cy="2552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1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2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sp>
        <p:nvSpPr>
          <p:cNvPr id="69" name="Google Shape;69;p13"/>
          <p:cNvSpPr txBox="1"/>
          <p:nvPr/>
        </p:nvSpPr>
        <p:spPr>
          <a:xfrm>
            <a:off x="323075" y="20843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Professional Qualifications and Memberships:</a:t>
            </a:r>
            <a:endParaRPr>
              <a:solidFill>
                <a:srgbClr val="FFFFFF"/>
              </a:solidFill>
            </a:endParaRPr>
          </a:p>
        </p:txBody>
      </p:sp>
      <p:sp>
        <p:nvSpPr>
          <p:cNvPr id="70" name="Google Shape;70;p13"/>
          <p:cNvSpPr txBox="1"/>
          <p:nvPr/>
        </p:nvSpPr>
        <p:spPr>
          <a:xfrm>
            <a:off x="158400" y="2394425"/>
            <a:ext cx="4985100" cy="5889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Qualifications complete or in progress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Relevant memberships to industry groups</a:t>
            </a:r>
            <a:endParaRPr sz="1200">
              <a:solidFill>
                <a:srgbClr val="DFCFE7"/>
              </a:solidFill>
            </a:endParaRPr>
          </a:p>
        </p:txBody>
      </p:sp>
      <p:sp>
        <p:nvSpPr>
          <p:cNvPr id="71" name="Google Shape;71;p13"/>
          <p:cNvSpPr txBox="1"/>
          <p:nvPr/>
        </p:nvSpPr>
        <p:spPr>
          <a:xfrm>
            <a:off x="323075" y="31274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Value to Client</a:t>
            </a:r>
            <a:endParaRPr>
              <a:solidFill>
                <a:srgbClr val="FFFFFF"/>
              </a:solidFill>
            </a:endParaRPr>
          </a:p>
        </p:txBody>
      </p:sp>
      <p:sp>
        <p:nvSpPr>
          <p:cNvPr id="72" name="Google Shape;72;p13"/>
          <p:cNvSpPr txBox="1"/>
          <p:nvPr/>
        </p:nvSpPr>
        <p:spPr>
          <a:xfrm>
            <a:off x="158400" y="3382425"/>
            <a:ext cx="4985100" cy="1427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experiences / skills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personal qualities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“Hands on” experience - jobs, labs, education institutions etc. </a:t>
            </a:r>
            <a:endParaRPr sz="1200">
              <a:solidFill>
                <a:srgbClr val="DFCFE7"/>
              </a:solidFill>
            </a:endParaRPr>
          </a:p>
        </p:txBody>
      </p:sp>
      <p:sp>
        <p:nvSpPr>
          <p:cNvPr id="73" name="Google Shape;73;p13"/>
          <p:cNvSpPr txBox="1"/>
          <p:nvPr/>
        </p:nvSpPr>
        <p:spPr>
          <a:xfrm>
            <a:off x="5319575" y="4244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Background/Tenure</a:t>
            </a:r>
            <a:endParaRPr>
              <a:solidFill>
                <a:srgbClr val="FFFFFF"/>
              </a:solidFill>
            </a:endParaRPr>
          </a:p>
        </p:txBody>
      </p:sp>
      <p:sp>
        <p:nvSpPr>
          <p:cNvPr id="74" name="Google Shape;74;p13"/>
          <p:cNvSpPr txBox="1"/>
          <p:nvPr/>
        </p:nvSpPr>
        <p:spPr>
          <a:xfrm>
            <a:off x="5205050" y="696775"/>
            <a:ext cx="3808800" cy="1095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Tenure at Block8</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Previous jobs and tenure</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cxnSp>
        <p:nvCxnSpPr>
          <p:cNvPr id="75" name="Google Shape;75;p13"/>
          <p:cNvCxnSpPr/>
          <p:nvPr/>
        </p:nvCxnSpPr>
        <p:spPr>
          <a:xfrm>
            <a:off x="5352925" y="4003675"/>
            <a:ext cx="3357300" cy="0"/>
          </a:xfrm>
          <a:prstGeom prst="straightConnector1">
            <a:avLst/>
          </a:prstGeom>
          <a:noFill/>
          <a:ln w="9525" cap="flat" cmpd="sng">
            <a:solidFill>
              <a:srgbClr val="DFCFE7"/>
            </a:solidFill>
            <a:prstDash val="solid"/>
            <a:round/>
            <a:headEnd type="none" w="med" len="med"/>
            <a:tailEnd type="none" w="med" len="med"/>
          </a:ln>
        </p:spPr>
      </p:cxnSp>
      <p:sp>
        <p:nvSpPr>
          <p:cNvPr id="76" name="Google Shape;76;p13"/>
          <p:cNvSpPr txBox="1"/>
          <p:nvPr/>
        </p:nvSpPr>
        <p:spPr>
          <a:xfrm>
            <a:off x="5352925" y="4052050"/>
            <a:ext cx="1918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Something personal:</a:t>
            </a:r>
            <a:endParaRPr>
              <a:solidFill>
                <a:srgbClr val="FFFFFF"/>
              </a:solidFill>
            </a:endParaRPr>
          </a:p>
        </p:txBody>
      </p:sp>
      <p:sp>
        <p:nvSpPr>
          <p:cNvPr id="77" name="Google Shape;77;p13"/>
          <p:cNvSpPr txBox="1"/>
          <p:nvPr/>
        </p:nvSpPr>
        <p:spPr>
          <a:xfrm>
            <a:off x="5352925" y="4318050"/>
            <a:ext cx="3451800" cy="5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Enjoys long walks on the beach and smelling the roses in Spring. </a:t>
            </a:r>
            <a:endParaRPr sz="1200">
              <a:solidFill>
                <a:srgbClr val="DFCFE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637925"/>
            <a:ext cx="8520600" cy="5202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Medium"/>
              <a:buNone/>
              <a:defRPr>
                <a:latin typeface="Roboto Medium"/>
                <a:ea typeface="Roboto Medium"/>
                <a:cs typeface="Roboto Medium"/>
                <a:sym typeface="Roboto Medium"/>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22" name="Google Shape;22;p4"/>
          <p:cNvSpPr txBox="1">
            <a:spLocks noGrp="1"/>
          </p:cNvSpPr>
          <p:nvPr>
            <p:ph type="body" idx="1"/>
          </p:nvPr>
        </p:nvSpPr>
        <p:spPr>
          <a:xfrm>
            <a:off x="311700" y="1264663"/>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7F9FC"/>
              </a:buClr>
              <a:buSzPts val="1800"/>
              <a:buChar char="●"/>
              <a:defRPr>
                <a:solidFill>
                  <a:srgbClr val="F7F9FC"/>
                </a:solidFill>
              </a:defRPr>
            </a:lvl1pPr>
            <a:lvl2pPr marL="914400" lvl="1" indent="-317500">
              <a:spcBef>
                <a:spcPts val="1600"/>
              </a:spcBef>
              <a:spcAft>
                <a:spcPts val="0"/>
              </a:spcAft>
              <a:buClr>
                <a:srgbClr val="F7F9FC"/>
              </a:buClr>
              <a:buSzPts val="1400"/>
              <a:buChar char="○"/>
              <a:defRPr>
                <a:solidFill>
                  <a:srgbClr val="F7F9FC"/>
                </a:solidFill>
              </a:defRPr>
            </a:lvl2pPr>
            <a:lvl3pPr marL="1371600" lvl="2" indent="-317500">
              <a:spcBef>
                <a:spcPts val="1600"/>
              </a:spcBef>
              <a:spcAft>
                <a:spcPts val="0"/>
              </a:spcAft>
              <a:buClr>
                <a:srgbClr val="F7F9FC"/>
              </a:buClr>
              <a:buSzPts val="1400"/>
              <a:buChar char="■"/>
              <a:defRPr>
                <a:solidFill>
                  <a:srgbClr val="F7F9FC"/>
                </a:solidFill>
              </a:defRPr>
            </a:lvl3pPr>
            <a:lvl4pPr marL="1828800" lvl="3" indent="-317500">
              <a:spcBef>
                <a:spcPts val="1600"/>
              </a:spcBef>
              <a:spcAft>
                <a:spcPts val="0"/>
              </a:spcAft>
              <a:buClr>
                <a:srgbClr val="F7F9FC"/>
              </a:buClr>
              <a:buSzPts val="1400"/>
              <a:buChar char="●"/>
              <a:defRPr>
                <a:solidFill>
                  <a:srgbClr val="F7F9FC"/>
                </a:solidFill>
              </a:defRPr>
            </a:lvl4pPr>
            <a:lvl5pPr marL="2286000" lvl="4" indent="-317500">
              <a:spcBef>
                <a:spcPts val="1600"/>
              </a:spcBef>
              <a:spcAft>
                <a:spcPts val="0"/>
              </a:spcAft>
              <a:buClr>
                <a:srgbClr val="F7F9FC"/>
              </a:buClr>
              <a:buSzPts val="1400"/>
              <a:buChar char="○"/>
              <a:defRPr>
                <a:solidFill>
                  <a:srgbClr val="F7F9FC"/>
                </a:solidFill>
              </a:defRPr>
            </a:lvl5pPr>
            <a:lvl6pPr marL="2743200" lvl="5" indent="-317500">
              <a:spcBef>
                <a:spcPts val="1600"/>
              </a:spcBef>
              <a:spcAft>
                <a:spcPts val="0"/>
              </a:spcAft>
              <a:buClr>
                <a:srgbClr val="F7F9FC"/>
              </a:buClr>
              <a:buSzPts val="1400"/>
              <a:buChar char="■"/>
              <a:defRPr>
                <a:solidFill>
                  <a:srgbClr val="F7F9FC"/>
                </a:solidFill>
              </a:defRPr>
            </a:lvl6pPr>
            <a:lvl7pPr marL="3200400" lvl="6" indent="-317500">
              <a:spcBef>
                <a:spcPts val="1600"/>
              </a:spcBef>
              <a:spcAft>
                <a:spcPts val="0"/>
              </a:spcAft>
              <a:buClr>
                <a:srgbClr val="F7F9FC"/>
              </a:buClr>
              <a:buSzPts val="1400"/>
              <a:buChar char="●"/>
              <a:defRPr>
                <a:solidFill>
                  <a:srgbClr val="F7F9FC"/>
                </a:solidFill>
              </a:defRPr>
            </a:lvl7pPr>
            <a:lvl8pPr marL="3657600" lvl="7" indent="-317500">
              <a:spcBef>
                <a:spcPts val="1600"/>
              </a:spcBef>
              <a:spcAft>
                <a:spcPts val="0"/>
              </a:spcAft>
              <a:buClr>
                <a:srgbClr val="F7F9FC"/>
              </a:buClr>
              <a:buSzPts val="1400"/>
              <a:buChar char="○"/>
              <a:defRPr>
                <a:solidFill>
                  <a:srgbClr val="F7F9FC"/>
                </a:solidFill>
              </a:defRPr>
            </a:lvl8pPr>
            <a:lvl9pPr marL="4114800" lvl="8" indent="-317500">
              <a:spcBef>
                <a:spcPts val="1600"/>
              </a:spcBef>
              <a:spcAft>
                <a:spcPts val="1600"/>
              </a:spcAft>
              <a:buClr>
                <a:srgbClr val="F7F9FC"/>
              </a:buClr>
              <a:buSzPts val="1400"/>
              <a:buChar char="■"/>
              <a:defRPr>
                <a:solidFill>
                  <a:srgbClr val="F7F9FC"/>
                </a:solidFill>
              </a:defRPr>
            </a:lvl9pPr>
          </a:lstStyle>
          <a:p>
            <a:endParaRPr/>
          </a:p>
        </p:txBody>
      </p:sp>
      <p:sp>
        <p:nvSpPr>
          <p:cNvPr id="23" name="Google Shape;23;p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4" name="Google Shape;24;p4"/>
          <p:cNvCxnSpPr/>
          <p:nvPr/>
        </p:nvCxnSpPr>
        <p:spPr>
          <a:xfrm>
            <a:off x="4132350" y="1209750"/>
            <a:ext cx="8793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a:off x="3166050" y="1210625"/>
            <a:ext cx="28119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BE29F9"/>
            </a:gs>
            <a:gs pos="45000">
              <a:srgbClr val="7C15A7"/>
            </a:gs>
            <a:gs pos="100000">
              <a:srgbClr val="390054"/>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379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Roboto"/>
              <a:buNone/>
              <a:defRPr sz="2800">
                <a:solidFill>
                  <a:srgbClr val="FFFFFF"/>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64663"/>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a:buChar char="●"/>
              <a:defRPr sz="1800">
                <a:solidFill>
                  <a:srgbClr val="FFFFFF"/>
                </a:solidFill>
                <a:latin typeface="Roboto"/>
                <a:ea typeface="Roboto"/>
                <a:cs typeface="Roboto"/>
                <a:sym typeface="Roboto"/>
              </a:defRPr>
            </a:lvl1pPr>
            <a:lvl2pPr marL="914400" lvl="1"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pic>
        <p:nvPicPr>
          <p:cNvPr id="8" name="Google Shape;8;p1"/>
          <p:cNvPicPr preferRelativeResize="0"/>
          <p:nvPr/>
        </p:nvPicPr>
        <p:blipFill>
          <a:blip r:embed="rId14">
            <a:alphaModFix/>
          </a:blip>
          <a:stretch>
            <a:fillRect/>
          </a:stretch>
        </p:blipFill>
        <p:spPr>
          <a:xfrm>
            <a:off x="184825" y="136603"/>
            <a:ext cx="1411251" cy="365625"/>
          </a:xfrm>
          <a:prstGeom prst="rect">
            <a:avLst/>
          </a:prstGeom>
          <a:noFill/>
          <a:ln>
            <a:noFill/>
          </a:ln>
        </p:spPr>
      </p:pic>
      <p:pic>
        <p:nvPicPr>
          <p:cNvPr id="9" name="Google Shape;9;p1"/>
          <p:cNvPicPr preferRelativeResize="0"/>
          <p:nvPr/>
        </p:nvPicPr>
        <p:blipFill>
          <a:blip r:embed="rId15">
            <a:alphaModFix/>
          </a:blip>
          <a:stretch>
            <a:fillRect/>
          </a:stretch>
        </p:blipFill>
        <p:spPr>
          <a:xfrm>
            <a:off x="184825" y="4842176"/>
            <a:ext cx="126875" cy="187749"/>
          </a:xfrm>
          <a:prstGeom prst="rect">
            <a:avLst/>
          </a:prstGeom>
          <a:noFill/>
          <a:ln>
            <a:noFill/>
          </a:ln>
        </p:spPr>
      </p:pic>
      <p:sp>
        <p:nvSpPr>
          <p:cNvPr id="10" name="Google Shape;10;p1"/>
          <p:cNvSpPr/>
          <p:nvPr/>
        </p:nvSpPr>
        <p:spPr>
          <a:xfrm flipH="1">
            <a:off x="-14095" y="-1501150"/>
            <a:ext cx="9172170" cy="1818126"/>
          </a:xfrm>
          <a:prstGeom prst="flowChartDocument">
            <a:avLst/>
          </a:prstGeom>
          <a:gradFill>
            <a:gsLst>
              <a:gs pos="0">
                <a:srgbClr val="E6E8EB"/>
              </a:gs>
              <a:gs pos="34000">
                <a:srgbClr val="F3F4F5"/>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10800000">
            <a:off x="6580179" y="4809714"/>
            <a:ext cx="3823848" cy="1689336"/>
          </a:xfrm>
          <a:prstGeom prst="flowChartDocument">
            <a:avLst/>
          </a:prstGeom>
          <a:gradFill>
            <a:gsLst>
              <a:gs pos="0">
                <a:srgbClr val="F3F3FA"/>
              </a:gs>
              <a:gs pos="89000">
                <a:srgbClr val="F9F9FD"/>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sldNum" idx="12"/>
          </p:nvPr>
        </p:nvSpPr>
        <p:spPr>
          <a:xfrm>
            <a:off x="8516833" y="4809717"/>
            <a:ext cx="548700" cy="393600"/>
          </a:xfrm>
          <a:prstGeom prst="rect">
            <a:avLst/>
          </a:prstGeom>
          <a:noFill/>
          <a:ln>
            <a:noFill/>
          </a:ln>
        </p:spPr>
        <p:txBody>
          <a:bodyPr spcFirstLastPara="1" wrap="square" lIns="91425" tIns="91425" rIns="91425" bIns="91425" anchor="ctr" anchorCtr="0">
            <a:noAutofit/>
          </a:bodyPr>
          <a:lstStyle>
            <a:lvl1pPr lvl="0" algn="r">
              <a:buNone/>
              <a:defRPr sz="800">
                <a:solidFill>
                  <a:srgbClr val="BE29F9"/>
                </a:solidFill>
              </a:defRPr>
            </a:lvl1pPr>
            <a:lvl2pPr lvl="1" algn="r">
              <a:buNone/>
              <a:defRPr sz="800">
                <a:solidFill>
                  <a:srgbClr val="BE29F9"/>
                </a:solidFill>
              </a:defRPr>
            </a:lvl2pPr>
            <a:lvl3pPr lvl="2" algn="r">
              <a:buNone/>
              <a:defRPr sz="800">
                <a:solidFill>
                  <a:srgbClr val="BE29F9"/>
                </a:solidFill>
              </a:defRPr>
            </a:lvl3pPr>
            <a:lvl4pPr lvl="3" algn="r">
              <a:buNone/>
              <a:defRPr sz="800">
                <a:solidFill>
                  <a:srgbClr val="BE29F9"/>
                </a:solidFill>
              </a:defRPr>
            </a:lvl4pPr>
            <a:lvl5pPr lvl="4" algn="r">
              <a:buNone/>
              <a:defRPr sz="800">
                <a:solidFill>
                  <a:srgbClr val="BE29F9"/>
                </a:solidFill>
              </a:defRPr>
            </a:lvl5pPr>
            <a:lvl6pPr lvl="5" algn="r">
              <a:buNone/>
              <a:defRPr sz="800">
                <a:solidFill>
                  <a:srgbClr val="BE29F9"/>
                </a:solidFill>
              </a:defRPr>
            </a:lvl6pPr>
            <a:lvl7pPr lvl="6" algn="r">
              <a:buNone/>
              <a:defRPr sz="800">
                <a:solidFill>
                  <a:srgbClr val="BE29F9"/>
                </a:solidFill>
              </a:defRPr>
            </a:lvl7pPr>
            <a:lvl8pPr lvl="7" algn="r">
              <a:buNone/>
              <a:defRPr sz="800">
                <a:solidFill>
                  <a:srgbClr val="BE29F9"/>
                </a:solidFill>
              </a:defRPr>
            </a:lvl8pPr>
            <a:lvl9pPr lvl="8" algn="r">
              <a:buNone/>
              <a:defRPr sz="800">
                <a:solidFill>
                  <a:srgbClr val="BE29F9"/>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154546" y="-562731"/>
            <a:ext cx="8520600" cy="1795425"/>
          </a:xfrm>
          <a:prstGeom prst="rect">
            <a:avLst/>
          </a:prstGeom>
        </p:spPr>
        <p:txBody>
          <a:bodyPr spcFirstLastPara="1" wrap="square" lIns="91425" tIns="91425" rIns="91425" bIns="91425" anchor="b" anchorCtr="0">
            <a:noAutofit/>
          </a:bodyPr>
          <a:lstStyle/>
          <a:p>
            <a:r>
              <a:rPr lang="en-IN" sz="3200" dirty="0"/>
              <a:t>Testing strategy in Waterfall Model</a:t>
            </a:r>
          </a:p>
        </p:txBody>
      </p:sp>
      <p:sp>
        <p:nvSpPr>
          <p:cNvPr id="84" name="Google Shape;84;p1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 name="TextBox 5">
            <a:extLst>
              <a:ext uri="{FF2B5EF4-FFF2-40B4-BE49-F238E27FC236}">
                <a16:creationId xmlns:a16="http://schemas.microsoft.com/office/drawing/2014/main" id="{E2019800-B202-4E2A-8647-8AFA709FEAC4}"/>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7" name="TextBox 6">
            <a:extLst>
              <a:ext uri="{FF2B5EF4-FFF2-40B4-BE49-F238E27FC236}">
                <a16:creationId xmlns:a16="http://schemas.microsoft.com/office/drawing/2014/main" id="{685E0A62-1796-4CD8-B09A-88F19DF08AC2}"/>
              </a:ext>
            </a:extLst>
          </p:cNvPr>
          <p:cNvSpPr txBox="1"/>
          <p:nvPr/>
        </p:nvSpPr>
        <p:spPr>
          <a:xfrm>
            <a:off x="335758" y="1285874"/>
            <a:ext cx="85153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chemeClr val="bg1"/>
                </a:solidFill>
              </a:rPr>
              <a:t>The role of a tester </a:t>
            </a:r>
            <a:r>
              <a:rPr lang="en-US" sz="1800" dirty="0">
                <a:solidFill>
                  <a:schemeClr val="bg1"/>
                </a:solidFill>
              </a:rPr>
              <a:t>is extremely important. In Waterfall projects, tests are usually conducted at the final stages of their realization. That is why testers have to find all bugs in final products and return the software to the developers so that they can fix all defects. Both individual components and the integrated whole are methodically verified to ensure that they are error-free and fully meet the requirements outlined in the first step. An independent quality assurance team defines “test cases” to evaluate whether the product fully or partially satisfies the requirements outlined in the first step. Three types of testing typically take place: unit testing of individual code modules; system testing of the integrated product; and acceptance testing, formally conducted by or on behalf of the customer. Defects, if found, are logged and feedback provided to the implementation team to enable correction. This is also the stage at which product documentation, such as a user manual, is prepared, reviewed and published.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6A18C1-AE4E-43DA-B7F8-1E28B6DB87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pic>
        <p:nvPicPr>
          <p:cNvPr id="4" name="Picture 4">
            <a:extLst>
              <a:ext uri="{FF2B5EF4-FFF2-40B4-BE49-F238E27FC236}">
                <a16:creationId xmlns:a16="http://schemas.microsoft.com/office/drawing/2014/main" id="{D7C7F0FE-0AAD-405A-A334-290E7F8A1D7D}"/>
              </a:ext>
            </a:extLst>
          </p:cNvPr>
          <p:cNvPicPr>
            <a:picLocks noChangeAspect="1"/>
          </p:cNvPicPr>
          <p:nvPr/>
        </p:nvPicPr>
        <p:blipFill>
          <a:blip r:embed="rId2"/>
          <a:stretch>
            <a:fillRect/>
          </a:stretch>
        </p:blipFill>
        <p:spPr>
          <a:xfrm>
            <a:off x="2364581" y="1060109"/>
            <a:ext cx="4407693" cy="3301888"/>
          </a:xfrm>
          <a:prstGeom prst="rect">
            <a:avLst/>
          </a:prstGeom>
        </p:spPr>
      </p:pic>
    </p:spTree>
    <p:extLst>
      <p:ext uri="{BB962C8B-B14F-4D97-AF65-F5344CB8AC3E}">
        <p14:creationId xmlns:p14="http://schemas.microsoft.com/office/powerpoint/2010/main" val="187694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637925"/>
            <a:ext cx="8520600" cy="520200"/>
          </a:xfrm>
          <a:prstGeom prst="rect">
            <a:avLst/>
          </a:prstGeom>
        </p:spPr>
        <p:txBody>
          <a:bodyPr spcFirstLastPara="1" wrap="square" lIns="91425" tIns="91425" rIns="91425" bIns="91425" anchor="t" anchorCtr="0">
            <a:noAutofit/>
          </a:bodyPr>
          <a:lstStyle/>
          <a:p>
            <a:r>
              <a:rPr lang="en-US" b="1" dirty="0"/>
              <a:t>Inputs and Outputs for the Waterfall Test Process</a:t>
            </a:r>
            <a:endParaRPr lang="en-IN" dirty="0"/>
          </a:p>
          <a:p>
            <a:pPr marL="0" lvl="0" indent="0" algn="ctr">
              <a:spcBef>
                <a:spcPts val="0"/>
              </a:spcBef>
              <a:spcAft>
                <a:spcPts val="0"/>
              </a:spcAft>
              <a:buNone/>
            </a:pPr>
            <a:endParaRPr lang="en-IN" dirty="0"/>
          </a:p>
        </p:txBody>
      </p:sp>
      <p:sp>
        <p:nvSpPr>
          <p:cNvPr id="91" name="Google Shape;91;p1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A1D82AA2-8940-4A6E-BCD7-C7B333B580A1}"/>
              </a:ext>
            </a:extLst>
          </p:cNvPr>
          <p:cNvSpPr txBox="1"/>
          <p:nvPr/>
        </p:nvSpPr>
        <p:spPr>
          <a:xfrm>
            <a:off x="538716" y="1311349"/>
            <a:ext cx="7924800" cy="954107"/>
          </a:xfrm>
          <a:prstGeom prst="rect">
            <a:avLst/>
          </a:prstGeom>
          <a:noFill/>
        </p:spPr>
        <p:txBody>
          <a:bodyPr wrap="square" rtlCol="0" anchor="t">
            <a:spAutoFit/>
          </a:bodyPr>
          <a:lstStyle/>
          <a:p>
            <a:pPr lvl="1"/>
            <a:endParaRPr lang="en-IN" dirty="0">
              <a:solidFill>
                <a:schemeClr val="bg1"/>
              </a:solidFill>
            </a:endParaRPr>
          </a:p>
          <a:p>
            <a:pPr lvl="1"/>
            <a:endParaRPr lang="en-IN" dirty="0">
              <a:solidFill>
                <a:schemeClr val="bg1"/>
              </a:solidFill>
            </a:endParaRPr>
          </a:p>
          <a:p>
            <a:pPr lvl="1"/>
            <a:endParaRPr lang="en-IN" dirty="0">
              <a:solidFill>
                <a:schemeClr val="bg1"/>
              </a:solidFill>
            </a:endParaRPr>
          </a:p>
          <a:p>
            <a:pPr lvl="1"/>
            <a:endParaRPr lang="en-IN" dirty="0"/>
          </a:p>
        </p:txBody>
      </p:sp>
      <p:graphicFrame>
        <p:nvGraphicFramePr>
          <p:cNvPr id="4" name="Table 3">
            <a:extLst>
              <a:ext uri="{FF2B5EF4-FFF2-40B4-BE49-F238E27FC236}">
                <a16:creationId xmlns:a16="http://schemas.microsoft.com/office/drawing/2014/main" id="{04F0AFE0-E567-4521-A37D-D99C1CEE90AD}"/>
              </a:ext>
            </a:extLst>
          </p:cNvPr>
          <p:cNvGraphicFramePr>
            <a:graphicFrameLocks noGrp="1"/>
          </p:cNvGraphicFramePr>
          <p:nvPr>
            <p:extLst>
              <p:ext uri="{D42A27DB-BD31-4B8C-83A1-F6EECF244321}">
                <p14:modId xmlns:p14="http://schemas.microsoft.com/office/powerpoint/2010/main" val="1206613217"/>
              </p:ext>
            </p:extLst>
          </p:nvPr>
        </p:nvGraphicFramePr>
        <p:xfrm>
          <a:off x="2260529" y="1493044"/>
          <a:ext cx="4448175" cy="339090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3369888849"/>
                    </a:ext>
                  </a:extLst>
                </a:gridCol>
                <a:gridCol w="1514475">
                  <a:extLst>
                    <a:ext uri="{9D8B030D-6E8A-4147-A177-3AD203B41FA5}">
                      <a16:colId xmlns:a16="http://schemas.microsoft.com/office/drawing/2014/main" val="2459806740"/>
                    </a:ext>
                  </a:extLst>
                </a:gridCol>
                <a:gridCol w="1600200">
                  <a:extLst>
                    <a:ext uri="{9D8B030D-6E8A-4147-A177-3AD203B41FA5}">
                      <a16:colId xmlns:a16="http://schemas.microsoft.com/office/drawing/2014/main" val="3791221299"/>
                    </a:ext>
                  </a:extLst>
                </a:gridCol>
              </a:tblGrid>
              <a:tr h="165961">
                <a:tc>
                  <a:txBody>
                    <a:bodyPr/>
                    <a:lstStyle/>
                    <a:p>
                      <a:pPr fontAlgn="t"/>
                      <a:r>
                        <a:rPr lang="en-US" dirty="0">
                          <a:effectLst/>
                        </a:rPr>
                        <a:t>Activity</a:t>
                      </a:r>
                    </a:p>
                  </a:txBody>
                  <a:tcPr marL="19050" marR="19050" marT="19050" marB="19050"/>
                </a:tc>
                <a:tc>
                  <a:txBody>
                    <a:bodyPr/>
                    <a:lstStyle/>
                    <a:p>
                      <a:pPr fontAlgn="t"/>
                      <a:r>
                        <a:rPr lang="en-US" dirty="0">
                          <a:effectLst/>
                        </a:rPr>
                        <a:t>Inputs</a:t>
                      </a:r>
                    </a:p>
                  </a:txBody>
                  <a:tcPr marL="19050" marR="19050" marT="19050" marB="19050"/>
                </a:tc>
                <a:tc>
                  <a:txBody>
                    <a:bodyPr/>
                    <a:lstStyle/>
                    <a:p>
                      <a:pPr fontAlgn="t"/>
                      <a:r>
                        <a:rPr lang="en-US" dirty="0">
                          <a:effectLst/>
                        </a:rPr>
                        <a:t>Outputs</a:t>
                      </a:r>
                    </a:p>
                  </a:txBody>
                  <a:tcPr marL="19050" marR="19050" marT="19050" marB="19050"/>
                </a:tc>
                <a:extLst>
                  <a:ext uri="{0D108BD9-81ED-4DB2-BD59-A6C34878D82A}">
                    <a16:rowId xmlns:a16="http://schemas.microsoft.com/office/drawing/2014/main" val="1626583367"/>
                  </a:ext>
                </a:extLst>
              </a:tr>
              <a:tr h="596565">
                <a:tc>
                  <a:txBody>
                    <a:bodyPr/>
                    <a:lstStyle/>
                    <a:p>
                      <a:pPr fontAlgn="t"/>
                      <a:r>
                        <a:rPr lang="en-US" dirty="0">
                          <a:effectLst/>
                        </a:rPr>
                        <a:t>Requirements analysis</a:t>
                      </a:r>
                    </a:p>
                  </a:txBody>
                  <a:tcPr marL="19050" marR="19050" marT="19050" marB="19050"/>
                </a:tc>
                <a:tc>
                  <a:txBody>
                    <a:bodyPr/>
                    <a:lstStyle/>
                    <a:p>
                      <a:pPr fontAlgn="t"/>
                      <a:r>
                        <a:rPr lang="en-US" dirty="0">
                          <a:effectLst/>
                        </a:rPr>
                        <a:t>Requirements definition, requirements specification</a:t>
                      </a:r>
                    </a:p>
                  </a:txBody>
                  <a:tcPr marL="19050" marR="19050" marT="19050" marB="19050"/>
                </a:tc>
                <a:tc>
                  <a:txBody>
                    <a:bodyPr/>
                    <a:lstStyle/>
                    <a:p>
                      <a:pPr fontAlgn="t"/>
                      <a:r>
                        <a:rPr lang="en-US" dirty="0">
                          <a:effectLst/>
                        </a:rPr>
                        <a:t>Requirements traceability matrix</a:t>
                      </a:r>
                    </a:p>
                  </a:txBody>
                  <a:tcPr marL="19050" marR="19050" marT="19050" marB="19050"/>
                </a:tc>
                <a:extLst>
                  <a:ext uri="{0D108BD9-81ED-4DB2-BD59-A6C34878D82A}">
                    <a16:rowId xmlns:a16="http://schemas.microsoft.com/office/drawing/2014/main" val="8689501"/>
                  </a:ext>
                </a:extLst>
              </a:tr>
              <a:tr h="740101">
                <a:tc>
                  <a:txBody>
                    <a:bodyPr/>
                    <a:lstStyle/>
                    <a:p>
                      <a:pPr fontAlgn="t"/>
                      <a:r>
                        <a:rPr lang="en-US" dirty="0">
                          <a:effectLst/>
                        </a:rPr>
                        <a:t>Test planning</a:t>
                      </a:r>
                    </a:p>
                  </a:txBody>
                  <a:tcPr marL="19050" marR="19050" marT="19050" marB="19050"/>
                </a:tc>
                <a:tc>
                  <a:txBody>
                    <a:bodyPr/>
                    <a:lstStyle/>
                    <a:p>
                      <a:pPr fontAlgn="t"/>
                      <a:r>
                        <a:rPr lang="en-US" dirty="0">
                          <a:effectLst/>
                        </a:rPr>
                        <a:t>Requirements specification, requirements trace matrix</a:t>
                      </a:r>
                    </a:p>
                  </a:txBody>
                  <a:tcPr marL="19050" marR="19050" marT="19050" marB="19050"/>
                </a:tc>
                <a:tc>
                  <a:txBody>
                    <a:bodyPr/>
                    <a:lstStyle/>
                    <a:p>
                      <a:pPr fontAlgn="t"/>
                      <a:r>
                        <a:rPr lang="en-US" dirty="0">
                          <a:effectLst/>
                        </a:rPr>
                        <a:t>Test plan—test strategy, test system, effort estimate and schedule</a:t>
                      </a:r>
                    </a:p>
                  </a:txBody>
                  <a:tcPr marL="19050" marR="19050" marT="19050" marB="19050"/>
                </a:tc>
                <a:extLst>
                  <a:ext uri="{0D108BD9-81ED-4DB2-BD59-A6C34878D82A}">
                    <a16:rowId xmlns:a16="http://schemas.microsoft.com/office/drawing/2014/main" val="1890160244"/>
                  </a:ext>
                </a:extLst>
              </a:tr>
              <a:tr h="740101">
                <a:tc>
                  <a:txBody>
                    <a:bodyPr/>
                    <a:lstStyle/>
                    <a:p>
                      <a:pPr fontAlgn="t"/>
                      <a:r>
                        <a:rPr lang="en-US" dirty="0">
                          <a:effectLst/>
                        </a:rPr>
                        <a:t>Test design</a:t>
                      </a:r>
                    </a:p>
                  </a:txBody>
                  <a:tcPr marL="19050" marR="19050" marT="19050" marB="19050"/>
                </a:tc>
                <a:tc>
                  <a:txBody>
                    <a:bodyPr/>
                    <a:lstStyle/>
                    <a:p>
                      <a:pPr fontAlgn="t"/>
                      <a:r>
                        <a:rPr lang="en-US" dirty="0">
                          <a:effectLst/>
                        </a:rPr>
                        <a:t>Requirements specification, requirements trace matrix, test plan</a:t>
                      </a:r>
                    </a:p>
                  </a:txBody>
                  <a:tcPr marL="19050" marR="19050" marT="19050" marB="19050"/>
                </a:tc>
                <a:tc>
                  <a:txBody>
                    <a:bodyPr/>
                    <a:lstStyle/>
                    <a:p>
                      <a:pPr fontAlgn="t"/>
                      <a:r>
                        <a:rPr lang="en-US" dirty="0">
                          <a:effectLst/>
                        </a:rPr>
                        <a:t>Test designs—test objectives, test input specification, test configurations</a:t>
                      </a:r>
                    </a:p>
                  </a:txBody>
                  <a:tcPr marL="19050" marR="19050" marT="19050" marB="19050"/>
                </a:tc>
                <a:extLst>
                  <a:ext uri="{0D108BD9-81ED-4DB2-BD59-A6C34878D82A}">
                    <a16:rowId xmlns:a16="http://schemas.microsoft.com/office/drawing/2014/main" val="1406365845"/>
                  </a:ext>
                </a:extLst>
              </a:tr>
              <a:tr h="165961">
                <a:tc>
                  <a:txBody>
                    <a:bodyPr/>
                    <a:lstStyle/>
                    <a:p>
                      <a:pPr fontAlgn="t"/>
                      <a:endParaRPr lang="en-US" dirty="0">
                        <a:effectLst/>
                      </a:endParaRPr>
                    </a:p>
                  </a:txBody>
                  <a:tcPr marL="19050" marR="19050" marT="19050" marB="19050"/>
                </a:tc>
                <a:tc>
                  <a:txBody>
                    <a:bodyPr/>
                    <a:lstStyle/>
                    <a:p>
                      <a:pPr fontAlgn="t"/>
                      <a:endParaRPr lang="en-US" dirty="0">
                        <a:effectLst/>
                      </a:endParaRPr>
                    </a:p>
                  </a:txBody>
                  <a:tcPr marL="19050" marR="19050" marT="19050" marB="19050"/>
                </a:tc>
                <a:tc>
                  <a:txBody>
                    <a:bodyPr/>
                    <a:lstStyle/>
                    <a:p>
                      <a:pPr fontAlgn="t"/>
                      <a:endParaRPr lang="en-US" dirty="0">
                        <a:effectLst/>
                      </a:endParaRPr>
                    </a:p>
                  </a:txBody>
                  <a:tcPr marL="19050" marR="19050" marT="19050" marB="19050"/>
                </a:tc>
                <a:extLst>
                  <a:ext uri="{0D108BD9-81ED-4DB2-BD59-A6C34878D82A}">
                    <a16:rowId xmlns:a16="http://schemas.microsoft.com/office/drawing/2014/main" val="4041760522"/>
                  </a:ext>
                </a:extLst>
              </a:tr>
            </a:tbl>
          </a:graphicData>
        </a:graphic>
      </p:graphicFrame>
    </p:spTree>
    <p:extLst>
      <p:ext uri="{BB962C8B-B14F-4D97-AF65-F5344CB8AC3E}">
        <p14:creationId xmlns:p14="http://schemas.microsoft.com/office/powerpoint/2010/main" val="163585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191D91-0DE2-44A6-9C55-53E8772558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graphicFrame>
        <p:nvGraphicFramePr>
          <p:cNvPr id="6" name="Table 5">
            <a:extLst>
              <a:ext uri="{FF2B5EF4-FFF2-40B4-BE49-F238E27FC236}">
                <a16:creationId xmlns:a16="http://schemas.microsoft.com/office/drawing/2014/main" id="{6DF6739C-AFF9-4A6F-BAE0-6184E8995B1C}"/>
              </a:ext>
            </a:extLst>
          </p:cNvPr>
          <p:cNvGraphicFramePr>
            <a:graphicFrameLocks noGrp="1"/>
          </p:cNvGraphicFramePr>
          <p:nvPr>
            <p:extLst>
              <p:ext uri="{D42A27DB-BD31-4B8C-83A1-F6EECF244321}">
                <p14:modId xmlns:p14="http://schemas.microsoft.com/office/powerpoint/2010/main" val="3443071287"/>
              </p:ext>
            </p:extLst>
          </p:nvPr>
        </p:nvGraphicFramePr>
        <p:xfrm>
          <a:off x="2474842" y="764382"/>
          <a:ext cx="4448175" cy="399288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3369888849"/>
                    </a:ext>
                  </a:extLst>
                </a:gridCol>
                <a:gridCol w="1514475">
                  <a:extLst>
                    <a:ext uri="{9D8B030D-6E8A-4147-A177-3AD203B41FA5}">
                      <a16:colId xmlns:a16="http://schemas.microsoft.com/office/drawing/2014/main" val="2459806740"/>
                    </a:ext>
                  </a:extLst>
                </a:gridCol>
                <a:gridCol w="1600200">
                  <a:extLst>
                    <a:ext uri="{9D8B030D-6E8A-4147-A177-3AD203B41FA5}">
                      <a16:colId xmlns:a16="http://schemas.microsoft.com/office/drawing/2014/main" val="3791221299"/>
                    </a:ext>
                  </a:extLst>
                </a:gridCol>
              </a:tblGrid>
              <a:tr h="0">
                <a:tc>
                  <a:txBody>
                    <a:bodyPr/>
                    <a:lstStyle/>
                    <a:p>
                      <a:pPr fontAlgn="t"/>
                      <a:r>
                        <a:rPr lang="en-US" dirty="0">
                          <a:effectLst/>
                        </a:rPr>
                        <a:t>Activity</a:t>
                      </a:r>
                    </a:p>
                  </a:txBody>
                  <a:tcPr marL="19050" marR="19050" marT="19050" marB="19050"/>
                </a:tc>
                <a:tc>
                  <a:txBody>
                    <a:bodyPr/>
                    <a:lstStyle/>
                    <a:p>
                      <a:pPr fontAlgn="t"/>
                      <a:r>
                        <a:rPr lang="en-US" dirty="0">
                          <a:effectLst/>
                        </a:rPr>
                        <a:t>Inputs</a:t>
                      </a:r>
                    </a:p>
                  </a:txBody>
                  <a:tcPr marL="19050" marR="19050" marT="19050" marB="19050"/>
                </a:tc>
                <a:tc>
                  <a:txBody>
                    <a:bodyPr/>
                    <a:lstStyle/>
                    <a:p>
                      <a:pPr fontAlgn="t"/>
                      <a:r>
                        <a:rPr lang="en-US" dirty="0">
                          <a:effectLst/>
                        </a:rPr>
                        <a:t>Outputs</a:t>
                      </a:r>
                    </a:p>
                  </a:txBody>
                  <a:tcPr marL="19050" marR="19050" marT="19050" marB="19050"/>
                </a:tc>
                <a:extLst>
                  <a:ext uri="{0D108BD9-81ED-4DB2-BD59-A6C34878D82A}">
                    <a16:rowId xmlns:a16="http://schemas.microsoft.com/office/drawing/2014/main" val="1626583367"/>
                  </a:ext>
                </a:extLst>
              </a:tr>
              <a:tr h="0">
                <a:tc>
                  <a:txBody>
                    <a:bodyPr/>
                    <a:lstStyle/>
                    <a:p>
                      <a:pPr fontAlgn="t"/>
                      <a:r>
                        <a:rPr lang="en-US" dirty="0">
                          <a:effectLst/>
                        </a:rPr>
                        <a:t>Test implementation</a:t>
                      </a:r>
                    </a:p>
                  </a:txBody>
                  <a:tcPr marL="19050" marR="19050" marT="19050" marB="19050"/>
                </a:tc>
                <a:tc>
                  <a:txBody>
                    <a:bodyPr/>
                    <a:lstStyle/>
                    <a:p>
                      <a:pPr fontAlgn="t"/>
                      <a:r>
                        <a:rPr lang="en-US" dirty="0">
                          <a:effectLst/>
                        </a:rPr>
                        <a:t>Software functional specification, requirements trace matrix, test plan, test designs</a:t>
                      </a:r>
                    </a:p>
                  </a:txBody>
                  <a:tcPr marL="19050" marR="19050" marT="19050" marB="19050"/>
                </a:tc>
                <a:tc>
                  <a:txBody>
                    <a:bodyPr/>
                    <a:lstStyle/>
                    <a:p>
                      <a:pPr fontAlgn="t"/>
                      <a:r>
                        <a:rPr lang="en-US" dirty="0">
                          <a:effectLst/>
                        </a:rPr>
                        <a:t>Test cases—test procedures and automated tests</a:t>
                      </a:r>
                    </a:p>
                  </a:txBody>
                  <a:tcPr marL="19050" marR="19050" marT="19050" marB="19050"/>
                </a:tc>
                <a:extLst>
                  <a:ext uri="{0D108BD9-81ED-4DB2-BD59-A6C34878D82A}">
                    <a16:rowId xmlns:a16="http://schemas.microsoft.com/office/drawing/2014/main" val="849504566"/>
                  </a:ext>
                </a:extLst>
              </a:tr>
              <a:tr h="0">
                <a:tc>
                  <a:txBody>
                    <a:bodyPr/>
                    <a:lstStyle/>
                    <a:p>
                      <a:pPr fontAlgn="t"/>
                      <a:r>
                        <a:rPr lang="en-US" dirty="0">
                          <a:effectLst/>
                        </a:rPr>
                        <a:t>Test debugging</a:t>
                      </a:r>
                    </a:p>
                  </a:txBody>
                  <a:tcPr marL="19050" marR="19050" marT="19050" marB="19050"/>
                </a:tc>
                <a:tc>
                  <a:txBody>
                    <a:bodyPr/>
                    <a:lstStyle/>
                    <a:p>
                      <a:pPr fontAlgn="t"/>
                      <a:r>
                        <a:rPr lang="en-US" dirty="0">
                          <a:effectLst/>
                        </a:rPr>
                        <a:t>"Early look" build of code, test cases, working test system</a:t>
                      </a:r>
                    </a:p>
                  </a:txBody>
                  <a:tcPr marL="19050" marR="19050" marT="19050" marB="19050"/>
                </a:tc>
                <a:tc>
                  <a:txBody>
                    <a:bodyPr/>
                    <a:lstStyle/>
                    <a:p>
                      <a:pPr fontAlgn="t"/>
                      <a:r>
                        <a:rPr lang="en-US" dirty="0">
                          <a:effectLst/>
                        </a:rPr>
                        <a:t>Final test cases</a:t>
                      </a:r>
                    </a:p>
                  </a:txBody>
                  <a:tcPr marL="19050" marR="19050" marT="19050" marB="19050"/>
                </a:tc>
                <a:extLst>
                  <a:ext uri="{0D108BD9-81ED-4DB2-BD59-A6C34878D82A}">
                    <a16:rowId xmlns:a16="http://schemas.microsoft.com/office/drawing/2014/main" val="1596856236"/>
                  </a:ext>
                </a:extLst>
              </a:tr>
              <a:tr h="0">
                <a:tc>
                  <a:txBody>
                    <a:bodyPr/>
                    <a:lstStyle/>
                    <a:p>
                      <a:pPr fontAlgn="t"/>
                      <a:r>
                        <a:rPr lang="en-US" dirty="0">
                          <a:effectLst/>
                        </a:rPr>
                        <a:t>System testing</a:t>
                      </a:r>
                    </a:p>
                  </a:txBody>
                  <a:tcPr marL="19050" marR="19050" marT="19050" marB="19050"/>
                </a:tc>
                <a:tc>
                  <a:txBody>
                    <a:bodyPr/>
                    <a:lstStyle/>
                    <a:p>
                      <a:pPr fontAlgn="t"/>
                      <a:r>
                        <a:rPr lang="en-US" dirty="0">
                          <a:effectLst/>
                        </a:rPr>
                        <a:t>System test plan, requirements trace matrix, "test-ready" code build, final test cases, working test system</a:t>
                      </a:r>
                    </a:p>
                  </a:txBody>
                  <a:tcPr marL="19050" marR="19050" marT="19050" marB="19050"/>
                </a:tc>
                <a:tc>
                  <a:txBody>
                    <a:bodyPr/>
                    <a:lstStyle/>
                    <a:p>
                      <a:pPr fontAlgn="t"/>
                      <a:r>
                        <a:rPr lang="en-US" dirty="0">
                          <a:effectLst/>
                        </a:rPr>
                        <a:t>Test results—bug reports, test status reports, test results summary report</a:t>
                      </a:r>
                    </a:p>
                  </a:txBody>
                  <a:tcPr marL="19050" marR="19050" marT="19050" marB="19050"/>
                </a:tc>
                <a:extLst>
                  <a:ext uri="{0D108BD9-81ED-4DB2-BD59-A6C34878D82A}">
                    <a16:rowId xmlns:a16="http://schemas.microsoft.com/office/drawing/2014/main" val="3091105540"/>
                  </a:ext>
                </a:extLst>
              </a:tr>
            </a:tbl>
          </a:graphicData>
        </a:graphic>
      </p:graphicFrame>
    </p:spTree>
    <p:extLst>
      <p:ext uri="{BB962C8B-B14F-4D97-AF65-F5344CB8AC3E}">
        <p14:creationId xmlns:p14="http://schemas.microsoft.com/office/powerpoint/2010/main" val="32704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7A6AE-168C-41C6-B126-12B6F42BC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graphicFrame>
        <p:nvGraphicFramePr>
          <p:cNvPr id="6" name="Table 5">
            <a:extLst>
              <a:ext uri="{FF2B5EF4-FFF2-40B4-BE49-F238E27FC236}">
                <a16:creationId xmlns:a16="http://schemas.microsoft.com/office/drawing/2014/main" id="{E12D6846-0C50-462D-8909-7ECF1566E8E6}"/>
              </a:ext>
            </a:extLst>
          </p:cNvPr>
          <p:cNvGraphicFramePr>
            <a:graphicFrameLocks noGrp="1"/>
          </p:cNvGraphicFramePr>
          <p:nvPr>
            <p:extLst>
              <p:ext uri="{D42A27DB-BD31-4B8C-83A1-F6EECF244321}">
                <p14:modId xmlns:p14="http://schemas.microsoft.com/office/powerpoint/2010/main" val="2158810937"/>
              </p:ext>
            </p:extLst>
          </p:nvPr>
        </p:nvGraphicFramePr>
        <p:xfrm>
          <a:off x="2639148" y="1250156"/>
          <a:ext cx="4448175" cy="310134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3369888849"/>
                    </a:ext>
                  </a:extLst>
                </a:gridCol>
                <a:gridCol w="1514475">
                  <a:extLst>
                    <a:ext uri="{9D8B030D-6E8A-4147-A177-3AD203B41FA5}">
                      <a16:colId xmlns:a16="http://schemas.microsoft.com/office/drawing/2014/main" val="2459806740"/>
                    </a:ext>
                  </a:extLst>
                </a:gridCol>
                <a:gridCol w="1600200">
                  <a:extLst>
                    <a:ext uri="{9D8B030D-6E8A-4147-A177-3AD203B41FA5}">
                      <a16:colId xmlns:a16="http://schemas.microsoft.com/office/drawing/2014/main" val="3791221299"/>
                    </a:ext>
                  </a:extLst>
                </a:gridCol>
              </a:tblGrid>
              <a:tr h="247798">
                <a:tc>
                  <a:txBody>
                    <a:bodyPr/>
                    <a:lstStyle/>
                    <a:p>
                      <a:pPr lvl="0">
                        <a:buNone/>
                      </a:pPr>
                      <a:r>
                        <a:rPr lang="en-US" dirty="0">
                          <a:effectLst/>
                        </a:rPr>
                        <a:t>Activity</a:t>
                      </a:r>
                      <a:endParaRPr lang="en-US"/>
                    </a:p>
                  </a:txBody>
                  <a:tcPr marL="19050" marR="19050" marT="19050" marB="19050"/>
                </a:tc>
                <a:tc>
                  <a:txBody>
                    <a:bodyPr/>
                    <a:lstStyle/>
                    <a:p>
                      <a:pPr lvl="0">
                        <a:buNone/>
                      </a:pPr>
                      <a:r>
                        <a:rPr lang="en-US" dirty="0">
                          <a:effectLst/>
                        </a:rPr>
                        <a:t>Inputs</a:t>
                      </a:r>
                      <a:endParaRPr lang="en-US"/>
                    </a:p>
                  </a:txBody>
                  <a:tcPr marL="19050" marR="19050" marT="19050" marB="19050"/>
                </a:tc>
                <a:tc>
                  <a:txBody>
                    <a:bodyPr/>
                    <a:lstStyle/>
                    <a:p>
                      <a:pPr lvl="0">
                        <a:buNone/>
                      </a:pPr>
                      <a:r>
                        <a:rPr lang="en-US" dirty="0">
                          <a:effectLst/>
                        </a:rPr>
                        <a:t>Outputs</a:t>
                      </a:r>
                      <a:endParaRPr lang="en-US"/>
                    </a:p>
                  </a:txBody>
                  <a:tcPr marL="19050" marR="19050" marT="19050" marB="19050"/>
                </a:tc>
                <a:extLst>
                  <a:ext uri="{0D108BD9-81ED-4DB2-BD59-A6C34878D82A}">
                    <a16:rowId xmlns:a16="http://schemas.microsoft.com/office/drawing/2014/main" val="1626583367"/>
                  </a:ext>
                </a:extLst>
              </a:tr>
              <a:tr h="0">
                <a:tc>
                  <a:txBody>
                    <a:bodyPr/>
                    <a:lstStyle/>
                    <a:p>
                      <a:pPr fontAlgn="t"/>
                      <a:r>
                        <a:rPr lang="en-US" dirty="0">
                          <a:effectLst/>
                        </a:rPr>
                        <a:t>Acceptance testing</a:t>
                      </a:r>
                    </a:p>
                  </a:txBody>
                  <a:tcPr marL="19050" marR="19050" marT="19050" marB="19050"/>
                </a:tc>
                <a:tc>
                  <a:txBody>
                    <a:bodyPr/>
                    <a:lstStyle/>
                    <a:p>
                      <a:pPr fontAlgn="t"/>
                      <a:r>
                        <a:rPr lang="en-US" dirty="0">
                          <a:effectLst/>
                        </a:rPr>
                        <a:t>Acceptance test plan, requirements trace matrix, beta code build, acceptance test cases, working test system</a:t>
                      </a:r>
                    </a:p>
                  </a:txBody>
                  <a:tcPr marL="19050" marR="19050" marT="19050" marB="19050"/>
                </a:tc>
                <a:tc>
                  <a:txBody>
                    <a:bodyPr/>
                    <a:lstStyle/>
                    <a:p>
                      <a:pPr fontAlgn="t"/>
                      <a:r>
                        <a:rPr lang="en-US" dirty="0">
                          <a:effectLst/>
                        </a:rPr>
                        <a:t>Test results</a:t>
                      </a:r>
                    </a:p>
                  </a:txBody>
                  <a:tcPr marL="19050" marR="19050" marT="19050" marB="19050"/>
                </a:tc>
                <a:extLst>
                  <a:ext uri="{0D108BD9-81ED-4DB2-BD59-A6C34878D82A}">
                    <a16:rowId xmlns:a16="http://schemas.microsoft.com/office/drawing/2014/main" val="4041760522"/>
                  </a:ext>
                </a:extLst>
              </a:tr>
              <a:tr h="0">
                <a:tc>
                  <a:txBody>
                    <a:bodyPr/>
                    <a:lstStyle/>
                    <a:p>
                      <a:pPr fontAlgn="t"/>
                      <a:r>
                        <a:rPr lang="en-US" dirty="0">
                          <a:effectLst/>
                        </a:rPr>
                        <a:t>Operations and maintenance</a:t>
                      </a:r>
                    </a:p>
                  </a:txBody>
                  <a:tcPr marL="19050" marR="19050" marT="19050" marB="19050"/>
                </a:tc>
                <a:tc>
                  <a:txBody>
                    <a:bodyPr/>
                    <a:lstStyle/>
                    <a:p>
                      <a:pPr fontAlgn="t"/>
                      <a:r>
                        <a:rPr lang="en-US" dirty="0">
                          <a:effectLst/>
                        </a:rPr>
                        <a:t>Repaired code, test cases to verify bugs, regression test cases, working test system</a:t>
                      </a:r>
                    </a:p>
                  </a:txBody>
                  <a:tcPr marL="19050" marR="19050" marT="19050" marB="19050"/>
                </a:tc>
                <a:tc>
                  <a:txBody>
                    <a:bodyPr/>
                    <a:lstStyle/>
                    <a:p>
                      <a:pPr fontAlgn="t"/>
                      <a:r>
                        <a:rPr lang="en-US" dirty="0">
                          <a:effectLst/>
                        </a:rPr>
                        <a:t>Verified bug fixes</a:t>
                      </a:r>
                    </a:p>
                  </a:txBody>
                  <a:tcPr marL="19050" marR="19050" marT="19050" marB="19050"/>
                </a:tc>
                <a:extLst>
                  <a:ext uri="{0D108BD9-81ED-4DB2-BD59-A6C34878D82A}">
                    <a16:rowId xmlns:a16="http://schemas.microsoft.com/office/drawing/2014/main" val="2294997005"/>
                  </a:ext>
                </a:extLst>
              </a:tr>
            </a:tbl>
          </a:graphicData>
        </a:graphic>
      </p:graphicFrame>
    </p:spTree>
    <p:extLst>
      <p:ext uri="{BB962C8B-B14F-4D97-AF65-F5344CB8AC3E}">
        <p14:creationId xmlns:p14="http://schemas.microsoft.com/office/powerpoint/2010/main" val="18715988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10302</TotalTime>
  <Words>9</Words>
  <Application>Microsoft Office PowerPoint</Application>
  <PresentationFormat>On-screen Show (16:9)</PresentationFormat>
  <Paragraphs>10</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Testing strategy in Waterfall Model</vt:lpstr>
      <vt:lpstr>PowerPoint Presentation</vt:lpstr>
      <vt:lpstr>Inputs and Outputs for the Waterfall Test Process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Joiners: Induction</dc:title>
  <dc:creator>Gurinder Singh</dc:creator>
  <cp:lastModifiedBy>Gurinder Singh</cp:lastModifiedBy>
  <cp:revision>160</cp:revision>
  <dcterms:modified xsi:type="dcterms:W3CDTF">2020-02-07T11:02:18Z</dcterms:modified>
</cp:coreProperties>
</file>