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9" r:id="rId1"/>
  </p:sldMasterIdLst>
  <p:notesMasterIdLst>
    <p:notesMasterId r:id="rId14"/>
  </p:notesMasterIdLst>
  <p:sldIdLst>
    <p:sldId id="256" r:id="rId2"/>
    <p:sldId id="340" r:id="rId3"/>
    <p:sldId id="284" r:id="rId4"/>
    <p:sldId id="304" r:id="rId5"/>
    <p:sldId id="307" r:id="rId6"/>
    <p:sldId id="310" r:id="rId7"/>
    <p:sldId id="291" r:id="rId8"/>
    <p:sldId id="333" r:id="rId9"/>
    <p:sldId id="323" r:id="rId10"/>
    <p:sldId id="341" r:id="rId11"/>
    <p:sldId id="342" r:id="rId12"/>
    <p:sldId id="33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971" autoAdjust="0"/>
  </p:normalViewPr>
  <p:slideViewPr>
    <p:cSldViewPr snapToGrid="0" snapToObjects="1">
      <p:cViewPr varScale="1">
        <p:scale>
          <a:sx n="76" d="100"/>
          <a:sy n="76" d="100"/>
        </p:scale>
        <p:origin x="12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C0833-FA92-994D-A677-B9C7DAA842BC}" type="datetimeFigureOut">
              <a:rPr lang="en-US" smtClean="0"/>
              <a:t>4/16/2019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3A0BD-7EF9-C640-9E93-DE3C3DEB48E0}" type="slidenum">
              <a:rPr lang="en-US" smtClean="0"/>
              <a:t>‹#›</a:t>
            </a:fld>
            <a:endParaRPr lang="en-US"/>
          </a:p>
        </p:txBody>
      </p:sp>
    </p:spTree>
    <p:extLst>
      <p:ext uri="{BB962C8B-B14F-4D97-AF65-F5344CB8AC3E}">
        <p14:creationId xmlns:p14="http://schemas.microsoft.com/office/powerpoint/2010/main" val="103147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20212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310551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0C37ABC-3D54-844D-A4A3-9B44C70B6B31}"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397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554392C-C512-5240-9ECB-D31B10983F0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389091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554392C-C512-5240-9ECB-D31B10983F0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C37ABC-3D54-844D-A4A3-9B44C70B6B31}"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7097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554392C-C512-5240-9ECB-D31B10983F0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196295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2761237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426507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238369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4392C-C512-5240-9ECB-D31B10983F0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30155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54392C-C512-5240-9ECB-D31B10983F0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376257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54392C-C512-5240-9ECB-D31B10983F01}"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406682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54392C-C512-5240-9ECB-D31B10983F01}"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194943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4392C-C512-5240-9ECB-D31B10983F01}"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259187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4392C-C512-5240-9ECB-D31B10983F0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25116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4392C-C512-5240-9ECB-D31B10983F0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C37ABC-3D54-844D-A4A3-9B44C70B6B31}" type="slidenum">
              <a:rPr lang="en-US" smtClean="0"/>
              <a:t>‹#›</a:t>
            </a:fld>
            <a:endParaRPr lang="en-US"/>
          </a:p>
        </p:txBody>
      </p:sp>
    </p:spTree>
    <p:extLst>
      <p:ext uri="{BB962C8B-B14F-4D97-AF65-F5344CB8AC3E}">
        <p14:creationId xmlns:p14="http://schemas.microsoft.com/office/powerpoint/2010/main" val="17827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554392C-C512-5240-9ECB-D31B10983F01}" type="datetimeFigureOut">
              <a:rPr lang="en-US" smtClean="0"/>
              <a:t>4/16/2019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0C37ABC-3D54-844D-A4A3-9B44C70B6B31}" type="slidenum">
              <a:rPr lang="en-US" smtClean="0"/>
              <a:t>‹#›</a:t>
            </a:fld>
            <a:endParaRPr lang="en-US"/>
          </a:p>
        </p:txBody>
      </p:sp>
    </p:spTree>
    <p:extLst>
      <p:ext uri="{BB962C8B-B14F-4D97-AF65-F5344CB8AC3E}">
        <p14:creationId xmlns:p14="http://schemas.microsoft.com/office/powerpoint/2010/main" val="291549422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13.bin"/><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emf"/><Relationship Id="rId5" Type="http://schemas.openxmlformats.org/officeDocument/2006/relationships/oleObject" Target="../embeddings/oleObject16.bin"/><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MU Bright Roman"/>
                <a:cs typeface="CMU Bright Roman"/>
              </a:rPr>
              <a:t>Copy Cat Bot</a:t>
            </a:r>
            <a:endParaRPr lang="en-US" dirty="0">
              <a:latin typeface="CMU Bright Roman"/>
              <a:cs typeface="CMU Bright Roman"/>
            </a:endParaRPr>
          </a:p>
        </p:txBody>
      </p:sp>
    </p:spTree>
    <p:extLst>
      <p:ext uri="{BB962C8B-B14F-4D97-AF65-F5344CB8AC3E}">
        <p14:creationId xmlns:p14="http://schemas.microsoft.com/office/powerpoint/2010/main" val="199776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Scraping</a:t>
            </a:r>
            <a:endParaRPr lang="en-US" dirty="0"/>
          </a:p>
        </p:txBody>
      </p:sp>
      <p:sp>
        <p:nvSpPr>
          <p:cNvPr id="3" name="Content Placeholder 2"/>
          <p:cNvSpPr>
            <a:spLocks noGrp="1"/>
          </p:cNvSpPr>
          <p:nvPr>
            <p:ph idx="1"/>
          </p:nvPr>
        </p:nvSpPr>
        <p:spPr/>
        <p:txBody>
          <a:bodyPr/>
          <a:lstStyle/>
          <a:p>
            <a:r>
              <a:rPr lang="en-US" dirty="0"/>
              <a:t>Web scraping, web harvesting, or web data extraction is data scraping used for extracting data from websites. Web scraping software may access the World Wide Web directly using the Hypertext Transfer Protocol, or through a web browser. </a:t>
            </a:r>
          </a:p>
        </p:txBody>
      </p:sp>
    </p:spTree>
    <p:extLst>
      <p:ext uri="{BB962C8B-B14F-4D97-AF65-F5344CB8AC3E}">
        <p14:creationId xmlns:p14="http://schemas.microsoft.com/office/powerpoint/2010/main" val="308480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Used</a:t>
            </a:r>
            <a:endParaRPr lang="en-US" dirty="0"/>
          </a:p>
        </p:txBody>
      </p:sp>
      <p:sp>
        <p:nvSpPr>
          <p:cNvPr id="3" name="Content Placeholder 2"/>
          <p:cNvSpPr>
            <a:spLocks noGrp="1"/>
          </p:cNvSpPr>
          <p:nvPr>
            <p:ph idx="1"/>
          </p:nvPr>
        </p:nvSpPr>
        <p:spPr/>
        <p:txBody>
          <a:bodyPr>
            <a:normAutofit/>
          </a:bodyPr>
          <a:lstStyle/>
          <a:p>
            <a:r>
              <a:rPr lang="en-US" dirty="0"/>
              <a:t>Beautiful </a:t>
            </a:r>
            <a:r>
              <a:rPr lang="en-US" dirty="0" smtClean="0"/>
              <a:t>Soup 4</a:t>
            </a:r>
          </a:p>
          <a:p>
            <a:r>
              <a:rPr lang="en-US" dirty="0" smtClean="0"/>
              <a:t>Requests</a:t>
            </a:r>
          </a:p>
          <a:p>
            <a:r>
              <a:rPr lang="en-US" dirty="0" err="1" smtClean="0"/>
              <a:t>URLlib</a:t>
            </a:r>
            <a:endParaRPr lang="en-US" dirty="0" smtClean="0"/>
          </a:p>
          <a:p>
            <a:r>
              <a:rPr lang="en-US" dirty="0" smtClean="0"/>
              <a:t>Re</a:t>
            </a:r>
          </a:p>
          <a:p>
            <a:r>
              <a:rPr lang="en-US" dirty="0" smtClean="0"/>
              <a:t>Pandas</a:t>
            </a:r>
          </a:p>
          <a:p>
            <a:r>
              <a:rPr lang="en-US" dirty="0" err="1" smtClean="0"/>
              <a:t>Keras</a:t>
            </a:r>
            <a:endParaRPr lang="en-US" dirty="0" smtClean="0"/>
          </a:p>
          <a:p>
            <a:r>
              <a:rPr lang="en-US" dirty="0" err="1" smtClean="0"/>
              <a:t>TensorFlow</a:t>
            </a:r>
            <a:r>
              <a:rPr lang="en-US" dirty="0" smtClean="0"/>
              <a:t>, etc.</a:t>
            </a:r>
            <a:endParaRPr lang="en-US" dirty="0"/>
          </a:p>
        </p:txBody>
      </p:sp>
    </p:spTree>
    <p:extLst>
      <p:ext uri="{BB962C8B-B14F-4D97-AF65-F5344CB8AC3E}">
        <p14:creationId xmlns:p14="http://schemas.microsoft.com/office/powerpoint/2010/main" val="34914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Summary</a:t>
            </a:r>
            <a:endParaRPr lang="en-US" sz="4000" dirty="0">
              <a:latin typeface="CMU Bright SemiBold"/>
              <a:cs typeface="CMU Bright SemiBold"/>
            </a:endParaRPr>
          </a:p>
        </p:txBody>
      </p:sp>
      <p:sp>
        <p:nvSpPr>
          <p:cNvPr id="5" name="Content Placeholder 2"/>
          <p:cNvSpPr>
            <a:spLocks noGrp="1"/>
          </p:cNvSpPr>
          <p:nvPr>
            <p:ph idx="1"/>
          </p:nvPr>
        </p:nvSpPr>
        <p:spPr>
          <a:xfrm>
            <a:off x="457200" y="1600200"/>
            <a:ext cx="8229600" cy="4756150"/>
          </a:xfrm>
        </p:spPr>
        <p:txBody>
          <a:bodyPr>
            <a:normAutofit/>
          </a:bodyPr>
          <a:lstStyle/>
          <a:p>
            <a:r>
              <a:rPr lang="en-US" sz="2400" dirty="0" smtClean="0">
                <a:latin typeface="CMU Bright Roman"/>
                <a:cs typeface="CMU Bright Roman"/>
              </a:rPr>
              <a:t>LSTMs can be modified with Peephole Connections, Full Gate Recurrence, etc. based on the specific task at hand</a:t>
            </a:r>
          </a:p>
          <a:p>
            <a:endParaRPr lang="en-US" sz="2400" dirty="0" smtClean="0">
              <a:latin typeface="CMU Bright Roman"/>
              <a:cs typeface="CMU Bright Roman"/>
            </a:endParaRPr>
          </a:p>
          <a:p>
            <a:r>
              <a:rPr lang="en-US" sz="2400" dirty="0" smtClean="0">
                <a:latin typeface="CMU Bright Roman"/>
                <a:cs typeface="CMU Bright Roman"/>
              </a:rPr>
              <a:t>Architectures like the GRU have fewer parameters than the LSTM and might perform better</a:t>
            </a:r>
          </a:p>
          <a:p>
            <a:endParaRPr lang="en-US" sz="2400" dirty="0" smtClean="0">
              <a:latin typeface="CMU Bright Roman"/>
              <a:cs typeface="CMU Bright Roman"/>
            </a:endParaRPr>
          </a:p>
          <a:p>
            <a:r>
              <a:rPr lang="en-US" sz="2400" dirty="0" smtClean="0">
                <a:latin typeface="CMU Bright Roman"/>
                <a:cs typeface="CMU Bright Roman"/>
              </a:rPr>
              <a:t>An LSTM with large positive forget gate bias works best!</a:t>
            </a:r>
          </a:p>
          <a:p>
            <a:endParaRPr lang="en-US" sz="2400" dirty="0" smtClean="0">
              <a:latin typeface="CMU Bright Roman"/>
              <a:cs typeface="CMU Bright Roman"/>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12</a:t>
            </a:fld>
            <a:endParaRPr lang="en-US"/>
          </a:p>
        </p:txBody>
      </p:sp>
    </p:spTree>
    <p:extLst>
      <p:ext uri="{BB962C8B-B14F-4D97-AF65-F5344CB8AC3E}">
        <p14:creationId xmlns:p14="http://schemas.microsoft.com/office/powerpoint/2010/main" val="63983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Outline</a:t>
            </a:r>
            <a:endParaRPr lang="en-US" sz="4000" dirty="0">
              <a:latin typeface="CMU Bright SemiBold"/>
              <a:cs typeface="CMU Bright SemiBold"/>
            </a:endParaRPr>
          </a:p>
        </p:txBody>
      </p:sp>
      <p:sp>
        <p:nvSpPr>
          <p:cNvPr id="3" name="Content Placeholder 2"/>
          <p:cNvSpPr>
            <a:spLocks noGrp="1"/>
          </p:cNvSpPr>
          <p:nvPr>
            <p:ph idx="1"/>
          </p:nvPr>
        </p:nvSpPr>
        <p:spPr>
          <a:xfrm>
            <a:off x="719666" y="1625600"/>
            <a:ext cx="8229600" cy="4762220"/>
          </a:xfrm>
        </p:spPr>
        <p:txBody>
          <a:bodyPr>
            <a:normAutofit/>
          </a:bodyPr>
          <a:lstStyle/>
          <a:p>
            <a:r>
              <a:rPr lang="en-US" sz="2400" dirty="0" smtClean="0">
                <a:solidFill>
                  <a:schemeClr val="bg1">
                    <a:lumMod val="50000"/>
                  </a:schemeClr>
                </a:solidFill>
                <a:latin typeface="CMU Bright Roman"/>
                <a:cs typeface="CMU Bright Roman"/>
              </a:rPr>
              <a:t>Why Recurrent Neural Networks (RNNs)?</a:t>
            </a:r>
          </a:p>
          <a:p>
            <a:r>
              <a:rPr lang="en-US" sz="2400" dirty="0" smtClean="0">
                <a:solidFill>
                  <a:schemeClr val="bg1">
                    <a:lumMod val="50000"/>
                  </a:schemeClr>
                </a:solidFill>
                <a:latin typeface="CMU Bright Roman"/>
                <a:cs typeface="CMU Bright Roman"/>
              </a:rPr>
              <a:t>The Vanilla RNN unit</a:t>
            </a:r>
          </a:p>
          <a:p>
            <a:r>
              <a:rPr lang="en-US" sz="2400" dirty="0" smtClean="0">
                <a:solidFill>
                  <a:schemeClr val="bg1">
                    <a:lumMod val="50000"/>
                  </a:schemeClr>
                </a:solidFill>
                <a:latin typeface="CMU Bright Roman"/>
                <a:cs typeface="CMU Bright Roman"/>
              </a:rPr>
              <a:t>Issues </a:t>
            </a:r>
            <a:r>
              <a:rPr lang="en-US" sz="2400" dirty="0" smtClean="0">
                <a:solidFill>
                  <a:schemeClr val="bg1">
                    <a:lumMod val="50000"/>
                  </a:schemeClr>
                </a:solidFill>
                <a:latin typeface="CMU Bright Roman"/>
                <a:cs typeface="CMU Bright Roman"/>
              </a:rPr>
              <a:t>with the Vanilla RNN</a:t>
            </a:r>
          </a:p>
          <a:p>
            <a:r>
              <a:rPr lang="en-US" sz="2400" dirty="0" smtClean="0">
                <a:solidFill>
                  <a:schemeClr val="bg1">
                    <a:lumMod val="50000"/>
                  </a:schemeClr>
                </a:solidFill>
                <a:latin typeface="CMU Bright Roman"/>
                <a:cs typeface="CMU Bright Roman"/>
              </a:rPr>
              <a:t>The Long Short-Term Memory (LSTM) unit</a:t>
            </a:r>
          </a:p>
          <a:p>
            <a:r>
              <a:rPr lang="en-US" sz="2400" dirty="0" smtClean="0">
                <a:solidFill>
                  <a:schemeClr val="bg1">
                    <a:lumMod val="50000"/>
                  </a:schemeClr>
                </a:solidFill>
                <a:latin typeface="CMU Bright Roman"/>
                <a:cs typeface="CMU Bright Roman"/>
              </a:rPr>
              <a:t>The LSTM Forward &amp; Backward </a:t>
            </a:r>
            <a:r>
              <a:rPr lang="en-US" sz="2400" dirty="0" smtClean="0">
                <a:solidFill>
                  <a:schemeClr val="bg1">
                    <a:lumMod val="50000"/>
                  </a:schemeClr>
                </a:solidFill>
                <a:latin typeface="CMU Bright Roman"/>
                <a:cs typeface="CMU Bright Roman"/>
              </a:rPr>
              <a:t>pass</a:t>
            </a:r>
          </a:p>
          <a:p>
            <a:r>
              <a:rPr lang="en-US" sz="2400" dirty="0" smtClean="0">
                <a:solidFill>
                  <a:schemeClr val="bg1">
                    <a:lumMod val="50000"/>
                  </a:schemeClr>
                </a:solidFill>
                <a:latin typeface="CMU Bright Roman"/>
                <a:cs typeface="CMU Bright Roman"/>
              </a:rPr>
              <a:t>Web Scraping</a:t>
            </a:r>
            <a:endParaRPr lang="en-US" sz="2400" dirty="0" smtClean="0">
              <a:solidFill>
                <a:schemeClr val="bg1">
                  <a:lumMod val="50000"/>
                </a:schemeClr>
              </a:solidFill>
              <a:latin typeface="CMU Bright Roman"/>
              <a:cs typeface="CMU Bright Roman"/>
            </a:endParaRPr>
          </a:p>
        </p:txBody>
      </p:sp>
    </p:spTree>
    <p:extLst>
      <p:ext uri="{BB962C8B-B14F-4D97-AF65-F5344CB8AC3E}">
        <p14:creationId xmlns:p14="http://schemas.microsoft.com/office/powerpoint/2010/main" val="321201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The Vanilla RNN Cell</a:t>
            </a:r>
            <a:endParaRPr lang="en-US" sz="4000" dirty="0">
              <a:latin typeface="CMU Bright SemiBold"/>
              <a:cs typeface="CMU Bright SemiBold"/>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3</a:t>
            </a:fld>
            <a:endParaRPr lang="en-US" dirty="0"/>
          </a:p>
        </p:txBody>
      </p:sp>
      <p:grpSp>
        <p:nvGrpSpPr>
          <p:cNvPr id="5" name="Group 4"/>
          <p:cNvGrpSpPr/>
          <p:nvPr/>
        </p:nvGrpSpPr>
        <p:grpSpPr>
          <a:xfrm>
            <a:off x="3277593" y="2534444"/>
            <a:ext cx="2571110" cy="1241365"/>
            <a:chOff x="3277593" y="2435812"/>
            <a:chExt cx="2571110" cy="1241365"/>
          </a:xfrm>
        </p:grpSpPr>
        <p:sp>
          <p:nvSpPr>
            <p:cNvPr id="32" name="Rectangle 31"/>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34" name="Freeform 33"/>
            <p:cNvSpPr/>
            <p:nvPr/>
          </p:nvSpPr>
          <p:spPr>
            <a:xfrm>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62" name="Straight Arrow Connector 61"/>
            <p:cNvCxnSpPr>
              <a:stCxn id="33"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33" idx="1"/>
            </p:cNvCxnSpPr>
            <p:nvPr/>
          </p:nvCxnSpPr>
          <p:spPr>
            <a:xfrm>
              <a:off x="3696579" y="2631550"/>
              <a:ext cx="690017" cy="16273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33" idx="3"/>
            </p:cNvCxnSpPr>
            <p:nvPr/>
          </p:nvCxnSpPr>
          <p:spPr>
            <a:xfrm flipV="1">
              <a:off x="3696579" y="3158589"/>
              <a:ext cx="690017" cy="2142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5460888" y="2805168"/>
              <a:ext cx="387815" cy="338554"/>
            </a:xfrm>
            <a:prstGeom prst="rect">
              <a:avLst/>
            </a:prstGeom>
            <a:noFill/>
          </p:spPr>
          <p:txBody>
            <a:bodyPr wrap="none" rtlCol="0">
              <a:spAutoFit/>
            </a:bodyPr>
            <a:lstStyle/>
            <a:p>
              <a:pPr algn="ctr"/>
              <a:r>
                <a:rPr lang="en-US" sz="1600" i="1" dirty="0" err="1" smtClean="0">
                  <a:latin typeface="CMU Bright Roman"/>
                  <a:cs typeface="CMU Bright Roman"/>
                </a:rPr>
                <a:t>h</a:t>
              </a:r>
              <a:r>
                <a:rPr lang="en-US" sz="1600" i="1" baseline="-25000" dirty="0" err="1" smtClean="0">
                  <a:latin typeface="CMU Bright Roman"/>
                  <a:cs typeface="CMU Bright Roman"/>
                </a:rPr>
                <a:t>t</a:t>
              </a:r>
              <a:endParaRPr lang="en-US" sz="1600" i="1" baseline="-25000" dirty="0">
                <a:latin typeface="CMU Bright Roman"/>
                <a:cs typeface="CMU Bright Roman"/>
              </a:endParaRPr>
            </a:p>
          </p:txBody>
        </p:sp>
        <p:sp>
          <p:nvSpPr>
            <p:cNvPr id="60" name="TextBox 59"/>
            <p:cNvSpPr txBox="1"/>
            <p:nvPr/>
          </p:nvSpPr>
          <p:spPr>
            <a:xfrm>
              <a:off x="3277593" y="2435812"/>
              <a:ext cx="505362" cy="1241365"/>
            </a:xfrm>
            <a:prstGeom prst="rect">
              <a:avLst/>
            </a:prstGeom>
            <a:noFill/>
          </p:spPr>
          <p:txBody>
            <a:bodyPr wrap="none" rtlCol="0">
              <a:spAutoFit/>
            </a:bodyPr>
            <a:lstStyle/>
            <a:p>
              <a:pPr algn="just"/>
              <a:r>
                <a:rPr lang="en-US" sz="1600" dirty="0" smtClean="0">
                  <a:latin typeface="CMU Bright Roman"/>
                  <a:cs typeface="CMU Bright Roman"/>
                </a:rPr>
                <a:t> </a:t>
              </a:r>
              <a:r>
                <a:rPr lang="en-US" sz="1600" dirty="0" err="1" smtClean="0">
                  <a:latin typeface="CMU Bright Roman"/>
                  <a:cs typeface="CMU Bright Roman"/>
                </a:rPr>
                <a:t>x</a:t>
              </a:r>
              <a:r>
                <a:rPr lang="en-US" sz="1600" i="1" baseline="-25000" dirty="0" err="1" smtClean="0">
                  <a:latin typeface="CMU Bright Roman"/>
                  <a:cs typeface="CMU Bright Roman"/>
                </a:rPr>
                <a:t>t</a:t>
              </a:r>
              <a:endParaRPr lang="en-US" sz="1600" i="1" baseline="-25000" dirty="0" smtClean="0">
                <a:latin typeface="CMU Bright Roman"/>
                <a:cs typeface="CMU Bright Roman"/>
              </a:endParaRPr>
            </a:p>
            <a:p>
              <a:pPr algn="just"/>
              <a:endParaRPr lang="en-US" sz="1600" i="1" dirty="0" smtClean="0">
                <a:latin typeface="CMU Bright Roman"/>
                <a:cs typeface="CMU Bright Roman"/>
              </a:endParaRPr>
            </a:p>
            <a:p>
              <a:pPr algn="just"/>
              <a:endParaRPr lang="en-US" sz="1600" i="1" dirty="0" smtClean="0">
                <a:latin typeface="CMU Bright Roman"/>
                <a:cs typeface="CMU Bright Roman"/>
              </a:endParaRPr>
            </a:p>
            <a:p>
              <a:pPr algn="just"/>
              <a:r>
                <a:rPr lang="en-US" sz="1600" i="1" dirty="0" smtClean="0">
                  <a:latin typeface="CMU Bright Roman"/>
                  <a:cs typeface="CMU Bright Roman"/>
                </a:rPr>
                <a:t>h</a:t>
              </a:r>
              <a:r>
                <a:rPr lang="en-US" sz="1600" i="1" baseline="-25000" dirty="0" smtClean="0">
                  <a:latin typeface="CMU Bright Roman"/>
                  <a:cs typeface="CMU Bright Roman"/>
                </a:rPr>
                <a:t>t-1</a:t>
              </a:r>
              <a:endParaRPr lang="en-US" sz="1600" i="1" baseline="-25000" dirty="0">
                <a:latin typeface="CMU Bright Roman"/>
                <a:cs typeface="CMU Bright Roman"/>
              </a:endParaRPr>
            </a:p>
            <a:p>
              <a:pPr algn="just"/>
              <a:endParaRPr lang="en-US" sz="1600" i="1" baseline="-25000" dirty="0">
                <a:latin typeface="CMU Bright Roman"/>
                <a:cs typeface="CMU Bright Roman"/>
              </a:endParaRPr>
            </a:p>
          </p:txBody>
        </p:sp>
      </p:grpSp>
      <p:graphicFrame>
        <p:nvGraphicFramePr>
          <p:cNvPr id="6" name="Object 5"/>
          <p:cNvGraphicFramePr>
            <a:graphicFrameLocks noChangeAspect="1"/>
          </p:cNvGraphicFramePr>
          <p:nvPr>
            <p:extLst>
              <p:ext uri="{D42A27DB-BD31-4B8C-83A1-F6EECF244321}">
                <p14:modId xmlns:p14="http://schemas.microsoft.com/office/powerpoint/2010/main" val="1305227426"/>
              </p:ext>
            </p:extLst>
          </p:nvPr>
        </p:nvGraphicFramePr>
        <p:xfrm>
          <a:off x="6096000" y="3695700"/>
          <a:ext cx="152400" cy="241300"/>
        </p:xfrm>
        <a:graphic>
          <a:graphicData uri="http://schemas.openxmlformats.org/presentationml/2006/ole">
            <mc:AlternateContent xmlns:mc="http://schemas.openxmlformats.org/markup-compatibility/2006">
              <mc:Choice xmlns:v="urn:schemas-microsoft-com:vml" Requires="v">
                <p:oleObj spid="_x0000_s2022" name="Equation" r:id="rId3" imgW="152400" imgH="241300" progId="Equation.DSMT4">
                  <p:embed/>
                </p:oleObj>
              </mc:Choice>
              <mc:Fallback>
                <p:oleObj name="Equation" r:id="rId3" imgW="152400" imgH="241300" progId="Equation.DSMT4">
                  <p:embed/>
                  <p:pic>
                    <p:nvPicPr>
                      <p:cNvPr id="0" name=""/>
                      <p:cNvPicPr/>
                      <p:nvPr/>
                    </p:nvPicPr>
                    <p:blipFill>
                      <a:blip r:embed="rId4"/>
                      <a:stretch>
                        <a:fillRect/>
                      </a:stretch>
                    </p:blipFill>
                    <p:spPr>
                      <a:xfrm>
                        <a:off x="6096000" y="3695700"/>
                        <a:ext cx="152400" cy="2413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80366968"/>
              </p:ext>
            </p:extLst>
          </p:nvPr>
        </p:nvGraphicFramePr>
        <p:xfrm>
          <a:off x="6096000" y="3695700"/>
          <a:ext cx="152400" cy="241300"/>
        </p:xfrm>
        <a:graphic>
          <a:graphicData uri="http://schemas.openxmlformats.org/presentationml/2006/ole">
            <mc:AlternateContent xmlns:mc="http://schemas.openxmlformats.org/markup-compatibility/2006">
              <mc:Choice xmlns:v="urn:schemas-microsoft-com:vml" Requires="v">
                <p:oleObj spid="_x0000_s2023" name="Equation" r:id="rId5" imgW="152400" imgH="241300" progId="Equation.DSMT4">
                  <p:embed/>
                </p:oleObj>
              </mc:Choice>
              <mc:Fallback>
                <p:oleObj name="Equation" r:id="rId5" imgW="152400" imgH="241300" progId="Equation.DSMT4">
                  <p:embed/>
                  <p:pic>
                    <p:nvPicPr>
                      <p:cNvPr id="0" name=""/>
                      <p:cNvPicPr/>
                      <p:nvPr/>
                    </p:nvPicPr>
                    <p:blipFill>
                      <a:blip r:embed="rId4"/>
                      <a:stretch>
                        <a:fillRect/>
                      </a:stretch>
                    </p:blipFill>
                    <p:spPr>
                      <a:xfrm>
                        <a:off x="6096000" y="3695700"/>
                        <a:ext cx="152400" cy="2413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85662840"/>
              </p:ext>
            </p:extLst>
          </p:nvPr>
        </p:nvGraphicFramePr>
        <p:xfrm>
          <a:off x="3163801" y="4128128"/>
          <a:ext cx="2801691" cy="1136350"/>
        </p:xfrm>
        <a:graphic>
          <a:graphicData uri="http://schemas.openxmlformats.org/presentationml/2006/ole">
            <mc:AlternateContent xmlns:mc="http://schemas.openxmlformats.org/markup-compatibility/2006">
              <mc:Choice xmlns:v="urn:schemas-microsoft-com:vml" Requires="v">
                <p:oleObj spid="_x0000_s2024" name="Equation" r:id="rId6" imgW="1816100" imgH="736600" progId="Equation.DSMT4">
                  <p:embed/>
                </p:oleObj>
              </mc:Choice>
              <mc:Fallback>
                <p:oleObj name="Equation" r:id="rId6" imgW="1816100" imgH="736600" progId="Equation.DSMT4">
                  <p:embed/>
                  <p:pic>
                    <p:nvPicPr>
                      <p:cNvPr id="0" name=""/>
                      <p:cNvPicPr/>
                      <p:nvPr/>
                    </p:nvPicPr>
                    <p:blipFill>
                      <a:blip r:embed="rId7"/>
                      <a:stretch>
                        <a:fillRect/>
                      </a:stretch>
                    </p:blipFill>
                    <p:spPr>
                      <a:xfrm>
                        <a:off x="3163801" y="4128128"/>
                        <a:ext cx="2801691" cy="1136350"/>
                      </a:xfrm>
                      <a:prstGeom prst="rect">
                        <a:avLst/>
                      </a:prstGeom>
                    </p:spPr>
                  </p:pic>
                </p:oleObj>
              </mc:Fallback>
            </mc:AlternateContent>
          </a:graphicData>
        </a:graphic>
      </p:graphicFrame>
      <p:sp>
        <p:nvSpPr>
          <p:cNvPr id="17" name="TextBox 16"/>
          <p:cNvSpPr txBox="1"/>
          <p:nvPr/>
        </p:nvSpPr>
        <p:spPr>
          <a:xfrm>
            <a:off x="3926520" y="2527708"/>
            <a:ext cx="434348" cy="338554"/>
          </a:xfrm>
          <a:prstGeom prst="rect">
            <a:avLst/>
          </a:prstGeom>
          <a:noFill/>
        </p:spPr>
        <p:txBody>
          <a:bodyPr wrap="none" rtlCol="0">
            <a:spAutoFit/>
          </a:bodyPr>
          <a:lstStyle/>
          <a:p>
            <a:pPr algn="ctr"/>
            <a:r>
              <a:rPr lang="en-US" sz="1600" dirty="0" smtClean="0">
                <a:latin typeface="CMU Bright SemiBold Oblique"/>
                <a:cs typeface="CMU Bright SemiBold Oblique"/>
              </a:rPr>
              <a:t>W</a:t>
            </a:r>
            <a:endParaRPr lang="en-US" sz="1600" baseline="-25000" dirty="0">
              <a:latin typeface="CMU Bright SemiBold Oblique"/>
              <a:cs typeface="CMU Bright SemiBold Oblique"/>
            </a:endParaRPr>
          </a:p>
        </p:txBody>
      </p:sp>
    </p:spTree>
    <p:extLst>
      <p:ext uri="{BB962C8B-B14F-4D97-AF65-F5344CB8AC3E}">
        <p14:creationId xmlns:p14="http://schemas.microsoft.com/office/powerpoint/2010/main" val="51640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The Vanilla RNN Forward</a:t>
            </a:r>
            <a:endParaRPr lang="en-US" sz="4000" dirty="0">
              <a:latin typeface="CMU Bright SemiBold"/>
              <a:cs typeface="CMU Bright SemiBold"/>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044505814"/>
              </p:ext>
            </p:extLst>
          </p:nvPr>
        </p:nvGraphicFramePr>
        <p:xfrm>
          <a:off x="6096000" y="3695700"/>
          <a:ext cx="152400" cy="241300"/>
        </p:xfrm>
        <a:graphic>
          <a:graphicData uri="http://schemas.openxmlformats.org/presentationml/2006/ole">
            <mc:AlternateContent xmlns:mc="http://schemas.openxmlformats.org/markup-compatibility/2006">
              <mc:Choice xmlns:v="urn:schemas-microsoft-com:vml" Requires="v">
                <p:oleObj spid="_x0000_s24232" name="Equation" r:id="rId3" imgW="152400" imgH="241300" progId="Equation.DSMT4">
                  <p:embed/>
                </p:oleObj>
              </mc:Choice>
              <mc:Fallback>
                <p:oleObj name="Equation" r:id="rId3" imgW="152400" imgH="241300" progId="Equation.DSMT4">
                  <p:embed/>
                  <p:pic>
                    <p:nvPicPr>
                      <p:cNvPr id="0" name=""/>
                      <p:cNvPicPr/>
                      <p:nvPr/>
                    </p:nvPicPr>
                    <p:blipFill>
                      <a:blip r:embed="rId4"/>
                      <a:stretch>
                        <a:fillRect/>
                      </a:stretch>
                    </p:blipFill>
                    <p:spPr>
                      <a:xfrm>
                        <a:off x="6096000" y="3695700"/>
                        <a:ext cx="152400" cy="2413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4747440"/>
              </p:ext>
            </p:extLst>
          </p:nvPr>
        </p:nvGraphicFramePr>
        <p:xfrm>
          <a:off x="6096000" y="3695700"/>
          <a:ext cx="152400" cy="241300"/>
        </p:xfrm>
        <a:graphic>
          <a:graphicData uri="http://schemas.openxmlformats.org/presentationml/2006/ole">
            <mc:AlternateContent xmlns:mc="http://schemas.openxmlformats.org/markup-compatibility/2006">
              <mc:Choice xmlns:v="urn:schemas-microsoft-com:vml" Requires="v">
                <p:oleObj spid="_x0000_s24233" name="Equation" r:id="rId5" imgW="152400" imgH="241300" progId="Equation.DSMT4">
                  <p:embed/>
                </p:oleObj>
              </mc:Choice>
              <mc:Fallback>
                <p:oleObj name="Equation" r:id="rId5" imgW="152400" imgH="241300" progId="Equation.DSMT4">
                  <p:embed/>
                  <p:pic>
                    <p:nvPicPr>
                      <p:cNvPr id="0" name=""/>
                      <p:cNvPicPr/>
                      <p:nvPr/>
                    </p:nvPicPr>
                    <p:blipFill>
                      <a:blip r:embed="rId4"/>
                      <a:stretch>
                        <a:fillRect/>
                      </a:stretch>
                    </p:blipFill>
                    <p:spPr>
                      <a:xfrm>
                        <a:off x="6096000" y="3695700"/>
                        <a:ext cx="152400" cy="241300"/>
                      </a:xfrm>
                      <a:prstGeom prst="rect">
                        <a:avLst/>
                      </a:prstGeom>
                    </p:spPr>
                  </p:pic>
                </p:oleObj>
              </mc:Fallback>
            </mc:AlternateContent>
          </a:graphicData>
        </a:graphic>
      </p:graphicFrame>
      <p:grpSp>
        <p:nvGrpSpPr>
          <p:cNvPr id="53" name="Group 52"/>
          <p:cNvGrpSpPr/>
          <p:nvPr/>
        </p:nvGrpSpPr>
        <p:grpSpPr>
          <a:xfrm>
            <a:off x="760464" y="1541124"/>
            <a:ext cx="1023307" cy="4484055"/>
            <a:chOff x="760464" y="1306873"/>
            <a:chExt cx="1023307" cy="4484055"/>
          </a:xfrm>
        </p:grpSpPr>
        <p:grpSp>
          <p:nvGrpSpPr>
            <p:cNvPr id="5" name="Group 4"/>
            <p:cNvGrpSpPr/>
            <p:nvPr/>
          </p:nvGrpSpPr>
          <p:grpSpPr>
            <a:xfrm rot="16200000">
              <a:off x="442" y="4007599"/>
              <a:ext cx="2543351" cy="1023307"/>
              <a:chOff x="3280722" y="2449058"/>
              <a:chExt cx="2543351" cy="1023307"/>
            </a:xfrm>
          </p:grpSpPr>
          <p:sp>
            <p:nvSpPr>
              <p:cNvPr id="32" name="Rectangle 31"/>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34" name="Freeform 33"/>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2" name="Straight Arrow Connector 61"/>
              <p:cNvCxnSpPr>
                <a:stCxn id="33"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33" idx="1"/>
              </p:cNvCxnSpPr>
              <p:nvPr/>
            </p:nvCxnSpPr>
            <p:spPr>
              <a:xfrm rot="5400000" flipV="1">
                <a:off x="4003862" y="2411546"/>
                <a:ext cx="75451"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33" idx="3"/>
              </p:cNvCxnSpPr>
              <p:nvPr/>
            </p:nvCxnSpPr>
            <p:spPr>
              <a:xfrm rot="5400000" flipH="1" flipV="1">
                <a:off x="4003861" y="2851306"/>
                <a:ext cx="75452"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rot="5400000">
                <a:off x="5451974" y="2805169"/>
                <a:ext cx="405644" cy="338554"/>
              </a:xfrm>
              <a:prstGeom prst="rect">
                <a:avLst/>
              </a:prstGeom>
              <a:noFill/>
            </p:spPr>
            <p:txBody>
              <a:bodyPr wrap="none" rtlCol="0">
                <a:spAutoFit/>
              </a:bodyPr>
              <a:lstStyle/>
              <a:p>
                <a:pPr algn="ctr"/>
                <a:r>
                  <a:rPr lang="en-US" sz="1600" i="1" dirty="0" smtClean="0">
                    <a:latin typeface="CMU Bright Roman"/>
                    <a:cs typeface="CMU Bright Roman"/>
                  </a:rPr>
                  <a:t>h</a:t>
                </a:r>
                <a:r>
                  <a:rPr lang="en-US" sz="1600" i="1" baseline="-25000" dirty="0">
                    <a:latin typeface="CMU Bright Roman"/>
                    <a:cs typeface="CMU Bright Roman"/>
                  </a:rPr>
                  <a:t>1</a:t>
                </a:r>
              </a:p>
            </p:txBody>
          </p:sp>
          <p:sp>
            <p:nvSpPr>
              <p:cNvPr id="60" name="TextBox 59"/>
              <p:cNvSpPr txBox="1"/>
              <p:nvPr/>
            </p:nvSpPr>
            <p:spPr>
              <a:xfrm rot="5400000">
                <a:off x="3020419" y="2709361"/>
                <a:ext cx="1023307" cy="502702"/>
              </a:xfrm>
              <a:prstGeom prst="rect">
                <a:avLst/>
              </a:prstGeom>
              <a:noFill/>
            </p:spPr>
            <p:txBody>
              <a:bodyPr wrap="square" rtlCol="0">
                <a:spAutoFit/>
              </a:bodyPr>
              <a:lstStyle/>
              <a:p>
                <a:pPr algn="ctr"/>
                <a:r>
                  <a:rPr lang="en-US" sz="1600" dirty="0" smtClean="0">
                    <a:latin typeface="CMU Bright Roman"/>
                    <a:cs typeface="CMU Bright Roman"/>
                  </a:rPr>
                  <a:t> x</a:t>
                </a:r>
                <a:r>
                  <a:rPr lang="en-US" sz="1600" i="1" baseline="-25000" dirty="0">
                    <a:latin typeface="CMU Bright Roman"/>
                    <a:cs typeface="CMU Bright Roman"/>
                  </a:rPr>
                  <a:t>1</a:t>
                </a:r>
                <a:r>
                  <a:rPr lang="en-US" sz="1600" i="1" baseline="-25000" dirty="0" smtClean="0">
                    <a:latin typeface="CMU Bright Roman"/>
                    <a:cs typeface="CMU Bright Roman"/>
                  </a:rPr>
                  <a:t>  </a:t>
                </a:r>
                <a:r>
                  <a:rPr lang="en-US" sz="1600" i="1" dirty="0" smtClean="0">
                    <a:latin typeface="CMU Bright Roman"/>
                    <a:cs typeface="CMU Bright Roman"/>
                  </a:rPr>
                  <a:t>   h</a:t>
                </a:r>
                <a:r>
                  <a:rPr lang="en-US" sz="1600" i="1" baseline="-25000" dirty="0">
                    <a:latin typeface="CMU Bright Roman"/>
                    <a:cs typeface="CMU Bright Roman"/>
                  </a:rPr>
                  <a:t>0</a:t>
                </a:r>
              </a:p>
              <a:p>
                <a:pPr algn="just"/>
                <a:endParaRPr lang="en-US" sz="1600" i="1" baseline="-25000" dirty="0">
                  <a:latin typeface="CMU Bright Roman"/>
                  <a:cs typeface="CMU Bright Roman"/>
                </a:endParaRPr>
              </a:p>
            </p:txBody>
          </p:sp>
        </p:grpSp>
        <p:sp>
          <p:nvSpPr>
            <p:cNvPr id="30" name="Rectangle 29"/>
            <p:cNvSpPr/>
            <p:nvPr/>
          </p:nvSpPr>
          <p:spPr>
            <a:xfrm>
              <a:off x="1089766" y="2576760"/>
              <a:ext cx="398953" cy="366300"/>
            </a:xfrm>
            <a:prstGeom prst="rect">
              <a:avLst/>
            </a:prstGeom>
            <a:solidFill>
              <a:schemeClr val="accent1">
                <a:lumMod val="60000"/>
                <a:lumOff val="40000"/>
                <a:alpha val="33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31" name="Straight Arrow Connector 30"/>
            <p:cNvCxnSpPr>
              <a:stCxn id="164" idx="0"/>
              <a:endCxn id="30" idx="2"/>
            </p:cNvCxnSpPr>
            <p:nvPr/>
          </p:nvCxnSpPr>
          <p:spPr>
            <a:xfrm flipV="1">
              <a:off x="1285852" y="2943060"/>
              <a:ext cx="3391" cy="30451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1036659" y="1306873"/>
              <a:ext cx="498388" cy="457597"/>
            </a:xfrm>
            <a:prstGeom prst="rect">
              <a:avLst/>
            </a:prstGeom>
            <a:solidFill>
              <a:srgbClr val="FFFF00">
                <a:alpha val="33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smtClean="0">
                  <a:solidFill>
                    <a:srgbClr val="000000"/>
                  </a:solidFill>
                  <a:latin typeface="CMU Bright Roman"/>
                  <a:cs typeface="CMU Bright Roman"/>
                </a:rPr>
                <a:t>1</a:t>
              </a:r>
              <a:endParaRPr lang="en-US" baseline="-25000" dirty="0">
                <a:solidFill>
                  <a:srgbClr val="000000"/>
                </a:solidFill>
                <a:latin typeface="CMU Bright Roman"/>
                <a:cs typeface="CMU Bright Roman"/>
              </a:endParaRPr>
            </a:p>
          </p:txBody>
        </p:sp>
        <p:sp>
          <p:nvSpPr>
            <p:cNvPr id="50" name="TextBox 49"/>
            <p:cNvSpPr txBox="1"/>
            <p:nvPr/>
          </p:nvSpPr>
          <p:spPr>
            <a:xfrm>
              <a:off x="1093320" y="1978815"/>
              <a:ext cx="393537" cy="338554"/>
            </a:xfrm>
            <a:prstGeom prst="rect">
              <a:avLst/>
            </a:prstGeom>
            <a:noFill/>
          </p:spPr>
          <p:txBody>
            <a:bodyPr wrap="none" rtlCol="0">
              <a:spAutoFit/>
            </a:bodyPr>
            <a:lstStyle/>
            <a:p>
              <a:pPr algn="ctr"/>
              <a:r>
                <a:rPr lang="en-US" sz="1600" i="1" dirty="0" smtClean="0">
                  <a:latin typeface="CMU Bright Roman"/>
                  <a:cs typeface="CMU Bright Roman"/>
                </a:rPr>
                <a:t>y</a:t>
              </a:r>
              <a:r>
                <a:rPr lang="en-US" sz="1600" i="1" baseline="-25000" dirty="0">
                  <a:latin typeface="CMU Bright Roman"/>
                  <a:cs typeface="CMU Bright Roman"/>
                </a:rPr>
                <a:t>1</a:t>
              </a:r>
            </a:p>
          </p:txBody>
        </p:sp>
        <p:cxnSp>
          <p:nvCxnSpPr>
            <p:cNvPr id="51" name="Straight Arrow Connector 50"/>
            <p:cNvCxnSpPr>
              <a:stCxn id="50" idx="0"/>
              <a:endCxn id="49" idx="2"/>
            </p:cNvCxnSpPr>
            <p:nvPr/>
          </p:nvCxnSpPr>
          <p:spPr>
            <a:xfrm flipH="1" flipV="1">
              <a:off x="1285853" y="1764470"/>
              <a:ext cx="4236" cy="21434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0" idx="0"/>
              <a:endCxn id="50" idx="2"/>
            </p:cNvCxnSpPr>
            <p:nvPr/>
          </p:nvCxnSpPr>
          <p:spPr>
            <a:xfrm flipV="1">
              <a:off x="1289243" y="2317369"/>
              <a:ext cx="846" cy="25939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2133502" y="1541125"/>
            <a:ext cx="1023307" cy="4484055"/>
            <a:chOff x="760464" y="1306873"/>
            <a:chExt cx="1023307" cy="4484055"/>
          </a:xfrm>
        </p:grpSpPr>
        <p:grpSp>
          <p:nvGrpSpPr>
            <p:cNvPr id="83" name="Group 82"/>
            <p:cNvGrpSpPr/>
            <p:nvPr/>
          </p:nvGrpSpPr>
          <p:grpSpPr>
            <a:xfrm rot="16200000">
              <a:off x="442" y="4007599"/>
              <a:ext cx="2543351" cy="1023307"/>
              <a:chOff x="3280722" y="2449058"/>
              <a:chExt cx="2543351" cy="1023307"/>
            </a:xfrm>
          </p:grpSpPr>
          <p:sp>
            <p:nvSpPr>
              <p:cNvPr id="90" name="Rectangle 89"/>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92" name="Freeform 91"/>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3" name="Straight Arrow Connector 92"/>
              <p:cNvCxnSpPr>
                <a:stCxn id="91"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91" idx="1"/>
              </p:cNvCxnSpPr>
              <p:nvPr/>
            </p:nvCxnSpPr>
            <p:spPr>
              <a:xfrm rot="5400000" flipV="1">
                <a:off x="4003862" y="2411546"/>
                <a:ext cx="75451"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endCxn id="91" idx="3"/>
              </p:cNvCxnSpPr>
              <p:nvPr/>
            </p:nvCxnSpPr>
            <p:spPr>
              <a:xfrm rot="5400000" flipH="1" flipV="1">
                <a:off x="4003861" y="2851306"/>
                <a:ext cx="75452"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rot="5400000">
                <a:off x="5451974" y="2805169"/>
                <a:ext cx="405644" cy="338554"/>
              </a:xfrm>
              <a:prstGeom prst="rect">
                <a:avLst/>
              </a:prstGeom>
              <a:noFill/>
            </p:spPr>
            <p:txBody>
              <a:bodyPr wrap="none" rtlCol="0">
                <a:spAutoFit/>
              </a:bodyPr>
              <a:lstStyle/>
              <a:p>
                <a:pPr algn="ctr"/>
                <a:r>
                  <a:rPr lang="en-US" sz="1600" i="1" dirty="0" smtClean="0">
                    <a:latin typeface="CMU Bright Roman"/>
                    <a:cs typeface="CMU Bright Roman"/>
                  </a:rPr>
                  <a:t>h</a:t>
                </a:r>
                <a:r>
                  <a:rPr lang="en-US" sz="1600" i="1" baseline="-25000" dirty="0">
                    <a:latin typeface="CMU Bright Roman"/>
                    <a:cs typeface="CMU Bright Roman"/>
                  </a:rPr>
                  <a:t>2</a:t>
                </a:r>
              </a:p>
            </p:txBody>
          </p:sp>
          <p:sp>
            <p:nvSpPr>
              <p:cNvPr id="97" name="TextBox 96"/>
              <p:cNvSpPr txBox="1"/>
              <p:nvPr/>
            </p:nvSpPr>
            <p:spPr>
              <a:xfrm rot="5400000">
                <a:off x="3020419" y="2709361"/>
                <a:ext cx="1023307" cy="502702"/>
              </a:xfrm>
              <a:prstGeom prst="rect">
                <a:avLst/>
              </a:prstGeom>
              <a:noFill/>
            </p:spPr>
            <p:txBody>
              <a:bodyPr wrap="square" rtlCol="0">
                <a:spAutoFit/>
              </a:bodyPr>
              <a:lstStyle/>
              <a:p>
                <a:pPr algn="ctr"/>
                <a:r>
                  <a:rPr lang="en-US" sz="1600" dirty="0" smtClean="0">
                    <a:latin typeface="CMU Bright Roman"/>
                    <a:cs typeface="CMU Bright Roman"/>
                  </a:rPr>
                  <a:t> x</a:t>
                </a:r>
                <a:r>
                  <a:rPr lang="en-US" sz="1600" i="1" baseline="-25000" dirty="0" smtClean="0">
                    <a:latin typeface="CMU Bright Roman"/>
                    <a:cs typeface="CMU Bright Roman"/>
                  </a:rPr>
                  <a:t>2</a:t>
                </a:r>
                <a:r>
                  <a:rPr lang="en-US" sz="1600" i="1" dirty="0" smtClean="0">
                    <a:latin typeface="CMU Bright Roman"/>
                    <a:cs typeface="CMU Bright Roman"/>
                  </a:rPr>
                  <a:t>     h</a:t>
                </a:r>
                <a:r>
                  <a:rPr lang="en-US" sz="1600" i="1" baseline="-25000" dirty="0">
                    <a:latin typeface="CMU Bright Roman"/>
                    <a:cs typeface="CMU Bright Roman"/>
                  </a:rPr>
                  <a:t>1</a:t>
                </a:r>
              </a:p>
              <a:p>
                <a:pPr algn="just"/>
                <a:endParaRPr lang="en-US" sz="1600" i="1" baseline="-25000" dirty="0">
                  <a:latin typeface="CMU Bright Roman"/>
                  <a:cs typeface="CMU Bright Roman"/>
                </a:endParaRPr>
              </a:p>
            </p:txBody>
          </p:sp>
        </p:grpSp>
        <p:sp>
          <p:nvSpPr>
            <p:cNvPr id="84" name="Rectangle 83"/>
            <p:cNvSpPr/>
            <p:nvPr/>
          </p:nvSpPr>
          <p:spPr>
            <a:xfrm>
              <a:off x="1089766" y="2576760"/>
              <a:ext cx="398953" cy="366300"/>
            </a:xfrm>
            <a:prstGeom prst="rect">
              <a:avLst/>
            </a:prstGeom>
            <a:solidFill>
              <a:schemeClr val="accent1">
                <a:lumMod val="60000"/>
                <a:lumOff val="40000"/>
                <a:alpha val="33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85" name="Straight Arrow Connector 84"/>
            <p:cNvCxnSpPr>
              <a:stCxn id="96" idx="0"/>
              <a:endCxn id="84" idx="2"/>
            </p:cNvCxnSpPr>
            <p:nvPr/>
          </p:nvCxnSpPr>
          <p:spPr>
            <a:xfrm flipV="1">
              <a:off x="1285852" y="2943060"/>
              <a:ext cx="3391" cy="30451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1036659" y="1306873"/>
              <a:ext cx="498388" cy="457597"/>
            </a:xfrm>
            <a:prstGeom prst="rect">
              <a:avLst/>
            </a:prstGeom>
            <a:solidFill>
              <a:srgbClr val="FFFF00">
                <a:alpha val="33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a:solidFill>
                    <a:srgbClr val="000000"/>
                  </a:solidFill>
                  <a:latin typeface="CMU Bright Roman"/>
                  <a:cs typeface="CMU Bright Roman"/>
                </a:rPr>
                <a:t>2</a:t>
              </a:r>
            </a:p>
          </p:txBody>
        </p:sp>
        <p:sp>
          <p:nvSpPr>
            <p:cNvPr id="87" name="TextBox 86"/>
            <p:cNvSpPr txBox="1"/>
            <p:nvPr/>
          </p:nvSpPr>
          <p:spPr>
            <a:xfrm>
              <a:off x="1093320" y="1978815"/>
              <a:ext cx="393537" cy="338554"/>
            </a:xfrm>
            <a:prstGeom prst="rect">
              <a:avLst/>
            </a:prstGeom>
            <a:noFill/>
          </p:spPr>
          <p:txBody>
            <a:bodyPr wrap="none" rtlCol="0">
              <a:spAutoFit/>
            </a:bodyPr>
            <a:lstStyle/>
            <a:p>
              <a:pPr algn="ctr"/>
              <a:r>
                <a:rPr lang="en-US" sz="1600" i="1" dirty="0" smtClean="0">
                  <a:latin typeface="CMU Bright Roman"/>
                  <a:cs typeface="CMU Bright Roman"/>
                </a:rPr>
                <a:t>y</a:t>
              </a:r>
              <a:r>
                <a:rPr lang="en-US" sz="1600" i="1" baseline="-25000" dirty="0">
                  <a:latin typeface="CMU Bright Roman"/>
                  <a:cs typeface="CMU Bright Roman"/>
                </a:rPr>
                <a:t>2</a:t>
              </a:r>
            </a:p>
          </p:txBody>
        </p:sp>
        <p:cxnSp>
          <p:nvCxnSpPr>
            <p:cNvPr id="88" name="Straight Arrow Connector 87"/>
            <p:cNvCxnSpPr>
              <a:stCxn id="87" idx="0"/>
              <a:endCxn id="86" idx="2"/>
            </p:cNvCxnSpPr>
            <p:nvPr/>
          </p:nvCxnSpPr>
          <p:spPr>
            <a:xfrm flipH="1" flipV="1">
              <a:off x="1285853" y="1764470"/>
              <a:ext cx="4236" cy="21434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84" idx="0"/>
              <a:endCxn id="87" idx="2"/>
            </p:cNvCxnSpPr>
            <p:nvPr/>
          </p:nvCxnSpPr>
          <p:spPr>
            <a:xfrm flipV="1">
              <a:off x="1289243" y="2317369"/>
              <a:ext cx="846" cy="25939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98" name="Group 97"/>
          <p:cNvGrpSpPr/>
          <p:nvPr/>
        </p:nvGrpSpPr>
        <p:grpSpPr>
          <a:xfrm>
            <a:off x="3468037" y="1546721"/>
            <a:ext cx="1023307" cy="4484055"/>
            <a:chOff x="760464" y="1306873"/>
            <a:chExt cx="1023307" cy="4484055"/>
          </a:xfrm>
        </p:grpSpPr>
        <p:grpSp>
          <p:nvGrpSpPr>
            <p:cNvPr id="99" name="Group 98"/>
            <p:cNvGrpSpPr/>
            <p:nvPr/>
          </p:nvGrpSpPr>
          <p:grpSpPr>
            <a:xfrm rot="16200000">
              <a:off x="442" y="4007599"/>
              <a:ext cx="2543351" cy="1023307"/>
              <a:chOff x="3280722" y="2449058"/>
              <a:chExt cx="2543351" cy="1023307"/>
            </a:xfrm>
          </p:grpSpPr>
          <p:sp>
            <p:nvSpPr>
              <p:cNvPr id="106" name="Rectangle 105"/>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108" name="Freeform 107"/>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9" name="Straight Arrow Connector 108"/>
              <p:cNvCxnSpPr>
                <a:stCxn id="107"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endCxn id="107" idx="1"/>
              </p:cNvCxnSpPr>
              <p:nvPr/>
            </p:nvCxnSpPr>
            <p:spPr>
              <a:xfrm rot="5400000" flipV="1">
                <a:off x="4003862" y="2411546"/>
                <a:ext cx="75451"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107" idx="3"/>
              </p:cNvCxnSpPr>
              <p:nvPr/>
            </p:nvCxnSpPr>
            <p:spPr>
              <a:xfrm rot="5400000" flipH="1" flipV="1">
                <a:off x="4003861" y="2851306"/>
                <a:ext cx="75452"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rot="5400000">
                <a:off x="5451974" y="2805169"/>
                <a:ext cx="405644" cy="338554"/>
              </a:xfrm>
              <a:prstGeom prst="rect">
                <a:avLst/>
              </a:prstGeom>
              <a:noFill/>
            </p:spPr>
            <p:txBody>
              <a:bodyPr wrap="none" rtlCol="0">
                <a:spAutoFit/>
              </a:bodyPr>
              <a:lstStyle/>
              <a:p>
                <a:pPr algn="ctr"/>
                <a:r>
                  <a:rPr lang="en-US" sz="1600" i="1" dirty="0" smtClean="0">
                    <a:latin typeface="CMU Bright Roman"/>
                    <a:cs typeface="CMU Bright Roman"/>
                  </a:rPr>
                  <a:t>h</a:t>
                </a:r>
                <a:r>
                  <a:rPr lang="en-US" sz="1600" i="1" baseline="-25000" dirty="0" smtClean="0">
                    <a:latin typeface="CMU Bright Roman"/>
                    <a:cs typeface="CMU Bright Roman"/>
                  </a:rPr>
                  <a:t>3</a:t>
                </a:r>
                <a:endParaRPr lang="en-US" sz="1600" i="1" baseline="-25000" dirty="0">
                  <a:latin typeface="CMU Bright Roman"/>
                  <a:cs typeface="CMU Bright Roman"/>
                </a:endParaRPr>
              </a:p>
            </p:txBody>
          </p:sp>
          <p:sp>
            <p:nvSpPr>
              <p:cNvPr id="113" name="TextBox 112"/>
              <p:cNvSpPr txBox="1"/>
              <p:nvPr/>
            </p:nvSpPr>
            <p:spPr>
              <a:xfrm rot="5400000">
                <a:off x="3020419" y="2709361"/>
                <a:ext cx="1023307" cy="502702"/>
              </a:xfrm>
              <a:prstGeom prst="rect">
                <a:avLst/>
              </a:prstGeom>
              <a:noFill/>
            </p:spPr>
            <p:txBody>
              <a:bodyPr wrap="square" rtlCol="0">
                <a:spAutoFit/>
              </a:bodyPr>
              <a:lstStyle/>
              <a:p>
                <a:pPr algn="ctr"/>
                <a:r>
                  <a:rPr lang="en-US" sz="1600" dirty="0" smtClean="0">
                    <a:latin typeface="CMU Bright Roman"/>
                    <a:cs typeface="CMU Bright Roman"/>
                  </a:rPr>
                  <a:t> x</a:t>
                </a:r>
                <a:r>
                  <a:rPr lang="en-US" sz="1600" i="1" baseline="-25000" dirty="0">
                    <a:latin typeface="CMU Bright Roman"/>
                    <a:cs typeface="CMU Bright Roman"/>
                  </a:rPr>
                  <a:t>3</a:t>
                </a:r>
                <a:r>
                  <a:rPr lang="en-US" sz="1600" i="1" dirty="0" smtClean="0">
                    <a:latin typeface="CMU Bright Roman"/>
                    <a:cs typeface="CMU Bright Roman"/>
                  </a:rPr>
                  <a:t>     h</a:t>
                </a:r>
                <a:r>
                  <a:rPr lang="en-US" sz="1600" i="1" baseline="-25000" dirty="0" smtClean="0">
                    <a:latin typeface="CMU Bright Roman"/>
                    <a:cs typeface="CMU Bright Roman"/>
                  </a:rPr>
                  <a:t>2</a:t>
                </a:r>
                <a:endParaRPr lang="en-US" sz="1600" i="1" baseline="-25000" dirty="0">
                  <a:latin typeface="CMU Bright Roman"/>
                  <a:cs typeface="CMU Bright Roman"/>
                </a:endParaRPr>
              </a:p>
              <a:p>
                <a:pPr algn="just"/>
                <a:endParaRPr lang="en-US" sz="1600" i="1" baseline="-25000" dirty="0">
                  <a:latin typeface="CMU Bright Roman"/>
                  <a:cs typeface="CMU Bright Roman"/>
                </a:endParaRPr>
              </a:p>
            </p:txBody>
          </p:sp>
        </p:grpSp>
        <p:sp>
          <p:nvSpPr>
            <p:cNvPr id="100" name="Rectangle 99"/>
            <p:cNvSpPr/>
            <p:nvPr/>
          </p:nvSpPr>
          <p:spPr>
            <a:xfrm>
              <a:off x="1089766" y="2576760"/>
              <a:ext cx="398953" cy="366300"/>
            </a:xfrm>
            <a:prstGeom prst="rect">
              <a:avLst/>
            </a:prstGeom>
            <a:solidFill>
              <a:schemeClr val="accent1">
                <a:lumMod val="60000"/>
                <a:lumOff val="40000"/>
                <a:alpha val="33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01" name="Straight Arrow Connector 100"/>
            <p:cNvCxnSpPr>
              <a:stCxn id="112" idx="0"/>
              <a:endCxn id="100" idx="2"/>
            </p:cNvCxnSpPr>
            <p:nvPr/>
          </p:nvCxnSpPr>
          <p:spPr>
            <a:xfrm flipV="1">
              <a:off x="1285852" y="2943060"/>
              <a:ext cx="3391" cy="30451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2" name="Rectangle 101"/>
            <p:cNvSpPr/>
            <p:nvPr/>
          </p:nvSpPr>
          <p:spPr>
            <a:xfrm>
              <a:off x="1036659" y="1306873"/>
              <a:ext cx="498388" cy="457597"/>
            </a:xfrm>
            <a:prstGeom prst="rect">
              <a:avLst/>
            </a:prstGeom>
            <a:solidFill>
              <a:srgbClr val="FFFF00">
                <a:alpha val="33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smtClean="0">
                  <a:solidFill>
                    <a:srgbClr val="000000"/>
                  </a:solidFill>
                  <a:latin typeface="CMU Bright Roman"/>
                  <a:cs typeface="CMU Bright Roman"/>
                </a:rPr>
                <a:t>3</a:t>
              </a:r>
              <a:endParaRPr lang="en-US" baseline="-25000" dirty="0">
                <a:solidFill>
                  <a:srgbClr val="000000"/>
                </a:solidFill>
                <a:latin typeface="CMU Bright Roman"/>
                <a:cs typeface="CMU Bright Roman"/>
              </a:endParaRPr>
            </a:p>
          </p:txBody>
        </p:sp>
        <p:sp>
          <p:nvSpPr>
            <p:cNvPr id="103" name="TextBox 102"/>
            <p:cNvSpPr txBox="1"/>
            <p:nvPr/>
          </p:nvSpPr>
          <p:spPr>
            <a:xfrm>
              <a:off x="1093320" y="1978815"/>
              <a:ext cx="393537" cy="338554"/>
            </a:xfrm>
            <a:prstGeom prst="rect">
              <a:avLst/>
            </a:prstGeom>
            <a:noFill/>
          </p:spPr>
          <p:txBody>
            <a:bodyPr wrap="none" rtlCol="0">
              <a:spAutoFit/>
            </a:bodyPr>
            <a:lstStyle/>
            <a:p>
              <a:pPr algn="ctr"/>
              <a:r>
                <a:rPr lang="en-US" sz="1600" i="1" dirty="0" smtClean="0">
                  <a:latin typeface="CMU Bright Roman"/>
                  <a:cs typeface="CMU Bright Roman"/>
                </a:rPr>
                <a:t>y</a:t>
              </a:r>
              <a:r>
                <a:rPr lang="en-US" sz="1600" i="1" baseline="-25000" dirty="0" smtClean="0">
                  <a:latin typeface="CMU Bright Roman"/>
                  <a:cs typeface="CMU Bright Roman"/>
                </a:rPr>
                <a:t>3</a:t>
              </a:r>
              <a:endParaRPr lang="en-US" sz="1600" i="1" baseline="-25000" dirty="0">
                <a:latin typeface="CMU Bright Roman"/>
                <a:cs typeface="CMU Bright Roman"/>
              </a:endParaRPr>
            </a:p>
          </p:txBody>
        </p:sp>
        <p:cxnSp>
          <p:nvCxnSpPr>
            <p:cNvPr id="104" name="Straight Arrow Connector 103"/>
            <p:cNvCxnSpPr>
              <a:stCxn id="103" idx="0"/>
              <a:endCxn id="102" idx="2"/>
            </p:cNvCxnSpPr>
            <p:nvPr/>
          </p:nvCxnSpPr>
          <p:spPr>
            <a:xfrm flipH="1" flipV="1">
              <a:off x="1285853" y="1764470"/>
              <a:ext cx="4236" cy="21434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00" idx="0"/>
              <a:endCxn id="103" idx="2"/>
            </p:cNvCxnSpPr>
            <p:nvPr/>
          </p:nvCxnSpPr>
          <p:spPr>
            <a:xfrm flipV="1">
              <a:off x="1289243" y="2317369"/>
              <a:ext cx="846" cy="25939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17" name="Freeform 116"/>
          <p:cNvSpPr/>
          <p:nvPr/>
        </p:nvSpPr>
        <p:spPr>
          <a:xfrm>
            <a:off x="1430243" y="3476752"/>
            <a:ext cx="1430243" cy="2670005"/>
          </a:xfrm>
          <a:custGeom>
            <a:avLst/>
            <a:gdLst>
              <a:gd name="connsiteX0" fmla="*/ 0 w 1430243"/>
              <a:gd name="connsiteY0" fmla="*/ 197287 h 2670005"/>
              <a:gd name="connsiteX1" fmla="*/ 332901 w 1430243"/>
              <a:gd name="connsiteY1" fmla="*/ 234274 h 2670005"/>
              <a:gd name="connsiteX2" fmla="*/ 678133 w 1430243"/>
              <a:gd name="connsiteY2" fmla="*/ 2539795 h 2670005"/>
              <a:gd name="connsiteX3" fmla="*/ 1430243 w 1430243"/>
              <a:gd name="connsiteY3" fmla="*/ 2379518 h 2670005"/>
            </a:gdLst>
            <a:ahLst/>
            <a:cxnLst>
              <a:cxn ang="0">
                <a:pos x="connsiteX0" y="connsiteY0"/>
              </a:cxn>
              <a:cxn ang="0">
                <a:pos x="connsiteX1" y="connsiteY1"/>
              </a:cxn>
              <a:cxn ang="0">
                <a:pos x="connsiteX2" y="connsiteY2"/>
              </a:cxn>
              <a:cxn ang="0">
                <a:pos x="connsiteX3" y="connsiteY3"/>
              </a:cxn>
            </a:cxnLst>
            <a:rect l="l" t="t" r="r" b="b"/>
            <a:pathLst>
              <a:path w="1430243" h="2670005">
                <a:moveTo>
                  <a:pt x="0" y="197287"/>
                </a:moveTo>
                <a:cubicBezTo>
                  <a:pt x="109939" y="20571"/>
                  <a:pt x="219879" y="-156144"/>
                  <a:pt x="332901" y="234274"/>
                </a:cubicBezTo>
                <a:cubicBezTo>
                  <a:pt x="445923" y="624692"/>
                  <a:pt x="495243" y="2182254"/>
                  <a:pt x="678133" y="2539795"/>
                </a:cubicBezTo>
                <a:cubicBezTo>
                  <a:pt x="861023" y="2897336"/>
                  <a:pt x="1309001" y="2408286"/>
                  <a:pt x="1430243" y="2379518"/>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Freeform 121"/>
          <p:cNvSpPr/>
          <p:nvPr/>
        </p:nvSpPr>
        <p:spPr>
          <a:xfrm>
            <a:off x="2800144" y="3469806"/>
            <a:ext cx="1430243" cy="2670005"/>
          </a:xfrm>
          <a:custGeom>
            <a:avLst/>
            <a:gdLst>
              <a:gd name="connsiteX0" fmla="*/ 0 w 1430243"/>
              <a:gd name="connsiteY0" fmla="*/ 197287 h 2670005"/>
              <a:gd name="connsiteX1" fmla="*/ 332901 w 1430243"/>
              <a:gd name="connsiteY1" fmla="*/ 234274 h 2670005"/>
              <a:gd name="connsiteX2" fmla="*/ 678133 w 1430243"/>
              <a:gd name="connsiteY2" fmla="*/ 2539795 h 2670005"/>
              <a:gd name="connsiteX3" fmla="*/ 1430243 w 1430243"/>
              <a:gd name="connsiteY3" fmla="*/ 2379518 h 2670005"/>
            </a:gdLst>
            <a:ahLst/>
            <a:cxnLst>
              <a:cxn ang="0">
                <a:pos x="connsiteX0" y="connsiteY0"/>
              </a:cxn>
              <a:cxn ang="0">
                <a:pos x="connsiteX1" y="connsiteY1"/>
              </a:cxn>
              <a:cxn ang="0">
                <a:pos x="connsiteX2" y="connsiteY2"/>
              </a:cxn>
              <a:cxn ang="0">
                <a:pos x="connsiteX3" y="connsiteY3"/>
              </a:cxn>
            </a:cxnLst>
            <a:rect l="l" t="t" r="r" b="b"/>
            <a:pathLst>
              <a:path w="1430243" h="2670005">
                <a:moveTo>
                  <a:pt x="0" y="197287"/>
                </a:moveTo>
                <a:cubicBezTo>
                  <a:pt x="109939" y="20571"/>
                  <a:pt x="219879" y="-156144"/>
                  <a:pt x="332901" y="234274"/>
                </a:cubicBezTo>
                <a:cubicBezTo>
                  <a:pt x="445923" y="624692"/>
                  <a:pt x="495243" y="2182254"/>
                  <a:pt x="678133" y="2539795"/>
                </a:cubicBezTo>
                <a:cubicBezTo>
                  <a:pt x="861023" y="2897336"/>
                  <a:pt x="1309001" y="2408286"/>
                  <a:pt x="1430243" y="2379518"/>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23" name="Object 122"/>
          <p:cNvGraphicFramePr>
            <a:graphicFrameLocks noChangeAspect="1"/>
          </p:cNvGraphicFramePr>
          <p:nvPr>
            <p:extLst>
              <p:ext uri="{D42A27DB-BD31-4B8C-83A1-F6EECF244321}">
                <p14:modId xmlns:p14="http://schemas.microsoft.com/office/powerpoint/2010/main" val="3979533722"/>
              </p:ext>
            </p:extLst>
          </p:nvPr>
        </p:nvGraphicFramePr>
        <p:xfrm>
          <a:off x="5262563" y="2462213"/>
          <a:ext cx="2822575" cy="2311400"/>
        </p:xfrm>
        <a:graphic>
          <a:graphicData uri="http://schemas.openxmlformats.org/presentationml/2006/ole">
            <mc:AlternateContent xmlns:mc="http://schemas.openxmlformats.org/markup-compatibility/2006">
              <mc:Choice xmlns:v="urn:schemas-microsoft-com:vml" Requires="v">
                <p:oleObj spid="_x0000_s24234" name="Equation" r:id="rId6" imgW="1828800" imgH="1498600" progId="Equation.DSMT4">
                  <p:embed/>
                </p:oleObj>
              </mc:Choice>
              <mc:Fallback>
                <p:oleObj name="Equation" r:id="rId6" imgW="1828800" imgH="1498600" progId="Equation.DSMT4">
                  <p:embed/>
                  <p:pic>
                    <p:nvPicPr>
                      <p:cNvPr id="0" name=""/>
                      <p:cNvPicPr/>
                      <p:nvPr/>
                    </p:nvPicPr>
                    <p:blipFill>
                      <a:blip r:embed="rId7"/>
                      <a:stretch>
                        <a:fillRect/>
                      </a:stretch>
                    </p:blipFill>
                    <p:spPr>
                      <a:xfrm>
                        <a:off x="5262563" y="2462213"/>
                        <a:ext cx="2822575" cy="2311400"/>
                      </a:xfrm>
                      <a:prstGeom prst="rect">
                        <a:avLst/>
                      </a:prstGeom>
                    </p:spPr>
                  </p:pic>
                </p:oleObj>
              </mc:Fallback>
            </mc:AlternateContent>
          </a:graphicData>
        </a:graphic>
      </p:graphicFrame>
    </p:spTree>
    <p:extLst>
      <p:ext uri="{BB962C8B-B14F-4D97-AF65-F5344CB8AC3E}">
        <p14:creationId xmlns:p14="http://schemas.microsoft.com/office/powerpoint/2010/main" val="104238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The Vanilla RNN Forward</a:t>
            </a:r>
            <a:endParaRPr lang="en-US" sz="4000" dirty="0">
              <a:latin typeface="CMU Bright SemiBold"/>
              <a:cs typeface="CMU Bright SemiBold"/>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77664765"/>
              </p:ext>
            </p:extLst>
          </p:nvPr>
        </p:nvGraphicFramePr>
        <p:xfrm>
          <a:off x="6096000" y="3695700"/>
          <a:ext cx="152400" cy="241300"/>
        </p:xfrm>
        <a:graphic>
          <a:graphicData uri="http://schemas.openxmlformats.org/presentationml/2006/ole">
            <mc:AlternateContent xmlns:mc="http://schemas.openxmlformats.org/markup-compatibility/2006">
              <mc:Choice xmlns:v="urn:schemas-microsoft-com:vml" Requires="v">
                <p:oleObj spid="_x0000_s32366" name="Equation" r:id="rId3" imgW="152400" imgH="241300" progId="Equation.DSMT4">
                  <p:embed/>
                </p:oleObj>
              </mc:Choice>
              <mc:Fallback>
                <p:oleObj name="Equation" r:id="rId3" imgW="152400" imgH="241300" progId="Equation.DSMT4">
                  <p:embed/>
                  <p:pic>
                    <p:nvPicPr>
                      <p:cNvPr id="0" name=""/>
                      <p:cNvPicPr/>
                      <p:nvPr/>
                    </p:nvPicPr>
                    <p:blipFill>
                      <a:blip r:embed="rId4"/>
                      <a:stretch>
                        <a:fillRect/>
                      </a:stretch>
                    </p:blipFill>
                    <p:spPr>
                      <a:xfrm>
                        <a:off x="6096000" y="3695700"/>
                        <a:ext cx="152400" cy="2413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7225539"/>
              </p:ext>
            </p:extLst>
          </p:nvPr>
        </p:nvGraphicFramePr>
        <p:xfrm>
          <a:off x="6096000" y="3695700"/>
          <a:ext cx="152400" cy="241300"/>
        </p:xfrm>
        <a:graphic>
          <a:graphicData uri="http://schemas.openxmlformats.org/presentationml/2006/ole">
            <mc:AlternateContent xmlns:mc="http://schemas.openxmlformats.org/markup-compatibility/2006">
              <mc:Choice xmlns:v="urn:schemas-microsoft-com:vml" Requires="v">
                <p:oleObj spid="_x0000_s32367" name="Equation" r:id="rId5" imgW="152400" imgH="241300" progId="Equation.DSMT4">
                  <p:embed/>
                </p:oleObj>
              </mc:Choice>
              <mc:Fallback>
                <p:oleObj name="Equation" r:id="rId5" imgW="152400" imgH="241300" progId="Equation.DSMT4">
                  <p:embed/>
                  <p:pic>
                    <p:nvPicPr>
                      <p:cNvPr id="0" name=""/>
                      <p:cNvPicPr/>
                      <p:nvPr/>
                    </p:nvPicPr>
                    <p:blipFill>
                      <a:blip r:embed="rId4"/>
                      <a:stretch>
                        <a:fillRect/>
                      </a:stretch>
                    </p:blipFill>
                    <p:spPr>
                      <a:xfrm>
                        <a:off x="6096000" y="3695700"/>
                        <a:ext cx="152400" cy="241300"/>
                      </a:xfrm>
                      <a:prstGeom prst="rect">
                        <a:avLst/>
                      </a:prstGeom>
                    </p:spPr>
                  </p:pic>
                </p:oleObj>
              </mc:Fallback>
            </mc:AlternateContent>
          </a:graphicData>
        </a:graphic>
      </p:graphicFrame>
      <p:grpSp>
        <p:nvGrpSpPr>
          <p:cNvPr id="53" name="Group 52"/>
          <p:cNvGrpSpPr/>
          <p:nvPr/>
        </p:nvGrpSpPr>
        <p:grpSpPr>
          <a:xfrm>
            <a:off x="760464" y="1541124"/>
            <a:ext cx="1023307" cy="4484055"/>
            <a:chOff x="760464" y="1306873"/>
            <a:chExt cx="1023307" cy="4484055"/>
          </a:xfrm>
        </p:grpSpPr>
        <p:grpSp>
          <p:nvGrpSpPr>
            <p:cNvPr id="5" name="Group 4"/>
            <p:cNvGrpSpPr/>
            <p:nvPr/>
          </p:nvGrpSpPr>
          <p:grpSpPr>
            <a:xfrm rot="16200000">
              <a:off x="442" y="4007599"/>
              <a:ext cx="2543351" cy="1023307"/>
              <a:chOff x="3280722" y="2449058"/>
              <a:chExt cx="2543351" cy="1023307"/>
            </a:xfrm>
          </p:grpSpPr>
          <p:sp>
            <p:nvSpPr>
              <p:cNvPr id="32" name="Rectangle 31"/>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34" name="Freeform 33"/>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2" name="Straight Arrow Connector 61"/>
              <p:cNvCxnSpPr>
                <a:stCxn id="33"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33" idx="1"/>
              </p:cNvCxnSpPr>
              <p:nvPr/>
            </p:nvCxnSpPr>
            <p:spPr>
              <a:xfrm rot="5400000" flipV="1">
                <a:off x="4003862" y="2411546"/>
                <a:ext cx="75451"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33" idx="3"/>
              </p:cNvCxnSpPr>
              <p:nvPr/>
            </p:nvCxnSpPr>
            <p:spPr>
              <a:xfrm rot="5400000" flipH="1" flipV="1">
                <a:off x="4003861" y="2851306"/>
                <a:ext cx="75452"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rot="5400000">
                <a:off x="5451974" y="2805169"/>
                <a:ext cx="405644" cy="338554"/>
              </a:xfrm>
              <a:prstGeom prst="rect">
                <a:avLst/>
              </a:prstGeom>
              <a:noFill/>
            </p:spPr>
            <p:txBody>
              <a:bodyPr wrap="none" rtlCol="0">
                <a:spAutoFit/>
              </a:bodyPr>
              <a:lstStyle/>
              <a:p>
                <a:pPr algn="ctr"/>
                <a:r>
                  <a:rPr lang="en-US" sz="1600" i="1" dirty="0" smtClean="0">
                    <a:latin typeface="CMU Bright Roman"/>
                    <a:cs typeface="CMU Bright Roman"/>
                  </a:rPr>
                  <a:t>h</a:t>
                </a:r>
                <a:r>
                  <a:rPr lang="en-US" sz="1600" i="1" baseline="-25000" dirty="0">
                    <a:latin typeface="CMU Bright Roman"/>
                    <a:cs typeface="CMU Bright Roman"/>
                  </a:rPr>
                  <a:t>1</a:t>
                </a:r>
              </a:p>
            </p:txBody>
          </p:sp>
          <p:sp>
            <p:nvSpPr>
              <p:cNvPr id="60" name="TextBox 59"/>
              <p:cNvSpPr txBox="1"/>
              <p:nvPr/>
            </p:nvSpPr>
            <p:spPr>
              <a:xfrm rot="5400000">
                <a:off x="3020419" y="2709361"/>
                <a:ext cx="1023307" cy="502702"/>
              </a:xfrm>
              <a:prstGeom prst="rect">
                <a:avLst/>
              </a:prstGeom>
              <a:noFill/>
            </p:spPr>
            <p:txBody>
              <a:bodyPr wrap="square" rtlCol="0">
                <a:spAutoFit/>
              </a:bodyPr>
              <a:lstStyle/>
              <a:p>
                <a:pPr algn="ctr"/>
                <a:r>
                  <a:rPr lang="en-US" sz="1600" dirty="0" smtClean="0">
                    <a:latin typeface="CMU Bright Roman"/>
                    <a:cs typeface="CMU Bright Roman"/>
                  </a:rPr>
                  <a:t> x</a:t>
                </a:r>
                <a:r>
                  <a:rPr lang="en-US" sz="1600" i="1" baseline="-25000" dirty="0">
                    <a:latin typeface="CMU Bright Roman"/>
                    <a:cs typeface="CMU Bright Roman"/>
                  </a:rPr>
                  <a:t>1</a:t>
                </a:r>
                <a:r>
                  <a:rPr lang="en-US" sz="1600" i="1" baseline="-25000" dirty="0" smtClean="0">
                    <a:latin typeface="CMU Bright Roman"/>
                    <a:cs typeface="CMU Bright Roman"/>
                  </a:rPr>
                  <a:t>  </a:t>
                </a:r>
                <a:r>
                  <a:rPr lang="en-US" sz="1600" i="1" dirty="0" smtClean="0">
                    <a:latin typeface="CMU Bright Roman"/>
                    <a:cs typeface="CMU Bright Roman"/>
                  </a:rPr>
                  <a:t>   h</a:t>
                </a:r>
                <a:r>
                  <a:rPr lang="en-US" sz="1600" i="1" baseline="-25000" dirty="0">
                    <a:latin typeface="CMU Bright Roman"/>
                    <a:cs typeface="CMU Bright Roman"/>
                  </a:rPr>
                  <a:t>0</a:t>
                </a:r>
              </a:p>
              <a:p>
                <a:pPr algn="just"/>
                <a:endParaRPr lang="en-US" sz="1600" i="1" baseline="-25000" dirty="0">
                  <a:latin typeface="CMU Bright Roman"/>
                  <a:cs typeface="CMU Bright Roman"/>
                </a:endParaRPr>
              </a:p>
            </p:txBody>
          </p:sp>
        </p:grpSp>
        <p:sp>
          <p:nvSpPr>
            <p:cNvPr id="30" name="Rectangle 29"/>
            <p:cNvSpPr/>
            <p:nvPr/>
          </p:nvSpPr>
          <p:spPr>
            <a:xfrm>
              <a:off x="1089766" y="2576760"/>
              <a:ext cx="398953" cy="366300"/>
            </a:xfrm>
            <a:prstGeom prst="rect">
              <a:avLst/>
            </a:prstGeom>
            <a:solidFill>
              <a:schemeClr val="accent1">
                <a:lumMod val="60000"/>
                <a:lumOff val="40000"/>
                <a:alpha val="33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31" name="Straight Arrow Connector 30"/>
            <p:cNvCxnSpPr>
              <a:stCxn id="164" idx="0"/>
              <a:endCxn id="30" idx="2"/>
            </p:cNvCxnSpPr>
            <p:nvPr/>
          </p:nvCxnSpPr>
          <p:spPr>
            <a:xfrm flipV="1">
              <a:off x="1285852" y="2943060"/>
              <a:ext cx="3391" cy="30451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1036659" y="1306873"/>
              <a:ext cx="498388" cy="457597"/>
            </a:xfrm>
            <a:prstGeom prst="rect">
              <a:avLst/>
            </a:prstGeom>
            <a:solidFill>
              <a:srgbClr val="FFFF00">
                <a:alpha val="33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smtClean="0">
                  <a:solidFill>
                    <a:srgbClr val="000000"/>
                  </a:solidFill>
                  <a:latin typeface="CMU Bright Roman"/>
                  <a:cs typeface="CMU Bright Roman"/>
                </a:rPr>
                <a:t>1</a:t>
              </a:r>
              <a:endParaRPr lang="en-US" baseline="-25000" dirty="0">
                <a:solidFill>
                  <a:srgbClr val="000000"/>
                </a:solidFill>
                <a:latin typeface="CMU Bright Roman"/>
                <a:cs typeface="CMU Bright Roman"/>
              </a:endParaRPr>
            </a:p>
          </p:txBody>
        </p:sp>
        <p:sp>
          <p:nvSpPr>
            <p:cNvPr id="50" name="TextBox 49"/>
            <p:cNvSpPr txBox="1"/>
            <p:nvPr/>
          </p:nvSpPr>
          <p:spPr>
            <a:xfrm>
              <a:off x="1093320" y="1978815"/>
              <a:ext cx="393537" cy="338554"/>
            </a:xfrm>
            <a:prstGeom prst="rect">
              <a:avLst/>
            </a:prstGeom>
            <a:noFill/>
          </p:spPr>
          <p:txBody>
            <a:bodyPr wrap="none" rtlCol="0">
              <a:spAutoFit/>
            </a:bodyPr>
            <a:lstStyle/>
            <a:p>
              <a:pPr algn="ctr"/>
              <a:r>
                <a:rPr lang="en-US" sz="1600" i="1" dirty="0" smtClean="0">
                  <a:latin typeface="CMU Bright Roman"/>
                  <a:cs typeface="CMU Bright Roman"/>
                </a:rPr>
                <a:t>y</a:t>
              </a:r>
              <a:r>
                <a:rPr lang="en-US" sz="1600" i="1" baseline="-25000" dirty="0">
                  <a:latin typeface="CMU Bright Roman"/>
                  <a:cs typeface="CMU Bright Roman"/>
                </a:rPr>
                <a:t>1</a:t>
              </a:r>
            </a:p>
          </p:txBody>
        </p:sp>
        <p:cxnSp>
          <p:nvCxnSpPr>
            <p:cNvPr id="51" name="Straight Arrow Connector 50"/>
            <p:cNvCxnSpPr>
              <a:stCxn id="50" idx="0"/>
              <a:endCxn id="49" idx="2"/>
            </p:cNvCxnSpPr>
            <p:nvPr/>
          </p:nvCxnSpPr>
          <p:spPr>
            <a:xfrm flipH="1" flipV="1">
              <a:off x="1285853" y="1764470"/>
              <a:ext cx="4236" cy="21434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0" idx="0"/>
              <a:endCxn id="50" idx="2"/>
            </p:cNvCxnSpPr>
            <p:nvPr/>
          </p:nvCxnSpPr>
          <p:spPr>
            <a:xfrm flipV="1">
              <a:off x="1289243" y="2317369"/>
              <a:ext cx="846" cy="25939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2133502" y="1541125"/>
            <a:ext cx="1023307" cy="4484055"/>
            <a:chOff x="760464" y="1306873"/>
            <a:chExt cx="1023307" cy="4484055"/>
          </a:xfrm>
        </p:grpSpPr>
        <p:grpSp>
          <p:nvGrpSpPr>
            <p:cNvPr id="83" name="Group 82"/>
            <p:cNvGrpSpPr/>
            <p:nvPr/>
          </p:nvGrpSpPr>
          <p:grpSpPr>
            <a:xfrm rot="16200000">
              <a:off x="442" y="4007599"/>
              <a:ext cx="2543351" cy="1023307"/>
              <a:chOff x="3280722" y="2449058"/>
              <a:chExt cx="2543351" cy="1023307"/>
            </a:xfrm>
          </p:grpSpPr>
          <p:sp>
            <p:nvSpPr>
              <p:cNvPr id="90" name="Rectangle 89"/>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92" name="Freeform 91"/>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3" name="Straight Arrow Connector 92"/>
              <p:cNvCxnSpPr>
                <a:stCxn id="91"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91" idx="1"/>
              </p:cNvCxnSpPr>
              <p:nvPr/>
            </p:nvCxnSpPr>
            <p:spPr>
              <a:xfrm rot="5400000" flipV="1">
                <a:off x="4003862" y="2411546"/>
                <a:ext cx="75451"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endCxn id="91" idx="3"/>
              </p:cNvCxnSpPr>
              <p:nvPr/>
            </p:nvCxnSpPr>
            <p:spPr>
              <a:xfrm rot="5400000" flipH="1" flipV="1">
                <a:off x="4003861" y="2851306"/>
                <a:ext cx="75452"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rot="5400000">
                <a:off x="5451974" y="2805169"/>
                <a:ext cx="405644" cy="338554"/>
              </a:xfrm>
              <a:prstGeom prst="rect">
                <a:avLst/>
              </a:prstGeom>
              <a:noFill/>
            </p:spPr>
            <p:txBody>
              <a:bodyPr wrap="none" rtlCol="0">
                <a:spAutoFit/>
              </a:bodyPr>
              <a:lstStyle/>
              <a:p>
                <a:pPr algn="ctr"/>
                <a:r>
                  <a:rPr lang="en-US" sz="1600" i="1" dirty="0" smtClean="0">
                    <a:latin typeface="CMU Bright Roman"/>
                    <a:cs typeface="CMU Bright Roman"/>
                  </a:rPr>
                  <a:t>h</a:t>
                </a:r>
                <a:r>
                  <a:rPr lang="en-US" sz="1600" i="1" baseline="-25000" dirty="0">
                    <a:latin typeface="CMU Bright Roman"/>
                    <a:cs typeface="CMU Bright Roman"/>
                  </a:rPr>
                  <a:t>2</a:t>
                </a:r>
              </a:p>
            </p:txBody>
          </p:sp>
          <p:sp>
            <p:nvSpPr>
              <p:cNvPr id="97" name="TextBox 96"/>
              <p:cNvSpPr txBox="1"/>
              <p:nvPr/>
            </p:nvSpPr>
            <p:spPr>
              <a:xfrm rot="5400000">
                <a:off x="3020419" y="2709361"/>
                <a:ext cx="1023307" cy="502702"/>
              </a:xfrm>
              <a:prstGeom prst="rect">
                <a:avLst/>
              </a:prstGeom>
              <a:noFill/>
            </p:spPr>
            <p:txBody>
              <a:bodyPr wrap="square" rtlCol="0">
                <a:spAutoFit/>
              </a:bodyPr>
              <a:lstStyle/>
              <a:p>
                <a:pPr algn="ctr"/>
                <a:r>
                  <a:rPr lang="en-US" sz="1600" dirty="0" smtClean="0">
                    <a:latin typeface="CMU Bright Roman"/>
                    <a:cs typeface="CMU Bright Roman"/>
                  </a:rPr>
                  <a:t> x</a:t>
                </a:r>
                <a:r>
                  <a:rPr lang="en-US" sz="1600" i="1" baseline="-25000" dirty="0" smtClean="0">
                    <a:latin typeface="CMU Bright Roman"/>
                    <a:cs typeface="CMU Bright Roman"/>
                  </a:rPr>
                  <a:t>2</a:t>
                </a:r>
                <a:r>
                  <a:rPr lang="en-US" sz="1600" i="1" dirty="0" smtClean="0">
                    <a:latin typeface="CMU Bright Roman"/>
                    <a:cs typeface="CMU Bright Roman"/>
                  </a:rPr>
                  <a:t>     h</a:t>
                </a:r>
                <a:r>
                  <a:rPr lang="en-US" sz="1600" i="1" baseline="-25000" dirty="0">
                    <a:latin typeface="CMU Bright Roman"/>
                    <a:cs typeface="CMU Bright Roman"/>
                  </a:rPr>
                  <a:t>1</a:t>
                </a:r>
              </a:p>
              <a:p>
                <a:pPr algn="just"/>
                <a:endParaRPr lang="en-US" sz="1600" i="1" baseline="-25000" dirty="0">
                  <a:latin typeface="CMU Bright Roman"/>
                  <a:cs typeface="CMU Bright Roman"/>
                </a:endParaRPr>
              </a:p>
            </p:txBody>
          </p:sp>
        </p:grpSp>
        <p:sp>
          <p:nvSpPr>
            <p:cNvPr id="84" name="Rectangle 83"/>
            <p:cNvSpPr/>
            <p:nvPr/>
          </p:nvSpPr>
          <p:spPr>
            <a:xfrm>
              <a:off x="1089766" y="2576760"/>
              <a:ext cx="398953" cy="366300"/>
            </a:xfrm>
            <a:prstGeom prst="rect">
              <a:avLst/>
            </a:prstGeom>
            <a:solidFill>
              <a:schemeClr val="accent1">
                <a:lumMod val="60000"/>
                <a:lumOff val="40000"/>
                <a:alpha val="33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85" name="Straight Arrow Connector 84"/>
            <p:cNvCxnSpPr>
              <a:stCxn id="96" idx="0"/>
              <a:endCxn id="84" idx="2"/>
            </p:cNvCxnSpPr>
            <p:nvPr/>
          </p:nvCxnSpPr>
          <p:spPr>
            <a:xfrm flipV="1">
              <a:off x="1285852" y="2943060"/>
              <a:ext cx="3391" cy="30451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1036659" y="1306873"/>
              <a:ext cx="498388" cy="457597"/>
            </a:xfrm>
            <a:prstGeom prst="rect">
              <a:avLst/>
            </a:prstGeom>
            <a:solidFill>
              <a:srgbClr val="FFFF00">
                <a:alpha val="33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a:solidFill>
                    <a:srgbClr val="000000"/>
                  </a:solidFill>
                  <a:latin typeface="CMU Bright Roman"/>
                  <a:cs typeface="CMU Bright Roman"/>
                </a:rPr>
                <a:t>2</a:t>
              </a:r>
            </a:p>
          </p:txBody>
        </p:sp>
        <p:sp>
          <p:nvSpPr>
            <p:cNvPr id="87" name="TextBox 86"/>
            <p:cNvSpPr txBox="1"/>
            <p:nvPr/>
          </p:nvSpPr>
          <p:spPr>
            <a:xfrm>
              <a:off x="1093320" y="1978815"/>
              <a:ext cx="393537" cy="338554"/>
            </a:xfrm>
            <a:prstGeom prst="rect">
              <a:avLst/>
            </a:prstGeom>
            <a:noFill/>
          </p:spPr>
          <p:txBody>
            <a:bodyPr wrap="none" rtlCol="0">
              <a:spAutoFit/>
            </a:bodyPr>
            <a:lstStyle/>
            <a:p>
              <a:pPr algn="ctr"/>
              <a:r>
                <a:rPr lang="en-US" sz="1600" i="1" dirty="0" smtClean="0">
                  <a:latin typeface="CMU Bright Roman"/>
                  <a:cs typeface="CMU Bright Roman"/>
                </a:rPr>
                <a:t>y</a:t>
              </a:r>
              <a:r>
                <a:rPr lang="en-US" sz="1600" i="1" baseline="-25000" dirty="0">
                  <a:latin typeface="CMU Bright Roman"/>
                  <a:cs typeface="CMU Bright Roman"/>
                </a:rPr>
                <a:t>2</a:t>
              </a:r>
            </a:p>
          </p:txBody>
        </p:sp>
        <p:cxnSp>
          <p:nvCxnSpPr>
            <p:cNvPr id="88" name="Straight Arrow Connector 87"/>
            <p:cNvCxnSpPr>
              <a:stCxn id="87" idx="0"/>
              <a:endCxn id="86" idx="2"/>
            </p:cNvCxnSpPr>
            <p:nvPr/>
          </p:nvCxnSpPr>
          <p:spPr>
            <a:xfrm flipH="1" flipV="1">
              <a:off x="1285853" y="1764470"/>
              <a:ext cx="4236" cy="21434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84" idx="0"/>
              <a:endCxn id="87" idx="2"/>
            </p:cNvCxnSpPr>
            <p:nvPr/>
          </p:nvCxnSpPr>
          <p:spPr>
            <a:xfrm flipV="1">
              <a:off x="1289243" y="2317369"/>
              <a:ext cx="846" cy="25939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98" name="Group 97"/>
          <p:cNvGrpSpPr/>
          <p:nvPr/>
        </p:nvGrpSpPr>
        <p:grpSpPr>
          <a:xfrm>
            <a:off x="3468037" y="1541124"/>
            <a:ext cx="1023307" cy="4484055"/>
            <a:chOff x="760464" y="1306873"/>
            <a:chExt cx="1023307" cy="4484055"/>
          </a:xfrm>
        </p:grpSpPr>
        <p:grpSp>
          <p:nvGrpSpPr>
            <p:cNvPr id="99" name="Group 98"/>
            <p:cNvGrpSpPr/>
            <p:nvPr/>
          </p:nvGrpSpPr>
          <p:grpSpPr>
            <a:xfrm rot="16200000">
              <a:off x="442" y="4007599"/>
              <a:ext cx="2543351" cy="1023307"/>
              <a:chOff x="3280722" y="2449058"/>
              <a:chExt cx="2543351" cy="1023307"/>
            </a:xfrm>
          </p:grpSpPr>
          <p:sp>
            <p:nvSpPr>
              <p:cNvPr id="106" name="Rectangle 105"/>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4311145" y="2718829"/>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108" name="Freeform 107"/>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9" name="Straight Arrow Connector 108"/>
              <p:cNvCxnSpPr>
                <a:stCxn id="107" idx="6"/>
              </p:cNvCxnSpPr>
              <p:nvPr/>
            </p:nvCxnSpPr>
            <p:spPr>
              <a:xfrm>
                <a:off x="4826356" y="2976435"/>
                <a:ext cx="634532"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endCxn id="107" idx="1"/>
              </p:cNvCxnSpPr>
              <p:nvPr/>
            </p:nvCxnSpPr>
            <p:spPr>
              <a:xfrm rot="5400000" flipV="1">
                <a:off x="4003862" y="2411546"/>
                <a:ext cx="75451"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107" idx="3"/>
              </p:cNvCxnSpPr>
              <p:nvPr/>
            </p:nvCxnSpPr>
            <p:spPr>
              <a:xfrm rot="5400000" flipH="1" flipV="1">
                <a:off x="4003861" y="2851306"/>
                <a:ext cx="75452" cy="69001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rot="5400000">
                <a:off x="5451974" y="2805169"/>
                <a:ext cx="405644" cy="338554"/>
              </a:xfrm>
              <a:prstGeom prst="rect">
                <a:avLst/>
              </a:prstGeom>
              <a:noFill/>
            </p:spPr>
            <p:txBody>
              <a:bodyPr wrap="none" rtlCol="0">
                <a:spAutoFit/>
              </a:bodyPr>
              <a:lstStyle/>
              <a:p>
                <a:pPr algn="ctr"/>
                <a:r>
                  <a:rPr lang="en-US" sz="1600" i="1" dirty="0" smtClean="0">
                    <a:latin typeface="CMU Bright Roman"/>
                    <a:cs typeface="CMU Bright Roman"/>
                  </a:rPr>
                  <a:t>h</a:t>
                </a:r>
                <a:r>
                  <a:rPr lang="en-US" sz="1600" i="1" baseline="-25000" dirty="0" smtClean="0">
                    <a:latin typeface="CMU Bright Roman"/>
                    <a:cs typeface="CMU Bright Roman"/>
                  </a:rPr>
                  <a:t>3</a:t>
                </a:r>
                <a:endParaRPr lang="en-US" sz="1600" i="1" baseline="-25000" dirty="0">
                  <a:latin typeface="CMU Bright Roman"/>
                  <a:cs typeface="CMU Bright Roman"/>
                </a:endParaRPr>
              </a:p>
            </p:txBody>
          </p:sp>
          <p:sp>
            <p:nvSpPr>
              <p:cNvPr id="113" name="TextBox 112"/>
              <p:cNvSpPr txBox="1"/>
              <p:nvPr/>
            </p:nvSpPr>
            <p:spPr>
              <a:xfrm rot="5400000">
                <a:off x="3020419" y="2709361"/>
                <a:ext cx="1023307" cy="502702"/>
              </a:xfrm>
              <a:prstGeom prst="rect">
                <a:avLst/>
              </a:prstGeom>
              <a:noFill/>
            </p:spPr>
            <p:txBody>
              <a:bodyPr wrap="square" rtlCol="0">
                <a:spAutoFit/>
              </a:bodyPr>
              <a:lstStyle/>
              <a:p>
                <a:pPr algn="ctr"/>
                <a:r>
                  <a:rPr lang="en-US" sz="1600" dirty="0" smtClean="0">
                    <a:latin typeface="CMU Bright Roman"/>
                    <a:cs typeface="CMU Bright Roman"/>
                  </a:rPr>
                  <a:t> x</a:t>
                </a:r>
                <a:r>
                  <a:rPr lang="en-US" sz="1600" i="1" baseline="-25000" dirty="0">
                    <a:latin typeface="CMU Bright Roman"/>
                    <a:cs typeface="CMU Bright Roman"/>
                  </a:rPr>
                  <a:t>3</a:t>
                </a:r>
                <a:r>
                  <a:rPr lang="en-US" sz="1600" i="1" dirty="0" smtClean="0">
                    <a:latin typeface="CMU Bright Roman"/>
                    <a:cs typeface="CMU Bright Roman"/>
                  </a:rPr>
                  <a:t>     h</a:t>
                </a:r>
                <a:r>
                  <a:rPr lang="en-US" sz="1600" i="1" baseline="-25000" dirty="0" smtClean="0">
                    <a:latin typeface="CMU Bright Roman"/>
                    <a:cs typeface="CMU Bright Roman"/>
                  </a:rPr>
                  <a:t>2</a:t>
                </a:r>
                <a:endParaRPr lang="en-US" sz="1600" i="1" baseline="-25000" dirty="0">
                  <a:latin typeface="CMU Bright Roman"/>
                  <a:cs typeface="CMU Bright Roman"/>
                </a:endParaRPr>
              </a:p>
              <a:p>
                <a:pPr algn="just"/>
                <a:endParaRPr lang="en-US" sz="1600" i="1" baseline="-25000" dirty="0">
                  <a:latin typeface="CMU Bright Roman"/>
                  <a:cs typeface="CMU Bright Roman"/>
                </a:endParaRPr>
              </a:p>
            </p:txBody>
          </p:sp>
        </p:grpSp>
        <p:sp>
          <p:nvSpPr>
            <p:cNvPr id="100" name="Rectangle 99"/>
            <p:cNvSpPr/>
            <p:nvPr/>
          </p:nvSpPr>
          <p:spPr>
            <a:xfrm>
              <a:off x="1089766" y="2576760"/>
              <a:ext cx="398953" cy="366300"/>
            </a:xfrm>
            <a:prstGeom prst="rect">
              <a:avLst/>
            </a:prstGeom>
            <a:solidFill>
              <a:schemeClr val="accent1">
                <a:lumMod val="60000"/>
                <a:lumOff val="40000"/>
                <a:alpha val="33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01" name="Straight Arrow Connector 100"/>
            <p:cNvCxnSpPr>
              <a:stCxn id="112" idx="0"/>
              <a:endCxn id="100" idx="2"/>
            </p:cNvCxnSpPr>
            <p:nvPr/>
          </p:nvCxnSpPr>
          <p:spPr>
            <a:xfrm flipV="1">
              <a:off x="1285852" y="2943060"/>
              <a:ext cx="3391" cy="30451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2" name="Rectangle 101"/>
            <p:cNvSpPr/>
            <p:nvPr/>
          </p:nvSpPr>
          <p:spPr>
            <a:xfrm>
              <a:off x="1036659" y="1306873"/>
              <a:ext cx="498388" cy="457597"/>
            </a:xfrm>
            <a:prstGeom prst="rect">
              <a:avLst/>
            </a:prstGeom>
            <a:solidFill>
              <a:srgbClr val="FFFF00">
                <a:alpha val="33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smtClean="0">
                  <a:solidFill>
                    <a:srgbClr val="000000"/>
                  </a:solidFill>
                  <a:latin typeface="CMU Bright Roman"/>
                  <a:cs typeface="CMU Bright Roman"/>
                </a:rPr>
                <a:t>3</a:t>
              </a:r>
              <a:endParaRPr lang="en-US" baseline="-25000" dirty="0">
                <a:solidFill>
                  <a:srgbClr val="000000"/>
                </a:solidFill>
                <a:latin typeface="CMU Bright Roman"/>
                <a:cs typeface="CMU Bright Roman"/>
              </a:endParaRPr>
            </a:p>
          </p:txBody>
        </p:sp>
        <p:sp>
          <p:nvSpPr>
            <p:cNvPr id="103" name="TextBox 102"/>
            <p:cNvSpPr txBox="1"/>
            <p:nvPr/>
          </p:nvSpPr>
          <p:spPr>
            <a:xfrm>
              <a:off x="1093320" y="1978815"/>
              <a:ext cx="393537" cy="338554"/>
            </a:xfrm>
            <a:prstGeom prst="rect">
              <a:avLst/>
            </a:prstGeom>
            <a:noFill/>
          </p:spPr>
          <p:txBody>
            <a:bodyPr wrap="none" rtlCol="0">
              <a:spAutoFit/>
            </a:bodyPr>
            <a:lstStyle/>
            <a:p>
              <a:pPr algn="ctr"/>
              <a:r>
                <a:rPr lang="en-US" sz="1600" i="1" dirty="0" smtClean="0">
                  <a:latin typeface="CMU Bright Roman"/>
                  <a:cs typeface="CMU Bright Roman"/>
                </a:rPr>
                <a:t>y</a:t>
              </a:r>
              <a:r>
                <a:rPr lang="en-US" sz="1600" i="1" baseline="-25000" dirty="0" smtClean="0">
                  <a:latin typeface="CMU Bright Roman"/>
                  <a:cs typeface="CMU Bright Roman"/>
                </a:rPr>
                <a:t>3</a:t>
              </a:r>
              <a:endParaRPr lang="en-US" sz="1600" i="1" baseline="-25000" dirty="0">
                <a:latin typeface="CMU Bright Roman"/>
                <a:cs typeface="CMU Bright Roman"/>
              </a:endParaRPr>
            </a:p>
          </p:txBody>
        </p:sp>
        <p:cxnSp>
          <p:nvCxnSpPr>
            <p:cNvPr id="104" name="Straight Arrow Connector 103"/>
            <p:cNvCxnSpPr>
              <a:stCxn id="103" idx="0"/>
              <a:endCxn id="102" idx="2"/>
            </p:cNvCxnSpPr>
            <p:nvPr/>
          </p:nvCxnSpPr>
          <p:spPr>
            <a:xfrm flipH="1" flipV="1">
              <a:off x="1285853" y="1764470"/>
              <a:ext cx="4236" cy="21434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00" idx="0"/>
              <a:endCxn id="103" idx="2"/>
            </p:cNvCxnSpPr>
            <p:nvPr/>
          </p:nvCxnSpPr>
          <p:spPr>
            <a:xfrm flipV="1">
              <a:off x="1289243" y="2317369"/>
              <a:ext cx="846" cy="25939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17" name="Freeform 116"/>
          <p:cNvSpPr/>
          <p:nvPr/>
        </p:nvSpPr>
        <p:spPr>
          <a:xfrm>
            <a:off x="1430243" y="3476752"/>
            <a:ext cx="1430243" cy="2670005"/>
          </a:xfrm>
          <a:custGeom>
            <a:avLst/>
            <a:gdLst>
              <a:gd name="connsiteX0" fmla="*/ 0 w 1430243"/>
              <a:gd name="connsiteY0" fmla="*/ 197287 h 2670005"/>
              <a:gd name="connsiteX1" fmla="*/ 332901 w 1430243"/>
              <a:gd name="connsiteY1" fmla="*/ 234274 h 2670005"/>
              <a:gd name="connsiteX2" fmla="*/ 678133 w 1430243"/>
              <a:gd name="connsiteY2" fmla="*/ 2539795 h 2670005"/>
              <a:gd name="connsiteX3" fmla="*/ 1430243 w 1430243"/>
              <a:gd name="connsiteY3" fmla="*/ 2379518 h 2670005"/>
            </a:gdLst>
            <a:ahLst/>
            <a:cxnLst>
              <a:cxn ang="0">
                <a:pos x="connsiteX0" y="connsiteY0"/>
              </a:cxn>
              <a:cxn ang="0">
                <a:pos x="connsiteX1" y="connsiteY1"/>
              </a:cxn>
              <a:cxn ang="0">
                <a:pos x="connsiteX2" y="connsiteY2"/>
              </a:cxn>
              <a:cxn ang="0">
                <a:pos x="connsiteX3" y="connsiteY3"/>
              </a:cxn>
            </a:cxnLst>
            <a:rect l="l" t="t" r="r" b="b"/>
            <a:pathLst>
              <a:path w="1430243" h="2670005">
                <a:moveTo>
                  <a:pt x="0" y="197287"/>
                </a:moveTo>
                <a:cubicBezTo>
                  <a:pt x="109939" y="20571"/>
                  <a:pt x="219879" y="-156144"/>
                  <a:pt x="332901" y="234274"/>
                </a:cubicBezTo>
                <a:cubicBezTo>
                  <a:pt x="445923" y="624692"/>
                  <a:pt x="495243" y="2182254"/>
                  <a:pt x="678133" y="2539795"/>
                </a:cubicBezTo>
                <a:cubicBezTo>
                  <a:pt x="861023" y="2897336"/>
                  <a:pt x="1309001" y="2408286"/>
                  <a:pt x="1430243" y="2379518"/>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Freeform 121"/>
          <p:cNvSpPr/>
          <p:nvPr/>
        </p:nvSpPr>
        <p:spPr>
          <a:xfrm>
            <a:off x="2800144" y="3469806"/>
            <a:ext cx="1430243" cy="2670005"/>
          </a:xfrm>
          <a:custGeom>
            <a:avLst/>
            <a:gdLst>
              <a:gd name="connsiteX0" fmla="*/ 0 w 1430243"/>
              <a:gd name="connsiteY0" fmla="*/ 197287 h 2670005"/>
              <a:gd name="connsiteX1" fmla="*/ 332901 w 1430243"/>
              <a:gd name="connsiteY1" fmla="*/ 234274 h 2670005"/>
              <a:gd name="connsiteX2" fmla="*/ 678133 w 1430243"/>
              <a:gd name="connsiteY2" fmla="*/ 2539795 h 2670005"/>
              <a:gd name="connsiteX3" fmla="*/ 1430243 w 1430243"/>
              <a:gd name="connsiteY3" fmla="*/ 2379518 h 2670005"/>
            </a:gdLst>
            <a:ahLst/>
            <a:cxnLst>
              <a:cxn ang="0">
                <a:pos x="connsiteX0" y="connsiteY0"/>
              </a:cxn>
              <a:cxn ang="0">
                <a:pos x="connsiteX1" y="connsiteY1"/>
              </a:cxn>
              <a:cxn ang="0">
                <a:pos x="connsiteX2" y="connsiteY2"/>
              </a:cxn>
              <a:cxn ang="0">
                <a:pos x="connsiteX3" y="connsiteY3"/>
              </a:cxn>
            </a:cxnLst>
            <a:rect l="l" t="t" r="r" b="b"/>
            <a:pathLst>
              <a:path w="1430243" h="2670005">
                <a:moveTo>
                  <a:pt x="0" y="197287"/>
                </a:moveTo>
                <a:cubicBezTo>
                  <a:pt x="109939" y="20571"/>
                  <a:pt x="219879" y="-156144"/>
                  <a:pt x="332901" y="234274"/>
                </a:cubicBezTo>
                <a:cubicBezTo>
                  <a:pt x="445923" y="624692"/>
                  <a:pt x="495243" y="2182254"/>
                  <a:pt x="678133" y="2539795"/>
                </a:cubicBezTo>
                <a:cubicBezTo>
                  <a:pt x="861023" y="2897336"/>
                  <a:pt x="1309001" y="2408286"/>
                  <a:pt x="1430243" y="2379518"/>
                </a:cubicBezTo>
              </a:path>
            </a:pathLst>
          </a:custGeom>
          <a:ln>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23" name="Object 122"/>
          <p:cNvGraphicFramePr>
            <a:graphicFrameLocks noChangeAspect="1"/>
          </p:cNvGraphicFramePr>
          <p:nvPr>
            <p:extLst>
              <p:ext uri="{D42A27DB-BD31-4B8C-83A1-F6EECF244321}">
                <p14:modId xmlns:p14="http://schemas.microsoft.com/office/powerpoint/2010/main" val="3741825923"/>
              </p:ext>
            </p:extLst>
          </p:nvPr>
        </p:nvGraphicFramePr>
        <p:xfrm>
          <a:off x="5262563" y="2462213"/>
          <a:ext cx="2822575" cy="2311400"/>
        </p:xfrm>
        <a:graphic>
          <a:graphicData uri="http://schemas.openxmlformats.org/presentationml/2006/ole">
            <mc:AlternateContent xmlns:mc="http://schemas.openxmlformats.org/markup-compatibility/2006">
              <mc:Choice xmlns:v="urn:schemas-microsoft-com:vml" Requires="v">
                <p:oleObj spid="_x0000_s32368" name="Equation" r:id="rId6" imgW="1828800" imgH="1498600" progId="Equation.DSMT4">
                  <p:embed/>
                </p:oleObj>
              </mc:Choice>
              <mc:Fallback>
                <p:oleObj name="Equation" r:id="rId6" imgW="1828800" imgH="1498600" progId="Equation.DSMT4">
                  <p:embed/>
                  <p:pic>
                    <p:nvPicPr>
                      <p:cNvPr id="0" name=""/>
                      <p:cNvPicPr/>
                      <p:nvPr/>
                    </p:nvPicPr>
                    <p:blipFill>
                      <a:blip r:embed="rId7"/>
                      <a:stretch>
                        <a:fillRect/>
                      </a:stretch>
                    </p:blipFill>
                    <p:spPr>
                      <a:xfrm>
                        <a:off x="5262563" y="2462213"/>
                        <a:ext cx="2822575" cy="2311400"/>
                      </a:xfrm>
                      <a:prstGeom prst="rect">
                        <a:avLst/>
                      </a:prstGeom>
                    </p:spPr>
                  </p:pic>
                </p:oleObj>
              </mc:Fallback>
            </mc:AlternateContent>
          </a:graphicData>
        </a:graphic>
      </p:graphicFrame>
      <p:cxnSp>
        <p:nvCxnSpPr>
          <p:cNvPr id="8" name="Straight Connector 7"/>
          <p:cNvCxnSpPr>
            <a:stCxn id="49" idx="3"/>
            <a:endCxn id="86" idx="1"/>
          </p:cNvCxnSpPr>
          <p:nvPr/>
        </p:nvCxnSpPr>
        <p:spPr>
          <a:xfrm>
            <a:off x="1535047" y="1769923"/>
            <a:ext cx="874650" cy="1"/>
          </a:xfrm>
          <a:prstGeom prst="line">
            <a:avLst/>
          </a:prstGeom>
          <a:ln w="28575" cmpd="sng">
            <a:solidFill>
              <a:srgbClr val="FFFF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86" idx="3"/>
            <a:endCxn id="102" idx="1"/>
          </p:cNvCxnSpPr>
          <p:nvPr/>
        </p:nvCxnSpPr>
        <p:spPr>
          <a:xfrm flipV="1">
            <a:off x="2908085" y="1769923"/>
            <a:ext cx="836147" cy="1"/>
          </a:xfrm>
          <a:prstGeom prst="line">
            <a:avLst/>
          </a:prstGeom>
          <a:ln w="28575" cmpd="sng">
            <a:solidFill>
              <a:srgbClr val="FFFF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30" idx="3"/>
            <a:endCxn id="84" idx="1"/>
          </p:cNvCxnSpPr>
          <p:nvPr/>
        </p:nvCxnSpPr>
        <p:spPr>
          <a:xfrm>
            <a:off x="1488719" y="2994161"/>
            <a:ext cx="974085" cy="1"/>
          </a:xfrm>
          <a:prstGeom prst="line">
            <a:avLst/>
          </a:prstGeom>
          <a:ln w="28575" cmpd="sng">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84" idx="3"/>
            <a:endCxn id="100" idx="1"/>
          </p:cNvCxnSpPr>
          <p:nvPr/>
        </p:nvCxnSpPr>
        <p:spPr>
          <a:xfrm flipV="1">
            <a:off x="2861757" y="2994161"/>
            <a:ext cx="935582" cy="1"/>
          </a:xfrm>
          <a:prstGeom prst="line">
            <a:avLst/>
          </a:prstGeom>
          <a:ln w="28575" cmpd="sng">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32" idx="2"/>
            <a:endCxn id="90" idx="0"/>
          </p:cNvCxnSpPr>
          <p:nvPr/>
        </p:nvCxnSpPr>
        <p:spPr>
          <a:xfrm>
            <a:off x="1783771" y="4739585"/>
            <a:ext cx="349732" cy="1"/>
          </a:xfrm>
          <a:prstGeom prst="line">
            <a:avLst/>
          </a:prstGeom>
          <a:ln w="28575" cmpd="sng">
            <a:solidFill>
              <a:schemeClr val="accent3"/>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90" idx="2"/>
            <a:endCxn id="106" idx="0"/>
          </p:cNvCxnSpPr>
          <p:nvPr/>
        </p:nvCxnSpPr>
        <p:spPr>
          <a:xfrm flipV="1">
            <a:off x="3156809" y="4739585"/>
            <a:ext cx="311229" cy="1"/>
          </a:xfrm>
          <a:prstGeom prst="line">
            <a:avLst/>
          </a:prstGeom>
          <a:ln w="28575" cmpd="sng">
            <a:solidFill>
              <a:schemeClr val="accent3"/>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5262563" y="5528075"/>
            <a:ext cx="642570" cy="0"/>
          </a:xfrm>
          <a:prstGeom prst="line">
            <a:avLst/>
          </a:prstGeom>
          <a:ln w="28575"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915988" y="5321697"/>
            <a:ext cx="2548125" cy="369332"/>
          </a:xfrm>
          <a:prstGeom prst="rect">
            <a:avLst/>
          </a:prstGeom>
          <a:noFill/>
        </p:spPr>
        <p:txBody>
          <a:bodyPr wrap="none" rtlCol="0">
            <a:spAutoFit/>
          </a:bodyPr>
          <a:lstStyle/>
          <a:p>
            <a:r>
              <a:rPr lang="en-US" dirty="0" smtClean="0">
                <a:latin typeface="CMU Bright Roman"/>
                <a:cs typeface="CMU Bright Roman"/>
              </a:rPr>
              <a:t>indicates shared weights</a:t>
            </a:r>
            <a:endParaRPr lang="en-US" dirty="0">
              <a:latin typeface="CMU Bright Roman"/>
              <a:cs typeface="CMU Bright Roman"/>
            </a:endParaRPr>
          </a:p>
        </p:txBody>
      </p:sp>
    </p:spTree>
    <p:extLst>
      <p:ext uri="{BB962C8B-B14F-4D97-AF65-F5344CB8AC3E}">
        <p14:creationId xmlns:p14="http://schemas.microsoft.com/office/powerpoint/2010/main" val="33701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The Vanilla RNN Backward</a:t>
            </a:r>
            <a:endParaRPr lang="en-US" sz="4000" dirty="0">
              <a:latin typeface="CMU Bright SemiBold"/>
              <a:cs typeface="CMU Bright SemiBold"/>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6</a:t>
            </a:fld>
            <a:endParaRPr lang="en-US"/>
          </a:p>
        </p:txBody>
      </p:sp>
      <p:grpSp>
        <p:nvGrpSpPr>
          <p:cNvPr id="17" name="Group 16"/>
          <p:cNvGrpSpPr/>
          <p:nvPr/>
        </p:nvGrpSpPr>
        <p:grpSpPr>
          <a:xfrm>
            <a:off x="760464" y="1541124"/>
            <a:ext cx="1023307" cy="4484055"/>
            <a:chOff x="760464" y="1306873"/>
            <a:chExt cx="1023307" cy="4484055"/>
          </a:xfrm>
        </p:grpSpPr>
        <p:grpSp>
          <p:nvGrpSpPr>
            <p:cNvPr id="18" name="Group 17"/>
            <p:cNvGrpSpPr/>
            <p:nvPr/>
          </p:nvGrpSpPr>
          <p:grpSpPr>
            <a:xfrm rot="16200000">
              <a:off x="442" y="4007599"/>
              <a:ext cx="2543351" cy="1023307"/>
              <a:chOff x="3280722" y="2449058"/>
              <a:chExt cx="2543351" cy="1023307"/>
            </a:xfrm>
          </p:grpSpPr>
          <p:sp>
            <p:nvSpPr>
              <p:cNvPr id="25" name="Rectangle 24"/>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311145" y="2718829"/>
                <a:ext cx="515211" cy="515211"/>
              </a:xfrm>
              <a:prstGeom prst="ellipse">
                <a:avLst/>
              </a:prstGeom>
              <a:solidFill>
                <a:schemeClr val="accent3">
                  <a:lumMod val="60000"/>
                  <a:lumOff val="40000"/>
                </a:schemeClr>
              </a:solidFill>
              <a:ln>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27" name="Freeform 26"/>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8" name="Straight Arrow Connector 27"/>
              <p:cNvCxnSpPr>
                <a:stCxn id="26" idx="6"/>
              </p:cNvCxnSpPr>
              <p:nvPr/>
            </p:nvCxnSpPr>
            <p:spPr>
              <a:xfrm>
                <a:off x="4826356" y="2976435"/>
                <a:ext cx="634532" cy="148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26" idx="1"/>
              </p:cNvCxnSpPr>
              <p:nvPr/>
            </p:nvCxnSpPr>
            <p:spPr>
              <a:xfrm rot="5400000" flipV="1">
                <a:off x="4003862" y="2411546"/>
                <a:ext cx="75451" cy="69001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6" idx="3"/>
              </p:cNvCxnSpPr>
              <p:nvPr/>
            </p:nvCxnSpPr>
            <p:spPr>
              <a:xfrm rot="5400000" flipH="1" flipV="1">
                <a:off x="4003861" y="2851306"/>
                <a:ext cx="75452" cy="69001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5400000">
                <a:off x="5451974" y="2805169"/>
                <a:ext cx="405644" cy="338554"/>
              </a:xfrm>
              <a:prstGeom prst="rect">
                <a:avLst/>
              </a:prstGeom>
              <a:noFill/>
              <a:ln>
                <a:noFill/>
                <a:headEnd type="arrow"/>
                <a:tailEnd type="none"/>
              </a:ln>
            </p:spPr>
            <p:txBody>
              <a:bodyPr wrap="none" rtlCol="0">
                <a:spAutoFit/>
              </a:bodyPr>
              <a:lstStyle/>
              <a:p>
                <a:pPr algn="ctr"/>
                <a:r>
                  <a:rPr lang="en-US" sz="1600" i="1" dirty="0" smtClean="0">
                    <a:latin typeface="CMU Bright Roman"/>
                    <a:cs typeface="CMU Bright Roman"/>
                  </a:rPr>
                  <a:t>h</a:t>
                </a:r>
                <a:r>
                  <a:rPr lang="en-US" sz="1600" i="1" baseline="-25000" dirty="0">
                    <a:latin typeface="CMU Bright Roman"/>
                    <a:cs typeface="CMU Bright Roman"/>
                  </a:rPr>
                  <a:t>1</a:t>
                </a:r>
              </a:p>
            </p:txBody>
          </p:sp>
          <p:sp>
            <p:nvSpPr>
              <p:cNvPr id="35" name="TextBox 34"/>
              <p:cNvSpPr txBox="1"/>
              <p:nvPr/>
            </p:nvSpPr>
            <p:spPr>
              <a:xfrm rot="5400000">
                <a:off x="3020419" y="2709361"/>
                <a:ext cx="1023307" cy="502702"/>
              </a:xfrm>
              <a:prstGeom prst="rect">
                <a:avLst/>
              </a:prstGeom>
              <a:noFill/>
              <a:ln>
                <a:noFill/>
                <a:headEnd type="arrow"/>
                <a:tailEnd type="none"/>
              </a:ln>
            </p:spPr>
            <p:txBody>
              <a:bodyPr wrap="square" rtlCol="0">
                <a:spAutoFit/>
              </a:bodyPr>
              <a:lstStyle/>
              <a:p>
                <a:pPr algn="ctr"/>
                <a:r>
                  <a:rPr lang="en-US" sz="1600" dirty="0" smtClean="0">
                    <a:latin typeface="CMU Bright Roman"/>
                    <a:cs typeface="CMU Bright Roman"/>
                  </a:rPr>
                  <a:t> x</a:t>
                </a:r>
                <a:r>
                  <a:rPr lang="en-US" sz="1600" i="1" baseline="-25000" dirty="0">
                    <a:latin typeface="CMU Bright Roman"/>
                    <a:cs typeface="CMU Bright Roman"/>
                  </a:rPr>
                  <a:t>1</a:t>
                </a:r>
                <a:r>
                  <a:rPr lang="en-US" sz="1600" i="1" baseline="-25000" dirty="0" smtClean="0">
                    <a:latin typeface="CMU Bright Roman"/>
                    <a:cs typeface="CMU Bright Roman"/>
                  </a:rPr>
                  <a:t>  </a:t>
                </a:r>
                <a:r>
                  <a:rPr lang="en-US" sz="1600" i="1" dirty="0" smtClean="0">
                    <a:latin typeface="CMU Bright Roman"/>
                    <a:cs typeface="CMU Bright Roman"/>
                  </a:rPr>
                  <a:t>   h</a:t>
                </a:r>
                <a:r>
                  <a:rPr lang="en-US" sz="1600" i="1" baseline="-25000" dirty="0">
                    <a:latin typeface="CMU Bright Roman"/>
                    <a:cs typeface="CMU Bright Roman"/>
                  </a:rPr>
                  <a:t>0</a:t>
                </a:r>
              </a:p>
              <a:p>
                <a:pPr algn="just"/>
                <a:endParaRPr lang="en-US" sz="1600" i="1" baseline="-25000" dirty="0">
                  <a:latin typeface="CMU Bright Roman"/>
                  <a:cs typeface="CMU Bright Roman"/>
                </a:endParaRPr>
              </a:p>
            </p:txBody>
          </p:sp>
        </p:grpSp>
        <p:sp>
          <p:nvSpPr>
            <p:cNvPr id="19" name="Rectangle 18"/>
            <p:cNvSpPr/>
            <p:nvPr/>
          </p:nvSpPr>
          <p:spPr>
            <a:xfrm>
              <a:off x="1089766" y="2576760"/>
              <a:ext cx="398953" cy="366300"/>
            </a:xfrm>
            <a:prstGeom prst="rect">
              <a:avLst/>
            </a:prstGeom>
            <a:solidFill>
              <a:schemeClr val="accent1">
                <a:lumMod val="60000"/>
                <a:lumOff val="40000"/>
                <a:alpha val="33000"/>
              </a:schemeClr>
            </a:solidFill>
            <a:ln>
              <a:solidFill>
                <a:schemeClr val="accent1"/>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20" name="Straight Arrow Connector 19"/>
            <p:cNvCxnSpPr>
              <a:stCxn id="31" idx="0"/>
              <a:endCxn id="19" idx="2"/>
            </p:cNvCxnSpPr>
            <p:nvPr/>
          </p:nvCxnSpPr>
          <p:spPr>
            <a:xfrm flipV="1">
              <a:off x="1285852" y="2943060"/>
              <a:ext cx="3391" cy="304517"/>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036659" y="1306873"/>
              <a:ext cx="498388" cy="457597"/>
            </a:xfrm>
            <a:prstGeom prst="rect">
              <a:avLst/>
            </a:prstGeom>
            <a:solidFill>
              <a:srgbClr val="FFFF00">
                <a:alpha val="33000"/>
              </a:srgbClr>
            </a:solidFill>
            <a:ln>
              <a:solidFill>
                <a:schemeClr val="accent1"/>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smtClean="0">
                  <a:solidFill>
                    <a:srgbClr val="000000"/>
                  </a:solidFill>
                  <a:latin typeface="CMU Bright Roman"/>
                  <a:cs typeface="CMU Bright Roman"/>
                </a:rPr>
                <a:t>1</a:t>
              </a:r>
              <a:endParaRPr lang="en-US" baseline="-25000" dirty="0">
                <a:solidFill>
                  <a:srgbClr val="000000"/>
                </a:solidFill>
                <a:latin typeface="CMU Bright Roman"/>
                <a:cs typeface="CMU Bright Roman"/>
              </a:endParaRPr>
            </a:p>
          </p:txBody>
        </p:sp>
        <p:sp>
          <p:nvSpPr>
            <p:cNvPr id="22" name="TextBox 21"/>
            <p:cNvSpPr txBox="1"/>
            <p:nvPr/>
          </p:nvSpPr>
          <p:spPr>
            <a:xfrm>
              <a:off x="1093320" y="1978815"/>
              <a:ext cx="393537" cy="338554"/>
            </a:xfrm>
            <a:prstGeom prst="rect">
              <a:avLst/>
            </a:prstGeom>
            <a:noFill/>
            <a:ln>
              <a:noFill/>
              <a:headEnd type="arrow"/>
              <a:tailEnd type="none"/>
            </a:ln>
          </p:spPr>
          <p:txBody>
            <a:bodyPr wrap="none" rtlCol="0">
              <a:spAutoFit/>
            </a:bodyPr>
            <a:lstStyle/>
            <a:p>
              <a:pPr algn="ctr"/>
              <a:r>
                <a:rPr lang="en-US" sz="1600" i="1" dirty="0" smtClean="0">
                  <a:latin typeface="CMU Bright Roman"/>
                  <a:cs typeface="CMU Bright Roman"/>
                </a:rPr>
                <a:t>y</a:t>
              </a:r>
              <a:r>
                <a:rPr lang="en-US" sz="1600" i="1" baseline="-25000" dirty="0">
                  <a:latin typeface="CMU Bright Roman"/>
                  <a:cs typeface="CMU Bright Roman"/>
                </a:rPr>
                <a:t>1</a:t>
              </a:r>
            </a:p>
          </p:txBody>
        </p:sp>
        <p:cxnSp>
          <p:nvCxnSpPr>
            <p:cNvPr id="23" name="Straight Arrow Connector 22"/>
            <p:cNvCxnSpPr>
              <a:stCxn id="22" idx="0"/>
              <a:endCxn id="21" idx="2"/>
            </p:cNvCxnSpPr>
            <p:nvPr/>
          </p:nvCxnSpPr>
          <p:spPr>
            <a:xfrm flipH="1" flipV="1">
              <a:off x="1285853" y="1764470"/>
              <a:ext cx="4236" cy="214345"/>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0"/>
              <a:endCxn id="22" idx="2"/>
            </p:cNvCxnSpPr>
            <p:nvPr/>
          </p:nvCxnSpPr>
          <p:spPr>
            <a:xfrm flipV="1">
              <a:off x="1289243" y="2317369"/>
              <a:ext cx="846" cy="259391"/>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2133502" y="1541125"/>
            <a:ext cx="1023307" cy="4484055"/>
            <a:chOff x="760464" y="1306873"/>
            <a:chExt cx="1023307" cy="4484055"/>
          </a:xfrm>
        </p:grpSpPr>
        <p:grpSp>
          <p:nvGrpSpPr>
            <p:cNvPr id="37" name="Group 36"/>
            <p:cNvGrpSpPr/>
            <p:nvPr/>
          </p:nvGrpSpPr>
          <p:grpSpPr>
            <a:xfrm rot="16200000">
              <a:off x="442" y="4007599"/>
              <a:ext cx="2543351" cy="1023307"/>
              <a:chOff x="3280722" y="2449058"/>
              <a:chExt cx="2543351" cy="1023307"/>
            </a:xfrm>
          </p:grpSpPr>
          <p:sp>
            <p:nvSpPr>
              <p:cNvPr id="44" name="Rectangle 43"/>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311145" y="2718829"/>
                <a:ext cx="515211" cy="515211"/>
              </a:xfrm>
              <a:prstGeom prst="ellipse">
                <a:avLst/>
              </a:prstGeom>
              <a:solidFill>
                <a:schemeClr val="accent3">
                  <a:lumMod val="60000"/>
                  <a:lumOff val="40000"/>
                </a:schemeClr>
              </a:solidFill>
              <a:ln>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46" name="Freeform 45"/>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Arrow Connector 46"/>
              <p:cNvCxnSpPr>
                <a:stCxn id="45" idx="6"/>
              </p:cNvCxnSpPr>
              <p:nvPr/>
            </p:nvCxnSpPr>
            <p:spPr>
              <a:xfrm>
                <a:off x="4826356" y="2976435"/>
                <a:ext cx="634532" cy="148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45" idx="1"/>
              </p:cNvCxnSpPr>
              <p:nvPr/>
            </p:nvCxnSpPr>
            <p:spPr>
              <a:xfrm rot="5400000" flipV="1">
                <a:off x="4003862" y="2411546"/>
                <a:ext cx="75451" cy="69001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45" idx="3"/>
              </p:cNvCxnSpPr>
              <p:nvPr/>
            </p:nvCxnSpPr>
            <p:spPr>
              <a:xfrm rot="5400000" flipH="1" flipV="1">
                <a:off x="4003861" y="2851306"/>
                <a:ext cx="75452" cy="69001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rot="5400000">
                <a:off x="5451974" y="2805169"/>
                <a:ext cx="405644" cy="338554"/>
              </a:xfrm>
              <a:prstGeom prst="rect">
                <a:avLst/>
              </a:prstGeom>
              <a:noFill/>
              <a:ln>
                <a:noFill/>
                <a:headEnd type="arrow"/>
                <a:tailEnd type="none"/>
              </a:ln>
            </p:spPr>
            <p:txBody>
              <a:bodyPr wrap="none" rtlCol="0">
                <a:spAutoFit/>
              </a:bodyPr>
              <a:lstStyle/>
              <a:p>
                <a:pPr algn="ctr"/>
                <a:r>
                  <a:rPr lang="en-US" sz="1600" i="1" dirty="0" smtClean="0">
                    <a:latin typeface="CMU Bright Roman"/>
                    <a:cs typeface="CMU Bright Roman"/>
                  </a:rPr>
                  <a:t>h</a:t>
                </a:r>
                <a:r>
                  <a:rPr lang="en-US" sz="1600" i="1" baseline="-25000" dirty="0">
                    <a:latin typeface="CMU Bright Roman"/>
                    <a:cs typeface="CMU Bright Roman"/>
                  </a:rPr>
                  <a:t>2</a:t>
                </a:r>
              </a:p>
            </p:txBody>
          </p:sp>
          <p:sp>
            <p:nvSpPr>
              <p:cNvPr id="51" name="TextBox 50"/>
              <p:cNvSpPr txBox="1"/>
              <p:nvPr/>
            </p:nvSpPr>
            <p:spPr>
              <a:xfrm rot="5400000">
                <a:off x="3020419" y="2709361"/>
                <a:ext cx="1023307" cy="502702"/>
              </a:xfrm>
              <a:prstGeom prst="rect">
                <a:avLst/>
              </a:prstGeom>
              <a:noFill/>
              <a:ln>
                <a:noFill/>
                <a:headEnd type="arrow"/>
                <a:tailEnd type="none"/>
              </a:ln>
            </p:spPr>
            <p:txBody>
              <a:bodyPr wrap="square" rtlCol="0">
                <a:spAutoFit/>
              </a:bodyPr>
              <a:lstStyle/>
              <a:p>
                <a:pPr algn="ctr"/>
                <a:r>
                  <a:rPr lang="en-US" sz="1600" dirty="0" smtClean="0">
                    <a:latin typeface="CMU Bright Roman"/>
                    <a:cs typeface="CMU Bright Roman"/>
                  </a:rPr>
                  <a:t> x</a:t>
                </a:r>
                <a:r>
                  <a:rPr lang="en-US" sz="1600" i="1" baseline="-25000" dirty="0" smtClean="0">
                    <a:latin typeface="CMU Bright Roman"/>
                    <a:cs typeface="CMU Bright Roman"/>
                  </a:rPr>
                  <a:t>2</a:t>
                </a:r>
                <a:r>
                  <a:rPr lang="en-US" sz="1600" i="1" dirty="0" smtClean="0">
                    <a:latin typeface="CMU Bright Roman"/>
                    <a:cs typeface="CMU Bright Roman"/>
                  </a:rPr>
                  <a:t>     h</a:t>
                </a:r>
                <a:r>
                  <a:rPr lang="en-US" sz="1600" i="1" baseline="-25000" dirty="0">
                    <a:latin typeface="CMU Bright Roman"/>
                    <a:cs typeface="CMU Bright Roman"/>
                  </a:rPr>
                  <a:t>1</a:t>
                </a:r>
              </a:p>
              <a:p>
                <a:pPr algn="just"/>
                <a:endParaRPr lang="en-US" sz="1600" i="1" baseline="-25000" dirty="0">
                  <a:latin typeface="CMU Bright Roman"/>
                  <a:cs typeface="CMU Bright Roman"/>
                </a:endParaRPr>
              </a:p>
            </p:txBody>
          </p:sp>
        </p:grpSp>
        <p:sp>
          <p:nvSpPr>
            <p:cNvPr id="38" name="Rectangle 37"/>
            <p:cNvSpPr/>
            <p:nvPr/>
          </p:nvSpPr>
          <p:spPr>
            <a:xfrm>
              <a:off x="1089766" y="2576760"/>
              <a:ext cx="398953" cy="366300"/>
            </a:xfrm>
            <a:prstGeom prst="rect">
              <a:avLst/>
            </a:prstGeom>
            <a:solidFill>
              <a:schemeClr val="accent1">
                <a:lumMod val="60000"/>
                <a:lumOff val="40000"/>
                <a:alpha val="33000"/>
              </a:schemeClr>
            </a:solidFill>
            <a:ln>
              <a:solidFill>
                <a:schemeClr val="accent1"/>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39" name="Straight Arrow Connector 38"/>
            <p:cNvCxnSpPr>
              <a:stCxn id="50" idx="0"/>
              <a:endCxn id="38" idx="2"/>
            </p:cNvCxnSpPr>
            <p:nvPr/>
          </p:nvCxnSpPr>
          <p:spPr>
            <a:xfrm flipV="1">
              <a:off x="1285852" y="2943060"/>
              <a:ext cx="3391" cy="304517"/>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1036659" y="1306873"/>
              <a:ext cx="498388" cy="457597"/>
            </a:xfrm>
            <a:prstGeom prst="rect">
              <a:avLst/>
            </a:prstGeom>
            <a:solidFill>
              <a:srgbClr val="FFFF00">
                <a:alpha val="33000"/>
              </a:srgbClr>
            </a:solidFill>
            <a:ln>
              <a:solidFill>
                <a:schemeClr val="accent1"/>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a:solidFill>
                    <a:srgbClr val="000000"/>
                  </a:solidFill>
                  <a:latin typeface="CMU Bright Roman"/>
                  <a:cs typeface="CMU Bright Roman"/>
                </a:rPr>
                <a:t>2</a:t>
              </a:r>
            </a:p>
          </p:txBody>
        </p:sp>
        <p:sp>
          <p:nvSpPr>
            <p:cNvPr id="41" name="TextBox 40"/>
            <p:cNvSpPr txBox="1"/>
            <p:nvPr/>
          </p:nvSpPr>
          <p:spPr>
            <a:xfrm>
              <a:off x="1093320" y="1978815"/>
              <a:ext cx="393537" cy="338554"/>
            </a:xfrm>
            <a:prstGeom prst="rect">
              <a:avLst/>
            </a:prstGeom>
            <a:noFill/>
            <a:ln>
              <a:noFill/>
              <a:headEnd type="arrow"/>
              <a:tailEnd type="none"/>
            </a:ln>
          </p:spPr>
          <p:txBody>
            <a:bodyPr wrap="none" rtlCol="0">
              <a:spAutoFit/>
            </a:bodyPr>
            <a:lstStyle/>
            <a:p>
              <a:pPr algn="ctr"/>
              <a:r>
                <a:rPr lang="en-US" sz="1600" i="1" dirty="0" smtClean="0">
                  <a:latin typeface="CMU Bright Roman"/>
                  <a:cs typeface="CMU Bright Roman"/>
                </a:rPr>
                <a:t>y</a:t>
              </a:r>
              <a:r>
                <a:rPr lang="en-US" sz="1600" i="1" baseline="-25000" dirty="0">
                  <a:latin typeface="CMU Bright Roman"/>
                  <a:cs typeface="CMU Bright Roman"/>
                </a:rPr>
                <a:t>2</a:t>
              </a:r>
            </a:p>
          </p:txBody>
        </p:sp>
        <p:cxnSp>
          <p:nvCxnSpPr>
            <p:cNvPr id="42" name="Straight Arrow Connector 41"/>
            <p:cNvCxnSpPr>
              <a:stCxn id="41" idx="0"/>
              <a:endCxn id="40" idx="2"/>
            </p:cNvCxnSpPr>
            <p:nvPr/>
          </p:nvCxnSpPr>
          <p:spPr>
            <a:xfrm flipH="1" flipV="1">
              <a:off x="1285853" y="1764470"/>
              <a:ext cx="4236" cy="214345"/>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8" idx="0"/>
              <a:endCxn id="41" idx="2"/>
            </p:cNvCxnSpPr>
            <p:nvPr/>
          </p:nvCxnSpPr>
          <p:spPr>
            <a:xfrm flipV="1">
              <a:off x="1289243" y="2317369"/>
              <a:ext cx="846" cy="259391"/>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3468037" y="1557577"/>
            <a:ext cx="1023307" cy="4484055"/>
            <a:chOff x="760464" y="1306873"/>
            <a:chExt cx="1023307" cy="4484055"/>
          </a:xfrm>
        </p:grpSpPr>
        <p:grpSp>
          <p:nvGrpSpPr>
            <p:cNvPr id="53" name="Group 52"/>
            <p:cNvGrpSpPr/>
            <p:nvPr/>
          </p:nvGrpSpPr>
          <p:grpSpPr>
            <a:xfrm rot="16200000">
              <a:off x="442" y="4007599"/>
              <a:ext cx="2543351" cy="1023307"/>
              <a:chOff x="3280722" y="2449058"/>
              <a:chExt cx="2543351" cy="1023307"/>
            </a:xfrm>
          </p:grpSpPr>
          <p:sp>
            <p:nvSpPr>
              <p:cNvPr id="61" name="Rectangle 60"/>
              <p:cNvSpPr/>
              <p:nvPr/>
            </p:nvSpPr>
            <p:spPr>
              <a:xfrm>
                <a:off x="4041634" y="2449058"/>
                <a:ext cx="1049363" cy="1023306"/>
              </a:xfrm>
              <a:prstGeom prst="rect">
                <a:avLst/>
              </a:prstGeom>
              <a:solidFill>
                <a:schemeClr val="accent3">
                  <a:lumMod val="40000"/>
                  <a:lumOff val="60000"/>
                  <a:alpha val="33000"/>
                </a:schemeClr>
              </a:solidFill>
              <a:ln>
                <a:solidFill>
                  <a:schemeClr val="accent3"/>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311145" y="2718829"/>
                <a:ext cx="515211" cy="515211"/>
              </a:xfrm>
              <a:prstGeom prst="ellipse">
                <a:avLst/>
              </a:prstGeom>
              <a:solidFill>
                <a:schemeClr val="accent3">
                  <a:lumMod val="60000"/>
                  <a:lumOff val="40000"/>
                </a:schemeClr>
              </a:solidFill>
              <a:ln>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64" name="Freeform 63"/>
              <p:cNvSpPr/>
              <p:nvPr/>
            </p:nvSpPr>
            <p:spPr>
              <a:xfrm rot="5400000">
                <a:off x="4417083" y="2872886"/>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5" name="Straight Arrow Connector 64"/>
              <p:cNvCxnSpPr>
                <a:stCxn id="63" idx="6"/>
              </p:cNvCxnSpPr>
              <p:nvPr/>
            </p:nvCxnSpPr>
            <p:spPr>
              <a:xfrm>
                <a:off x="4826356" y="2976435"/>
                <a:ext cx="634532" cy="148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endCxn id="63" idx="1"/>
              </p:cNvCxnSpPr>
              <p:nvPr/>
            </p:nvCxnSpPr>
            <p:spPr>
              <a:xfrm rot="5400000" flipV="1">
                <a:off x="4003862" y="2411546"/>
                <a:ext cx="75451" cy="69001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63" idx="3"/>
              </p:cNvCxnSpPr>
              <p:nvPr/>
            </p:nvCxnSpPr>
            <p:spPr>
              <a:xfrm rot="5400000" flipH="1" flipV="1">
                <a:off x="4003861" y="2851306"/>
                <a:ext cx="75452" cy="690018"/>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rot="5400000">
                <a:off x="5451974" y="2805169"/>
                <a:ext cx="405644" cy="338554"/>
              </a:xfrm>
              <a:prstGeom prst="rect">
                <a:avLst/>
              </a:prstGeom>
              <a:noFill/>
              <a:ln>
                <a:noFill/>
                <a:headEnd type="arrow"/>
                <a:tailEnd type="none"/>
              </a:ln>
            </p:spPr>
            <p:txBody>
              <a:bodyPr wrap="none" rtlCol="0">
                <a:spAutoFit/>
              </a:bodyPr>
              <a:lstStyle/>
              <a:p>
                <a:pPr algn="ctr"/>
                <a:r>
                  <a:rPr lang="en-US" sz="1600" i="1" dirty="0" smtClean="0">
                    <a:latin typeface="CMU Bright Roman"/>
                    <a:cs typeface="CMU Bright Roman"/>
                  </a:rPr>
                  <a:t>h</a:t>
                </a:r>
                <a:r>
                  <a:rPr lang="en-US" sz="1600" i="1" baseline="-25000" dirty="0" smtClean="0">
                    <a:latin typeface="CMU Bright Roman"/>
                    <a:cs typeface="CMU Bright Roman"/>
                  </a:rPr>
                  <a:t>3</a:t>
                </a:r>
                <a:endParaRPr lang="en-US" sz="1600" i="1" baseline="-25000" dirty="0">
                  <a:latin typeface="CMU Bright Roman"/>
                  <a:cs typeface="CMU Bright Roman"/>
                </a:endParaRPr>
              </a:p>
            </p:txBody>
          </p:sp>
          <p:sp>
            <p:nvSpPr>
              <p:cNvPr id="69" name="TextBox 68"/>
              <p:cNvSpPr txBox="1"/>
              <p:nvPr/>
            </p:nvSpPr>
            <p:spPr>
              <a:xfrm rot="5400000">
                <a:off x="3020419" y="2709361"/>
                <a:ext cx="1023307" cy="502702"/>
              </a:xfrm>
              <a:prstGeom prst="rect">
                <a:avLst/>
              </a:prstGeom>
              <a:noFill/>
              <a:ln>
                <a:noFill/>
                <a:headEnd type="arrow"/>
                <a:tailEnd type="none"/>
              </a:ln>
            </p:spPr>
            <p:txBody>
              <a:bodyPr wrap="square" rtlCol="0">
                <a:spAutoFit/>
              </a:bodyPr>
              <a:lstStyle/>
              <a:p>
                <a:pPr algn="ctr"/>
                <a:r>
                  <a:rPr lang="en-US" sz="1600" dirty="0" smtClean="0">
                    <a:latin typeface="CMU Bright Roman"/>
                    <a:cs typeface="CMU Bright Roman"/>
                  </a:rPr>
                  <a:t> x</a:t>
                </a:r>
                <a:r>
                  <a:rPr lang="en-US" sz="1600" i="1" baseline="-25000" dirty="0">
                    <a:latin typeface="CMU Bright Roman"/>
                    <a:cs typeface="CMU Bright Roman"/>
                  </a:rPr>
                  <a:t>3</a:t>
                </a:r>
                <a:r>
                  <a:rPr lang="en-US" sz="1600" i="1" dirty="0" smtClean="0">
                    <a:latin typeface="CMU Bright Roman"/>
                    <a:cs typeface="CMU Bright Roman"/>
                  </a:rPr>
                  <a:t>     h</a:t>
                </a:r>
                <a:r>
                  <a:rPr lang="en-US" sz="1600" i="1" baseline="-25000" dirty="0" smtClean="0">
                    <a:latin typeface="CMU Bright Roman"/>
                    <a:cs typeface="CMU Bright Roman"/>
                  </a:rPr>
                  <a:t>2</a:t>
                </a:r>
                <a:endParaRPr lang="en-US" sz="1600" i="1" baseline="-25000" dirty="0">
                  <a:latin typeface="CMU Bright Roman"/>
                  <a:cs typeface="CMU Bright Roman"/>
                </a:endParaRPr>
              </a:p>
              <a:p>
                <a:pPr algn="just"/>
                <a:endParaRPr lang="en-US" sz="1600" i="1" baseline="-25000" dirty="0">
                  <a:latin typeface="CMU Bright Roman"/>
                  <a:cs typeface="CMU Bright Roman"/>
                </a:endParaRPr>
              </a:p>
            </p:txBody>
          </p:sp>
        </p:grpSp>
        <p:sp>
          <p:nvSpPr>
            <p:cNvPr id="54" name="Rectangle 53"/>
            <p:cNvSpPr/>
            <p:nvPr/>
          </p:nvSpPr>
          <p:spPr>
            <a:xfrm>
              <a:off x="1089766" y="2576760"/>
              <a:ext cx="398953" cy="366300"/>
            </a:xfrm>
            <a:prstGeom prst="rect">
              <a:avLst/>
            </a:prstGeom>
            <a:solidFill>
              <a:schemeClr val="accent1">
                <a:lumMod val="60000"/>
                <a:lumOff val="40000"/>
                <a:alpha val="33000"/>
              </a:schemeClr>
            </a:solidFill>
            <a:ln>
              <a:solidFill>
                <a:schemeClr val="accent1"/>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55" name="Straight Arrow Connector 54"/>
            <p:cNvCxnSpPr>
              <a:stCxn id="68" idx="0"/>
              <a:endCxn id="54" idx="2"/>
            </p:cNvCxnSpPr>
            <p:nvPr/>
          </p:nvCxnSpPr>
          <p:spPr>
            <a:xfrm flipV="1">
              <a:off x="1285852" y="2943060"/>
              <a:ext cx="3391" cy="304517"/>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1036659" y="1306873"/>
              <a:ext cx="498388" cy="457597"/>
            </a:xfrm>
            <a:prstGeom prst="rect">
              <a:avLst/>
            </a:prstGeom>
            <a:solidFill>
              <a:srgbClr val="FFFF00">
                <a:alpha val="33000"/>
              </a:srgbClr>
            </a:solidFill>
            <a:ln>
              <a:solidFill>
                <a:schemeClr val="accent1"/>
              </a:solidFill>
              <a:headEnd type="arrow"/>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MU Bright Roman"/>
                  <a:cs typeface="CMU Bright Roman"/>
                </a:rPr>
                <a:t>C</a:t>
              </a:r>
              <a:r>
                <a:rPr lang="en-US" baseline="-25000" dirty="0" smtClean="0">
                  <a:solidFill>
                    <a:srgbClr val="000000"/>
                  </a:solidFill>
                  <a:latin typeface="CMU Bright Roman"/>
                  <a:cs typeface="CMU Bright Roman"/>
                </a:rPr>
                <a:t>3</a:t>
              </a:r>
              <a:endParaRPr lang="en-US" baseline="-25000" dirty="0">
                <a:solidFill>
                  <a:srgbClr val="000000"/>
                </a:solidFill>
                <a:latin typeface="CMU Bright Roman"/>
                <a:cs typeface="CMU Bright Roman"/>
              </a:endParaRPr>
            </a:p>
          </p:txBody>
        </p:sp>
        <p:sp>
          <p:nvSpPr>
            <p:cNvPr id="57" name="TextBox 56"/>
            <p:cNvSpPr txBox="1"/>
            <p:nvPr/>
          </p:nvSpPr>
          <p:spPr>
            <a:xfrm>
              <a:off x="1093320" y="1978815"/>
              <a:ext cx="393537" cy="338554"/>
            </a:xfrm>
            <a:prstGeom prst="rect">
              <a:avLst/>
            </a:prstGeom>
            <a:noFill/>
            <a:ln>
              <a:noFill/>
              <a:headEnd type="arrow"/>
              <a:tailEnd type="none"/>
            </a:ln>
          </p:spPr>
          <p:txBody>
            <a:bodyPr wrap="none" rtlCol="0">
              <a:spAutoFit/>
            </a:bodyPr>
            <a:lstStyle/>
            <a:p>
              <a:pPr algn="ctr"/>
              <a:r>
                <a:rPr lang="en-US" sz="1600" i="1" dirty="0" smtClean="0">
                  <a:latin typeface="CMU Bright Roman"/>
                  <a:cs typeface="CMU Bright Roman"/>
                </a:rPr>
                <a:t>y</a:t>
              </a:r>
              <a:r>
                <a:rPr lang="en-US" sz="1600" i="1" baseline="-25000" dirty="0" smtClean="0">
                  <a:latin typeface="CMU Bright Roman"/>
                  <a:cs typeface="CMU Bright Roman"/>
                </a:rPr>
                <a:t>3</a:t>
              </a:r>
              <a:endParaRPr lang="en-US" sz="1600" i="1" baseline="-25000" dirty="0">
                <a:latin typeface="CMU Bright Roman"/>
                <a:cs typeface="CMU Bright Roman"/>
              </a:endParaRPr>
            </a:p>
          </p:txBody>
        </p:sp>
        <p:cxnSp>
          <p:nvCxnSpPr>
            <p:cNvPr id="58" name="Straight Arrow Connector 57"/>
            <p:cNvCxnSpPr>
              <a:stCxn id="57" idx="0"/>
              <a:endCxn id="56" idx="2"/>
            </p:cNvCxnSpPr>
            <p:nvPr/>
          </p:nvCxnSpPr>
          <p:spPr>
            <a:xfrm flipH="1" flipV="1">
              <a:off x="1285853" y="1764470"/>
              <a:ext cx="4236" cy="214345"/>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4" idx="0"/>
              <a:endCxn id="57" idx="2"/>
            </p:cNvCxnSpPr>
            <p:nvPr/>
          </p:nvCxnSpPr>
          <p:spPr>
            <a:xfrm flipV="1">
              <a:off x="1289243" y="2317369"/>
              <a:ext cx="846" cy="259391"/>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70" name="Freeform 69"/>
          <p:cNvSpPr/>
          <p:nvPr/>
        </p:nvSpPr>
        <p:spPr>
          <a:xfrm>
            <a:off x="1430243" y="3476752"/>
            <a:ext cx="1430243" cy="2670005"/>
          </a:xfrm>
          <a:custGeom>
            <a:avLst/>
            <a:gdLst>
              <a:gd name="connsiteX0" fmla="*/ 0 w 1430243"/>
              <a:gd name="connsiteY0" fmla="*/ 197287 h 2670005"/>
              <a:gd name="connsiteX1" fmla="*/ 332901 w 1430243"/>
              <a:gd name="connsiteY1" fmla="*/ 234274 h 2670005"/>
              <a:gd name="connsiteX2" fmla="*/ 678133 w 1430243"/>
              <a:gd name="connsiteY2" fmla="*/ 2539795 h 2670005"/>
              <a:gd name="connsiteX3" fmla="*/ 1430243 w 1430243"/>
              <a:gd name="connsiteY3" fmla="*/ 2379518 h 2670005"/>
            </a:gdLst>
            <a:ahLst/>
            <a:cxnLst>
              <a:cxn ang="0">
                <a:pos x="connsiteX0" y="connsiteY0"/>
              </a:cxn>
              <a:cxn ang="0">
                <a:pos x="connsiteX1" y="connsiteY1"/>
              </a:cxn>
              <a:cxn ang="0">
                <a:pos x="connsiteX2" y="connsiteY2"/>
              </a:cxn>
              <a:cxn ang="0">
                <a:pos x="connsiteX3" y="connsiteY3"/>
              </a:cxn>
            </a:cxnLst>
            <a:rect l="l" t="t" r="r" b="b"/>
            <a:pathLst>
              <a:path w="1430243" h="2670005">
                <a:moveTo>
                  <a:pt x="0" y="197287"/>
                </a:moveTo>
                <a:cubicBezTo>
                  <a:pt x="109939" y="20571"/>
                  <a:pt x="219879" y="-156144"/>
                  <a:pt x="332901" y="234274"/>
                </a:cubicBezTo>
                <a:cubicBezTo>
                  <a:pt x="445923" y="624692"/>
                  <a:pt x="495243" y="2182254"/>
                  <a:pt x="678133" y="2539795"/>
                </a:cubicBezTo>
                <a:cubicBezTo>
                  <a:pt x="861023" y="2897336"/>
                  <a:pt x="1309001" y="2408286"/>
                  <a:pt x="1430243" y="2379518"/>
                </a:cubicBezTo>
              </a:path>
            </a:pathLst>
          </a:custGeom>
          <a:ln>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70"/>
          <p:cNvSpPr/>
          <p:nvPr/>
        </p:nvSpPr>
        <p:spPr>
          <a:xfrm>
            <a:off x="2800144" y="3469806"/>
            <a:ext cx="1430243" cy="2670005"/>
          </a:xfrm>
          <a:custGeom>
            <a:avLst/>
            <a:gdLst>
              <a:gd name="connsiteX0" fmla="*/ 0 w 1430243"/>
              <a:gd name="connsiteY0" fmla="*/ 197287 h 2670005"/>
              <a:gd name="connsiteX1" fmla="*/ 332901 w 1430243"/>
              <a:gd name="connsiteY1" fmla="*/ 234274 h 2670005"/>
              <a:gd name="connsiteX2" fmla="*/ 678133 w 1430243"/>
              <a:gd name="connsiteY2" fmla="*/ 2539795 h 2670005"/>
              <a:gd name="connsiteX3" fmla="*/ 1430243 w 1430243"/>
              <a:gd name="connsiteY3" fmla="*/ 2379518 h 2670005"/>
            </a:gdLst>
            <a:ahLst/>
            <a:cxnLst>
              <a:cxn ang="0">
                <a:pos x="connsiteX0" y="connsiteY0"/>
              </a:cxn>
              <a:cxn ang="0">
                <a:pos x="connsiteX1" y="connsiteY1"/>
              </a:cxn>
              <a:cxn ang="0">
                <a:pos x="connsiteX2" y="connsiteY2"/>
              </a:cxn>
              <a:cxn ang="0">
                <a:pos x="connsiteX3" y="connsiteY3"/>
              </a:cxn>
            </a:cxnLst>
            <a:rect l="l" t="t" r="r" b="b"/>
            <a:pathLst>
              <a:path w="1430243" h="2670005">
                <a:moveTo>
                  <a:pt x="0" y="197287"/>
                </a:moveTo>
                <a:cubicBezTo>
                  <a:pt x="109939" y="20571"/>
                  <a:pt x="219879" y="-156144"/>
                  <a:pt x="332901" y="234274"/>
                </a:cubicBezTo>
                <a:cubicBezTo>
                  <a:pt x="445923" y="624692"/>
                  <a:pt x="495243" y="2182254"/>
                  <a:pt x="678133" y="2539795"/>
                </a:cubicBezTo>
                <a:cubicBezTo>
                  <a:pt x="861023" y="2897336"/>
                  <a:pt x="1309001" y="2408286"/>
                  <a:pt x="1430243" y="2379518"/>
                </a:cubicBezTo>
              </a:path>
            </a:pathLst>
          </a:custGeom>
          <a:ln>
            <a:headEnd type="arrow"/>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0" name="Object 59"/>
          <p:cNvGraphicFramePr>
            <a:graphicFrameLocks noChangeAspect="1"/>
          </p:cNvGraphicFramePr>
          <p:nvPr>
            <p:extLst>
              <p:ext uri="{D42A27DB-BD31-4B8C-83A1-F6EECF244321}">
                <p14:modId xmlns:p14="http://schemas.microsoft.com/office/powerpoint/2010/main" val="139952836"/>
              </p:ext>
            </p:extLst>
          </p:nvPr>
        </p:nvGraphicFramePr>
        <p:xfrm>
          <a:off x="4712213" y="1557577"/>
          <a:ext cx="2136775" cy="1763712"/>
        </p:xfrm>
        <a:graphic>
          <a:graphicData uri="http://schemas.openxmlformats.org/presentationml/2006/ole">
            <mc:AlternateContent xmlns:mc="http://schemas.openxmlformats.org/markup-compatibility/2006">
              <mc:Choice xmlns:v="urn:schemas-microsoft-com:vml" Requires="v">
                <p:oleObj spid="_x0000_s41311" name="Equation" r:id="rId3" imgW="1384300" imgH="1143000" progId="Equation.DSMT4">
                  <p:embed/>
                </p:oleObj>
              </mc:Choice>
              <mc:Fallback>
                <p:oleObj name="Equation" r:id="rId3" imgW="1384300" imgH="1143000" progId="Equation.DSMT4">
                  <p:embed/>
                  <p:pic>
                    <p:nvPicPr>
                      <p:cNvPr id="0" name=""/>
                      <p:cNvPicPr/>
                      <p:nvPr/>
                    </p:nvPicPr>
                    <p:blipFill>
                      <a:blip r:embed="rId4"/>
                      <a:stretch>
                        <a:fillRect/>
                      </a:stretch>
                    </p:blipFill>
                    <p:spPr>
                      <a:xfrm>
                        <a:off x="4712213" y="1557577"/>
                        <a:ext cx="2136775" cy="1763712"/>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3044655720"/>
              </p:ext>
            </p:extLst>
          </p:nvPr>
        </p:nvGraphicFramePr>
        <p:xfrm>
          <a:off x="4571098" y="3701560"/>
          <a:ext cx="4351337" cy="1841500"/>
        </p:xfrm>
        <a:graphic>
          <a:graphicData uri="http://schemas.openxmlformats.org/presentationml/2006/ole">
            <mc:AlternateContent xmlns:mc="http://schemas.openxmlformats.org/markup-compatibility/2006">
              <mc:Choice xmlns:v="urn:schemas-microsoft-com:vml" Requires="v">
                <p:oleObj spid="_x0000_s41312" name="Equation" r:id="rId5" imgW="2819400" imgH="1193800" progId="Equation.DSMT4">
                  <p:embed/>
                </p:oleObj>
              </mc:Choice>
              <mc:Fallback>
                <p:oleObj name="Equation" r:id="rId5" imgW="2819400" imgH="1193800" progId="Equation.DSMT4">
                  <p:embed/>
                  <p:pic>
                    <p:nvPicPr>
                      <p:cNvPr id="0" name=""/>
                      <p:cNvPicPr/>
                      <p:nvPr/>
                    </p:nvPicPr>
                    <p:blipFill>
                      <a:blip r:embed="rId6"/>
                      <a:stretch>
                        <a:fillRect/>
                      </a:stretch>
                    </p:blipFill>
                    <p:spPr>
                      <a:xfrm>
                        <a:off x="4571098" y="3701560"/>
                        <a:ext cx="4351337" cy="1841500"/>
                      </a:xfrm>
                      <a:prstGeom prst="rect">
                        <a:avLst/>
                      </a:prstGeom>
                    </p:spPr>
                  </p:pic>
                </p:oleObj>
              </mc:Fallback>
            </mc:AlternateContent>
          </a:graphicData>
        </a:graphic>
      </p:graphicFrame>
    </p:spTree>
    <p:extLst>
      <p:ext uri="{BB962C8B-B14F-4D97-AF65-F5344CB8AC3E}">
        <p14:creationId xmlns:p14="http://schemas.microsoft.com/office/powerpoint/2010/main" val="23729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32010" y="2240569"/>
            <a:ext cx="5247392" cy="3199101"/>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latin typeface="CMU Bright SemiBold"/>
                <a:cs typeface="CMU Bright SemiBold"/>
              </a:rPr>
              <a:t>The Popular LSTM Cell</a:t>
            </a:r>
            <a:endParaRPr lang="en-US" sz="4000" dirty="0">
              <a:latin typeface="CMU Bright SemiBold"/>
              <a:cs typeface="CMU Bright SemiBold"/>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7</a:t>
            </a:fld>
            <a:endParaRPr lang="en-US"/>
          </a:p>
        </p:txBody>
      </p:sp>
      <p:sp>
        <p:nvSpPr>
          <p:cNvPr id="33" name="Oval 32"/>
          <p:cNvSpPr/>
          <p:nvPr/>
        </p:nvSpPr>
        <p:spPr>
          <a:xfrm>
            <a:off x="991911" y="3573941"/>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34" name="Freeform 33"/>
          <p:cNvSpPr/>
          <p:nvPr/>
        </p:nvSpPr>
        <p:spPr>
          <a:xfrm>
            <a:off x="1097849" y="3727998"/>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Oval 40"/>
          <p:cNvSpPr/>
          <p:nvPr/>
        </p:nvSpPr>
        <p:spPr>
          <a:xfrm>
            <a:off x="1844450" y="2312461"/>
            <a:ext cx="515211" cy="515211"/>
          </a:xfrm>
          <a:prstGeom prst="ellipse">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600" i="1" dirty="0" smtClean="0">
                <a:solidFill>
                  <a:srgbClr val="000000"/>
                </a:solidFill>
                <a:latin typeface="CMU Bright Roman"/>
                <a:cs typeface="CMU Bright Roman"/>
              </a:rPr>
              <a:t>i</a:t>
            </a:r>
            <a:r>
              <a:rPr lang="en-US" sz="1600" i="1" baseline="-25000" dirty="0" smtClean="0">
                <a:solidFill>
                  <a:srgbClr val="000000"/>
                </a:solidFill>
                <a:latin typeface="CMU Bright Roman"/>
                <a:cs typeface="CMU Bright Roman"/>
              </a:rPr>
              <a:t>t</a:t>
            </a:r>
            <a:endParaRPr lang="en-US" sz="1600" i="1" baseline="-25000" dirty="0">
              <a:solidFill>
                <a:srgbClr val="000000"/>
              </a:solidFill>
              <a:latin typeface="CMU Bright Roman"/>
              <a:cs typeface="CMU Bright Roman"/>
            </a:endParaRPr>
          </a:p>
        </p:txBody>
      </p:sp>
      <p:sp>
        <p:nvSpPr>
          <p:cNvPr id="42" name="Oval 41"/>
          <p:cNvSpPr/>
          <p:nvPr/>
        </p:nvSpPr>
        <p:spPr>
          <a:xfrm>
            <a:off x="5561996" y="2324443"/>
            <a:ext cx="515211" cy="515211"/>
          </a:xfrm>
          <a:prstGeom prst="ellipse">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600" i="1" dirty="0" err="1">
                <a:solidFill>
                  <a:srgbClr val="000000"/>
                </a:solidFill>
                <a:latin typeface="CMU Bright Roman"/>
                <a:cs typeface="CMU Bright Roman"/>
              </a:rPr>
              <a:t>o</a:t>
            </a:r>
            <a:r>
              <a:rPr lang="en-US" sz="1600" i="1" baseline="-25000" dirty="0" err="1" smtClean="0">
                <a:solidFill>
                  <a:srgbClr val="000000"/>
                </a:solidFill>
                <a:latin typeface="CMU Bright Roman"/>
                <a:cs typeface="CMU Bright Roman"/>
              </a:rPr>
              <a:t>t</a:t>
            </a:r>
            <a:endParaRPr lang="en-US" sz="1600" i="1" baseline="-25000" dirty="0">
              <a:solidFill>
                <a:srgbClr val="000000"/>
              </a:solidFill>
              <a:latin typeface="CMU Bright Roman"/>
              <a:cs typeface="CMU Bright Roman"/>
            </a:endParaRPr>
          </a:p>
        </p:txBody>
      </p:sp>
      <p:sp>
        <p:nvSpPr>
          <p:cNvPr id="43" name="Oval 42"/>
          <p:cNvSpPr/>
          <p:nvPr/>
        </p:nvSpPr>
        <p:spPr>
          <a:xfrm>
            <a:off x="3302708" y="4864549"/>
            <a:ext cx="515211" cy="515211"/>
          </a:xfrm>
          <a:prstGeom prst="ellipse">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600" i="1" dirty="0" err="1">
                <a:solidFill>
                  <a:srgbClr val="000000"/>
                </a:solidFill>
                <a:latin typeface="CMU Bright Roman"/>
                <a:cs typeface="CMU Bright Roman"/>
              </a:rPr>
              <a:t>f</a:t>
            </a:r>
            <a:r>
              <a:rPr lang="en-US" sz="1600" i="1" baseline="-25000" dirty="0" err="1" smtClean="0">
                <a:solidFill>
                  <a:srgbClr val="000000"/>
                </a:solidFill>
                <a:latin typeface="CMU Bright Roman"/>
                <a:cs typeface="CMU Bright Roman"/>
              </a:rPr>
              <a:t>t</a:t>
            </a:r>
            <a:endParaRPr lang="en-US" sz="1600" i="1" baseline="-25000" dirty="0">
              <a:solidFill>
                <a:srgbClr val="000000"/>
              </a:solidFill>
              <a:latin typeface="CMU Bright Roman"/>
              <a:cs typeface="CMU Bright Roman"/>
            </a:endParaRPr>
          </a:p>
        </p:txBody>
      </p:sp>
      <p:grpSp>
        <p:nvGrpSpPr>
          <p:cNvPr id="52" name="Group 51"/>
          <p:cNvGrpSpPr/>
          <p:nvPr/>
        </p:nvGrpSpPr>
        <p:grpSpPr>
          <a:xfrm>
            <a:off x="4337100" y="3573941"/>
            <a:ext cx="515211" cy="515211"/>
            <a:chOff x="6406139" y="3573941"/>
            <a:chExt cx="515211" cy="515211"/>
          </a:xfrm>
        </p:grpSpPr>
        <p:sp>
          <p:nvSpPr>
            <p:cNvPr id="44" name="Oval 43"/>
            <p:cNvSpPr/>
            <p:nvPr/>
          </p:nvSpPr>
          <p:spPr>
            <a:xfrm>
              <a:off x="6406139" y="3573941"/>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45" name="Freeform 44"/>
            <p:cNvSpPr/>
            <p:nvPr/>
          </p:nvSpPr>
          <p:spPr>
            <a:xfrm>
              <a:off x="6512077" y="3727998"/>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6" name="Oval 45"/>
          <p:cNvSpPr/>
          <p:nvPr/>
        </p:nvSpPr>
        <p:spPr>
          <a:xfrm>
            <a:off x="1967315" y="3693756"/>
            <a:ext cx="277537" cy="277537"/>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grpSp>
        <p:nvGrpSpPr>
          <p:cNvPr id="50" name="Group 49"/>
          <p:cNvGrpSpPr/>
          <p:nvPr/>
        </p:nvGrpSpPr>
        <p:grpSpPr>
          <a:xfrm>
            <a:off x="2036115" y="3767585"/>
            <a:ext cx="131882" cy="133686"/>
            <a:chOff x="7787230" y="1641491"/>
            <a:chExt cx="131882" cy="133686"/>
          </a:xfrm>
        </p:grpSpPr>
        <p:cxnSp>
          <p:nvCxnSpPr>
            <p:cNvPr id="36" name="Straight Connector 35"/>
            <p:cNvCxnSpPr>
              <a:cxnSpLocks noChangeAspect="1"/>
            </p:cNvCxnSpPr>
            <p:nvPr/>
          </p:nvCxnSpPr>
          <p:spPr>
            <a:xfrm>
              <a:off x="7787230" y="1641491"/>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noChangeAspect="1"/>
            </p:cNvCxnSpPr>
            <p:nvPr/>
          </p:nvCxnSpPr>
          <p:spPr>
            <a:xfrm flipH="1">
              <a:off x="7789876" y="1644119"/>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1" name="Oval 50"/>
          <p:cNvSpPr/>
          <p:nvPr/>
        </p:nvSpPr>
        <p:spPr>
          <a:xfrm>
            <a:off x="5684861" y="3694266"/>
            <a:ext cx="277537" cy="277537"/>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cxnSp>
        <p:nvCxnSpPr>
          <p:cNvPr id="53" name="Straight Arrow Connector 52"/>
          <p:cNvCxnSpPr>
            <a:stCxn id="42" idx="4"/>
            <a:endCxn id="51" idx="0"/>
          </p:cNvCxnSpPr>
          <p:nvPr/>
        </p:nvCxnSpPr>
        <p:spPr>
          <a:xfrm>
            <a:off x="5819602" y="2839654"/>
            <a:ext cx="4028" cy="85461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5760133" y="3762310"/>
            <a:ext cx="131882" cy="133686"/>
            <a:chOff x="7787230" y="1641491"/>
            <a:chExt cx="131882" cy="133686"/>
          </a:xfrm>
        </p:grpSpPr>
        <p:cxnSp>
          <p:nvCxnSpPr>
            <p:cNvPr id="57" name="Straight Connector 56"/>
            <p:cNvCxnSpPr>
              <a:cxnSpLocks noChangeAspect="1"/>
            </p:cNvCxnSpPr>
            <p:nvPr/>
          </p:nvCxnSpPr>
          <p:spPr>
            <a:xfrm>
              <a:off x="7787230" y="1641491"/>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cxnSpLocks noChangeAspect="1"/>
            </p:cNvCxnSpPr>
            <p:nvPr/>
          </p:nvCxnSpPr>
          <p:spPr>
            <a:xfrm flipH="1">
              <a:off x="7789876" y="1644119"/>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59" name="Straight Arrow Connector 58"/>
          <p:cNvCxnSpPr>
            <a:stCxn id="41" idx="4"/>
            <a:endCxn id="46" idx="0"/>
          </p:cNvCxnSpPr>
          <p:nvPr/>
        </p:nvCxnSpPr>
        <p:spPr>
          <a:xfrm>
            <a:off x="2102056" y="2827672"/>
            <a:ext cx="4028" cy="8660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33" idx="6"/>
            <a:endCxn id="46" idx="2"/>
          </p:cNvCxnSpPr>
          <p:nvPr/>
        </p:nvCxnSpPr>
        <p:spPr>
          <a:xfrm>
            <a:off x="1507122" y="3831547"/>
            <a:ext cx="460193" cy="97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3302708" y="3574919"/>
            <a:ext cx="515211" cy="515211"/>
          </a:xfrm>
          <a:prstGeom prst="ellipse">
            <a:avLst/>
          </a:prstGeom>
          <a:solidFill>
            <a:srgbClr val="93CDDD"/>
          </a:solidFill>
          <a:ln w="25400"/>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1" i="1" baseline="-25000" dirty="0">
              <a:solidFill>
                <a:srgbClr val="000000"/>
              </a:solidFill>
              <a:latin typeface="CMU Bright Roman"/>
              <a:cs typeface="CMU Bright Roman"/>
            </a:endParaRPr>
          </a:p>
        </p:txBody>
      </p:sp>
      <p:cxnSp>
        <p:nvCxnSpPr>
          <p:cNvPr id="67" name="Straight Arrow Connector 66"/>
          <p:cNvCxnSpPr>
            <a:stCxn id="46" idx="6"/>
            <a:endCxn id="66" idx="2"/>
          </p:cNvCxnSpPr>
          <p:nvPr/>
        </p:nvCxnSpPr>
        <p:spPr>
          <a:xfrm>
            <a:off x="2244852" y="3832525"/>
            <a:ext cx="1057856"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6" idx="6"/>
            <a:endCxn id="44" idx="2"/>
          </p:cNvCxnSpPr>
          <p:nvPr/>
        </p:nvCxnSpPr>
        <p:spPr>
          <a:xfrm flipV="1">
            <a:off x="3817919" y="3831547"/>
            <a:ext cx="519181" cy="97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4" idx="6"/>
            <a:endCxn id="51" idx="2"/>
          </p:cNvCxnSpPr>
          <p:nvPr/>
        </p:nvCxnSpPr>
        <p:spPr>
          <a:xfrm>
            <a:off x="4852311" y="3831547"/>
            <a:ext cx="832550"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51" idx="6"/>
          </p:cNvCxnSpPr>
          <p:nvPr/>
        </p:nvCxnSpPr>
        <p:spPr>
          <a:xfrm flipV="1">
            <a:off x="5962398" y="3829557"/>
            <a:ext cx="648297" cy="347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3417231" y="4320127"/>
            <a:ext cx="277537" cy="277537"/>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grpSp>
        <p:nvGrpSpPr>
          <p:cNvPr id="81" name="Group 80"/>
          <p:cNvGrpSpPr/>
          <p:nvPr/>
        </p:nvGrpSpPr>
        <p:grpSpPr>
          <a:xfrm>
            <a:off x="3489111" y="4394052"/>
            <a:ext cx="131882" cy="133686"/>
            <a:chOff x="7787230" y="1641491"/>
            <a:chExt cx="131882" cy="133686"/>
          </a:xfrm>
        </p:grpSpPr>
        <p:cxnSp>
          <p:nvCxnSpPr>
            <p:cNvPr id="82" name="Straight Connector 81"/>
            <p:cNvCxnSpPr>
              <a:cxnSpLocks noChangeAspect="1"/>
            </p:cNvCxnSpPr>
            <p:nvPr/>
          </p:nvCxnSpPr>
          <p:spPr>
            <a:xfrm>
              <a:off x="7787230" y="1641491"/>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noChangeAspect="1"/>
            </p:cNvCxnSpPr>
            <p:nvPr/>
          </p:nvCxnSpPr>
          <p:spPr>
            <a:xfrm flipH="1">
              <a:off x="7789876" y="1644119"/>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85" name="Straight Arrow Connector 84"/>
          <p:cNvCxnSpPr>
            <a:stCxn id="43" idx="0"/>
            <a:endCxn id="84" idx="4"/>
          </p:cNvCxnSpPr>
          <p:nvPr/>
        </p:nvCxnSpPr>
        <p:spPr>
          <a:xfrm flipH="1" flipV="1">
            <a:off x="3556000" y="4597664"/>
            <a:ext cx="4314" cy="26688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66" idx="5"/>
            <a:endCxn id="84" idx="6"/>
          </p:cNvCxnSpPr>
          <p:nvPr/>
        </p:nvCxnSpPr>
        <p:spPr>
          <a:xfrm rot="5400000">
            <a:off x="3496510" y="4212937"/>
            <a:ext cx="444217" cy="47700"/>
          </a:xfrm>
          <a:prstGeom prst="curvedConnector2">
            <a:avLst/>
          </a:prstGeom>
          <a:ln w="12700">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5"/>
          <p:cNvCxnSpPr>
            <a:stCxn id="84" idx="2"/>
            <a:endCxn id="66" idx="3"/>
          </p:cNvCxnSpPr>
          <p:nvPr/>
        </p:nvCxnSpPr>
        <p:spPr>
          <a:xfrm rot="10800000">
            <a:off x="3378159" y="4014680"/>
            <a:ext cx="39072" cy="444217"/>
          </a:xfrm>
          <a:prstGeom prst="curvedConnector2">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33" idx="1"/>
          </p:cNvCxnSpPr>
          <p:nvPr/>
        </p:nvCxnSpPr>
        <p:spPr>
          <a:xfrm>
            <a:off x="377345" y="3486662"/>
            <a:ext cx="690017" cy="16273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33" idx="3"/>
          </p:cNvCxnSpPr>
          <p:nvPr/>
        </p:nvCxnSpPr>
        <p:spPr>
          <a:xfrm flipV="1">
            <a:off x="377345" y="4013701"/>
            <a:ext cx="690017" cy="2142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endCxn id="41" idx="7"/>
          </p:cNvCxnSpPr>
          <p:nvPr/>
        </p:nvCxnSpPr>
        <p:spPr>
          <a:xfrm flipH="1">
            <a:off x="2284210"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5998118"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72567"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5477344"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endCxn id="43" idx="5"/>
          </p:cNvCxnSpPr>
          <p:nvPr/>
        </p:nvCxnSpPr>
        <p:spPr>
          <a:xfrm flipH="1" flipV="1">
            <a:off x="3742468" y="5304309"/>
            <a:ext cx="75451"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43" idx="3"/>
          </p:cNvCxnSpPr>
          <p:nvPr/>
        </p:nvCxnSpPr>
        <p:spPr>
          <a:xfrm flipV="1">
            <a:off x="3302708" y="5304309"/>
            <a:ext cx="75451"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977483" y="2405822"/>
            <a:ext cx="889987" cy="276999"/>
          </a:xfrm>
          <a:prstGeom prst="rect">
            <a:avLst/>
          </a:prstGeom>
          <a:noFill/>
        </p:spPr>
        <p:txBody>
          <a:bodyPr wrap="none" rtlCol="0">
            <a:spAutoFit/>
          </a:bodyPr>
          <a:lstStyle/>
          <a:p>
            <a:pPr algn="ctr"/>
            <a:r>
              <a:rPr lang="en-US" sz="1200" dirty="0" smtClean="0">
                <a:latin typeface="CMU Bright Roman"/>
                <a:cs typeface="CMU Bright Roman"/>
              </a:rPr>
              <a:t>Input Gate</a:t>
            </a:r>
            <a:endParaRPr lang="en-US" sz="1200" dirty="0">
              <a:latin typeface="CMU Bright Roman"/>
              <a:cs typeface="CMU Bright Roman"/>
            </a:endParaRPr>
          </a:p>
        </p:txBody>
      </p:sp>
      <p:sp>
        <p:nvSpPr>
          <p:cNvPr id="160" name="TextBox 159"/>
          <p:cNvSpPr txBox="1"/>
          <p:nvPr/>
        </p:nvSpPr>
        <p:spPr>
          <a:xfrm>
            <a:off x="4468528" y="2406895"/>
            <a:ext cx="1056736" cy="276999"/>
          </a:xfrm>
          <a:prstGeom prst="rect">
            <a:avLst/>
          </a:prstGeom>
          <a:noFill/>
        </p:spPr>
        <p:txBody>
          <a:bodyPr wrap="none" rtlCol="0">
            <a:spAutoFit/>
          </a:bodyPr>
          <a:lstStyle/>
          <a:p>
            <a:pPr algn="ctr"/>
            <a:r>
              <a:rPr lang="en-US" sz="1200" dirty="0" smtClean="0">
                <a:latin typeface="CMU Bright Roman"/>
                <a:cs typeface="CMU Bright Roman"/>
              </a:rPr>
              <a:t>Output Gate</a:t>
            </a:r>
            <a:endParaRPr lang="en-US" sz="1200" dirty="0">
              <a:latin typeface="CMU Bright Roman"/>
              <a:cs typeface="CMU Bright Roman"/>
            </a:endParaRPr>
          </a:p>
        </p:txBody>
      </p:sp>
      <p:sp>
        <p:nvSpPr>
          <p:cNvPr id="161" name="TextBox 160"/>
          <p:cNvSpPr txBox="1"/>
          <p:nvPr/>
        </p:nvSpPr>
        <p:spPr>
          <a:xfrm>
            <a:off x="3793676" y="4995637"/>
            <a:ext cx="992579" cy="276999"/>
          </a:xfrm>
          <a:prstGeom prst="rect">
            <a:avLst/>
          </a:prstGeom>
          <a:noFill/>
        </p:spPr>
        <p:txBody>
          <a:bodyPr wrap="none" rtlCol="0">
            <a:spAutoFit/>
          </a:bodyPr>
          <a:lstStyle/>
          <a:p>
            <a:pPr algn="ctr"/>
            <a:r>
              <a:rPr lang="en-US" sz="1200" dirty="0" smtClean="0">
                <a:latin typeface="CMU Bright Roman"/>
                <a:cs typeface="CMU Bright Roman"/>
              </a:rPr>
              <a:t>Forget Gate</a:t>
            </a:r>
            <a:endParaRPr lang="en-US" sz="1200" dirty="0">
              <a:latin typeface="CMU Bright Roman"/>
              <a:cs typeface="CMU Bright Roman"/>
            </a:endParaRPr>
          </a:p>
        </p:txBody>
      </p:sp>
      <p:sp>
        <p:nvSpPr>
          <p:cNvPr id="164" name="TextBox 163"/>
          <p:cNvSpPr txBox="1"/>
          <p:nvPr/>
        </p:nvSpPr>
        <p:spPr>
          <a:xfrm>
            <a:off x="6610695" y="3635786"/>
            <a:ext cx="387815" cy="338554"/>
          </a:xfrm>
          <a:prstGeom prst="rect">
            <a:avLst/>
          </a:prstGeom>
          <a:noFill/>
        </p:spPr>
        <p:txBody>
          <a:bodyPr wrap="none" rtlCol="0">
            <a:spAutoFit/>
          </a:bodyPr>
          <a:lstStyle/>
          <a:p>
            <a:pPr algn="ctr"/>
            <a:r>
              <a:rPr lang="en-US" sz="1600" i="1" dirty="0" err="1" smtClean="0">
                <a:latin typeface="CMU Bright Roman"/>
                <a:cs typeface="CMU Bright Roman"/>
              </a:rPr>
              <a:t>h</a:t>
            </a:r>
            <a:r>
              <a:rPr lang="en-US" sz="1600" i="1" baseline="-25000" dirty="0" err="1" smtClean="0">
                <a:latin typeface="CMU Bright Roman"/>
                <a:cs typeface="CMU Bright Roman"/>
              </a:rPr>
              <a:t>t</a:t>
            </a:r>
            <a:endParaRPr lang="en-US" sz="1600" i="1" baseline="-25000" dirty="0">
              <a:latin typeface="CMU Bright Roman"/>
              <a:cs typeface="CMU Bright Roman"/>
            </a:endParaRPr>
          </a:p>
        </p:txBody>
      </p:sp>
      <p:sp>
        <p:nvSpPr>
          <p:cNvPr id="63" name="TextBox 62"/>
          <p:cNvSpPr txBox="1"/>
          <p:nvPr/>
        </p:nvSpPr>
        <p:spPr>
          <a:xfrm>
            <a:off x="3121306" y="5922377"/>
            <a:ext cx="1024082" cy="502702"/>
          </a:xfrm>
          <a:prstGeom prst="rect">
            <a:avLst/>
          </a:prstGeom>
          <a:noFill/>
        </p:spPr>
        <p:txBody>
          <a:bodyPr wrap="none" rtlCol="0">
            <a:spAutoFit/>
          </a:bodyPr>
          <a:lstStyle/>
          <a:p>
            <a:pPr algn="ctr"/>
            <a:r>
              <a:rPr lang="en-US" sz="1600" dirty="0" err="1">
                <a:latin typeface="CMU Bright Roman"/>
                <a:cs typeface="CMU Bright Roman"/>
              </a:rPr>
              <a:t>x</a:t>
            </a:r>
            <a:r>
              <a:rPr lang="en-US" sz="1600" i="1" baseline="-25000" dirty="0" err="1">
                <a:latin typeface="CMU Bright Roman"/>
                <a:cs typeface="CMU Bright Roman"/>
              </a:rPr>
              <a:t>t</a:t>
            </a:r>
            <a:r>
              <a:rPr lang="en-US" sz="1600" i="1" baseline="-25000" dirty="0">
                <a:latin typeface="CMU Bright Roman"/>
                <a:cs typeface="CMU Bright Roman"/>
              </a:rPr>
              <a:t> </a:t>
            </a:r>
            <a:r>
              <a:rPr lang="en-US" sz="1600" i="1" dirty="0" smtClean="0">
                <a:latin typeface="CMU Bright Roman"/>
                <a:cs typeface="CMU Bright Roman"/>
              </a:rPr>
              <a:t>     h</a:t>
            </a:r>
            <a:r>
              <a:rPr lang="en-US" sz="1600" i="1" baseline="-25000" dirty="0" smtClean="0">
                <a:latin typeface="CMU Bright Roman"/>
                <a:cs typeface="CMU Bright Roman"/>
              </a:rPr>
              <a:t>t</a:t>
            </a:r>
            <a:r>
              <a:rPr lang="en-US" sz="1600" i="1" baseline="-25000" dirty="0">
                <a:latin typeface="CMU Bright Roman"/>
                <a:cs typeface="CMU Bright Roman"/>
              </a:rPr>
              <a:t>-1</a:t>
            </a:r>
          </a:p>
          <a:p>
            <a:pPr algn="ctr"/>
            <a:r>
              <a:rPr lang="en-US" sz="1600" i="1" baseline="-25000" dirty="0">
                <a:latin typeface="CMU Bright Roman"/>
                <a:cs typeface="CMU Bright Roman"/>
              </a:rPr>
              <a:t>  </a:t>
            </a:r>
          </a:p>
        </p:txBody>
      </p:sp>
      <p:sp>
        <p:nvSpPr>
          <p:cNvPr id="65" name="TextBox 64"/>
          <p:cNvSpPr txBox="1"/>
          <p:nvPr/>
        </p:nvSpPr>
        <p:spPr>
          <a:xfrm>
            <a:off x="3348769" y="3296942"/>
            <a:ext cx="429035" cy="276999"/>
          </a:xfrm>
          <a:prstGeom prst="rect">
            <a:avLst/>
          </a:prstGeom>
          <a:noFill/>
        </p:spPr>
        <p:txBody>
          <a:bodyPr wrap="none" rtlCol="0">
            <a:spAutoFit/>
          </a:bodyPr>
          <a:lstStyle/>
          <a:p>
            <a:pPr algn="ctr"/>
            <a:r>
              <a:rPr lang="en-US" sz="1200" dirty="0" smtClean="0">
                <a:latin typeface="CMU Bright Roman"/>
                <a:cs typeface="CMU Bright Roman"/>
              </a:rPr>
              <a:t>Cell</a:t>
            </a:r>
            <a:endParaRPr lang="en-US" sz="1200" dirty="0">
              <a:latin typeface="CMU Bright Roman"/>
              <a:cs typeface="CMU Bright Roman"/>
            </a:endParaRPr>
          </a:p>
        </p:txBody>
      </p:sp>
      <p:sp>
        <p:nvSpPr>
          <p:cNvPr id="68" name="Rectangle 67"/>
          <p:cNvSpPr/>
          <p:nvPr/>
        </p:nvSpPr>
        <p:spPr>
          <a:xfrm>
            <a:off x="3288853" y="3612405"/>
            <a:ext cx="551987" cy="369332"/>
          </a:xfrm>
          <a:prstGeom prst="rect">
            <a:avLst/>
          </a:prstGeom>
        </p:spPr>
        <p:txBody>
          <a:bodyPr wrap="none">
            <a:spAutoFit/>
          </a:bodyPr>
          <a:lstStyle/>
          <a:p>
            <a:pPr algn="ctr"/>
            <a:r>
              <a:rPr lang="en-US" i="1" dirty="0" smtClean="0">
                <a:solidFill>
                  <a:srgbClr val="000000"/>
                </a:solidFill>
                <a:latin typeface="CMU Bright Roman"/>
                <a:cs typeface="CMU Bright Roman"/>
              </a:rPr>
              <a:t>c</a:t>
            </a:r>
            <a:r>
              <a:rPr lang="en-US" i="1" baseline="-25000" dirty="0" smtClean="0">
                <a:solidFill>
                  <a:srgbClr val="000000"/>
                </a:solidFill>
                <a:latin typeface="CMU Bright Roman"/>
                <a:cs typeface="CMU Bright Roman"/>
              </a:rPr>
              <a:t>t-1</a:t>
            </a:r>
            <a:endParaRPr lang="en-US" i="1" baseline="-25000" dirty="0">
              <a:solidFill>
                <a:srgbClr val="000000"/>
              </a:solidFill>
              <a:latin typeface="CMU Bright Roman"/>
              <a:cs typeface="CMU Bright Roman"/>
            </a:endParaRPr>
          </a:p>
        </p:txBody>
      </p:sp>
      <p:graphicFrame>
        <p:nvGraphicFramePr>
          <p:cNvPr id="69" name="Object 68"/>
          <p:cNvGraphicFramePr>
            <a:graphicFrameLocks noChangeAspect="1"/>
          </p:cNvGraphicFramePr>
          <p:nvPr>
            <p:extLst>
              <p:ext uri="{D42A27DB-BD31-4B8C-83A1-F6EECF244321}">
                <p14:modId xmlns:p14="http://schemas.microsoft.com/office/powerpoint/2010/main" val="4028961056"/>
              </p:ext>
            </p:extLst>
          </p:nvPr>
        </p:nvGraphicFramePr>
        <p:xfrm>
          <a:off x="6610695" y="4203691"/>
          <a:ext cx="2139950" cy="1169988"/>
        </p:xfrm>
        <a:graphic>
          <a:graphicData uri="http://schemas.openxmlformats.org/presentationml/2006/ole">
            <mc:AlternateContent xmlns:mc="http://schemas.openxmlformats.org/markup-compatibility/2006">
              <mc:Choice xmlns:v="urn:schemas-microsoft-com:vml" Requires="v">
                <p:oleObj spid="_x0000_s19054" name="Equation" r:id="rId3" imgW="1574800" imgH="863600" progId="Equation.DSMT4">
                  <p:embed/>
                </p:oleObj>
              </mc:Choice>
              <mc:Fallback>
                <p:oleObj name="Equation" r:id="rId3" imgW="1574800" imgH="863600" progId="Equation.DSMT4">
                  <p:embed/>
                  <p:pic>
                    <p:nvPicPr>
                      <p:cNvPr id="0" name=""/>
                      <p:cNvPicPr/>
                      <p:nvPr/>
                    </p:nvPicPr>
                    <p:blipFill>
                      <a:blip r:embed="rId4"/>
                      <a:stretch>
                        <a:fillRect/>
                      </a:stretch>
                    </p:blipFill>
                    <p:spPr>
                      <a:xfrm>
                        <a:off x="6610695" y="4203691"/>
                        <a:ext cx="2139950" cy="1169988"/>
                      </a:xfrm>
                      <a:prstGeom prst="rect">
                        <a:avLst/>
                      </a:prstGeom>
                    </p:spPr>
                  </p:pic>
                </p:oleObj>
              </mc:Fallback>
            </mc:AlternateContent>
          </a:graphicData>
        </a:graphic>
      </p:graphicFrame>
      <p:sp>
        <p:nvSpPr>
          <p:cNvPr id="71" name="TextBox 70"/>
          <p:cNvSpPr txBox="1"/>
          <p:nvPr/>
        </p:nvSpPr>
        <p:spPr>
          <a:xfrm>
            <a:off x="1558890" y="1362842"/>
            <a:ext cx="1206282" cy="502702"/>
          </a:xfrm>
          <a:prstGeom prst="rect">
            <a:avLst/>
          </a:prstGeom>
          <a:noFill/>
        </p:spPr>
        <p:txBody>
          <a:bodyPr wrap="none" rtlCol="0">
            <a:spAutoFit/>
          </a:bodyPr>
          <a:lstStyle/>
          <a:p>
            <a:pPr algn="ctr"/>
            <a:r>
              <a:rPr lang="en-US" sz="1600" dirty="0" err="1">
                <a:latin typeface="CMU Bright Roman"/>
                <a:cs typeface="CMU Bright Roman"/>
              </a:rPr>
              <a:t>x</a:t>
            </a:r>
            <a:r>
              <a:rPr lang="en-US" sz="1600" i="1" baseline="-25000" dirty="0" err="1">
                <a:latin typeface="CMU Bright Roman"/>
                <a:cs typeface="CMU Bright Roman"/>
              </a:rPr>
              <a:t>t</a:t>
            </a:r>
            <a:r>
              <a:rPr lang="en-US" sz="1600" i="1" baseline="-25000" dirty="0">
                <a:latin typeface="CMU Bright Roman"/>
                <a:cs typeface="CMU Bright Roman"/>
              </a:rPr>
              <a:t> </a:t>
            </a:r>
            <a:r>
              <a:rPr lang="en-US" sz="1600" i="1" baseline="-25000" dirty="0" smtClean="0">
                <a:latin typeface="CMU Bright Roman"/>
                <a:cs typeface="CMU Bright Roman"/>
              </a:rPr>
              <a:t> </a:t>
            </a:r>
            <a:r>
              <a:rPr lang="en-US" sz="1600" i="1" dirty="0" smtClean="0">
                <a:latin typeface="CMU Bright Roman"/>
                <a:cs typeface="CMU Bright Roman"/>
              </a:rPr>
              <a:t>       h</a:t>
            </a:r>
            <a:r>
              <a:rPr lang="en-US" sz="1600" i="1" baseline="-25000" dirty="0" smtClean="0">
                <a:latin typeface="CMU Bright Roman"/>
                <a:cs typeface="CMU Bright Roman"/>
              </a:rPr>
              <a:t>t</a:t>
            </a:r>
            <a:r>
              <a:rPr lang="en-US" sz="1600" i="1" baseline="-25000" dirty="0">
                <a:latin typeface="CMU Bright Roman"/>
                <a:cs typeface="CMU Bright Roman"/>
              </a:rPr>
              <a:t>-1</a:t>
            </a:r>
          </a:p>
          <a:p>
            <a:pPr algn="ctr"/>
            <a:r>
              <a:rPr lang="en-US" sz="1600" i="1" baseline="-25000" dirty="0" smtClean="0">
                <a:latin typeface="CMU Bright Roman"/>
                <a:cs typeface="CMU Bright Roman"/>
              </a:rPr>
              <a:t>  </a:t>
            </a:r>
            <a:endParaRPr lang="en-US" sz="1600" i="1" baseline="-25000" dirty="0">
              <a:latin typeface="CMU Bright Roman"/>
              <a:cs typeface="CMU Bright Roman"/>
            </a:endParaRPr>
          </a:p>
        </p:txBody>
      </p:sp>
      <p:sp>
        <p:nvSpPr>
          <p:cNvPr id="72" name="TextBox 71"/>
          <p:cNvSpPr txBox="1"/>
          <p:nvPr/>
        </p:nvSpPr>
        <p:spPr>
          <a:xfrm>
            <a:off x="5292322" y="1362842"/>
            <a:ext cx="1137956" cy="502702"/>
          </a:xfrm>
          <a:prstGeom prst="rect">
            <a:avLst/>
          </a:prstGeom>
          <a:noFill/>
        </p:spPr>
        <p:txBody>
          <a:bodyPr wrap="none" rtlCol="0">
            <a:spAutoFit/>
          </a:bodyPr>
          <a:lstStyle/>
          <a:p>
            <a:pPr algn="ctr"/>
            <a:r>
              <a:rPr lang="en-US" sz="1600" dirty="0" err="1">
                <a:latin typeface="CMU Bright Roman"/>
                <a:cs typeface="CMU Bright Roman"/>
              </a:rPr>
              <a:t>x</a:t>
            </a:r>
            <a:r>
              <a:rPr lang="en-US" sz="1600" i="1" baseline="-25000" dirty="0" err="1">
                <a:latin typeface="CMU Bright Roman"/>
                <a:cs typeface="CMU Bright Roman"/>
              </a:rPr>
              <a:t>t</a:t>
            </a:r>
            <a:r>
              <a:rPr lang="en-US" sz="1600" i="1" baseline="-25000" dirty="0">
                <a:latin typeface="CMU Bright Roman"/>
                <a:cs typeface="CMU Bright Roman"/>
              </a:rPr>
              <a:t>  </a:t>
            </a:r>
            <a:r>
              <a:rPr lang="en-US" sz="1600" i="1" baseline="-25000" dirty="0" smtClean="0">
                <a:latin typeface="CMU Bright Roman"/>
                <a:cs typeface="CMU Bright Roman"/>
              </a:rPr>
              <a:t>         </a:t>
            </a:r>
            <a:r>
              <a:rPr lang="en-US" sz="1600" i="1" dirty="0" smtClean="0">
                <a:latin typeface="CMU Bright Roman"/>
                <a:cs typeface="CMU Bright Roman"/>
              </a:rPr>
              <a:t>h</a:t>
            </a:r>
            <a:r>
              <a:rPr lang="en-US" sz="1600" i="1" baseline="-25000" dirty="0" smtClean="0">
                <a:latin typeface="CMU Bright Roman"/>
                <a:cs typeface="CMU Bright Roman"/>
              </a:rPr>
              <a:t>t</a:t>
            </a:r>
            <a:r>
              <a:rPr lang="en-US" sz="1600" i="1" baseline="-25000" dirty="0">
                <a:latin typeface="CMU Bright Roman"/>
                <a:cs typeface="CMU Bright Roman"/>
              </a:rPr>
              <a:t>-1</a:t>
            </a:r>
          </a:p>
          <a:p>
            <a:pPr algn="ctr"/>
            <a:r>
              <a:rPr lang="en-US" sz="1600" i="1" baseline="-25000" dirty="0">
                <a:latin typeface="CMU Bright Roman"/>
                <a:cs typeface="CMU Bright Roman"/>
              </a:rPr>
              <a:t>  </a:t>
            </a:r>
          </a:p>
        </p:txBody>
      </p:sp>
      <p:sp>
        <p:nvSpPr>
          <p:cNvPr id="74" name="TextBox 73"/>
          <p:cNvSpPr txBox="1"/>
          <p:nvPr/>
        </p:nvSpPr>
        <p:spPr>
          <a:xfrm>
            <a:off x="-41641" y="3256904"/>
            <a:ext cx="505362" cy="1241365"/>
          </a:xfrm>
          <a:prstGeom prst="rect">
            <a:avLst/>
          </a:prstGeom>
          <a:noFill/>
        </p:spPr>
        <p:txBody>
          <a:bodyPr wrap="none" rtlCol="0">
            <a:spAutoFit/>
          </a:bodyPr>
          <a:lstStyle/>
          <a:p>
            <a:pPr algn="just"/>
            <a:r>
              <a:rPr lang="en-US" sz="1600" dirty="0" smtClean="0">
                <a:latin typeface="CMU Bright Roman"/>
                <a:cs typeface="CMU Bright Roman"/>
              </a:rPr>
              <a:t> </a:t>
            </a:r>
            <a:r>
              <a:rPr lang="en-US" sz="1600" dirty="0" err="1" smtClean="0">
                <a:latin typeface="CMU Bright Roman"/>
                <a:cs typeface="CMU Bright Roman"/>
              </a:rPr>
              <a:t>x</a:t>
            </a:r>
            <a:r>
              <a:rPr lang="en-US" sz="1600" i="1" baseline="-25000" dirty="0" err="1" smtClean="0">
                <a:latin typeface="CMU Bright Roman"/>
                <a:cs typeface="CMU Bright Roman"/>
              </a:rPr>
              <a:t>t</a:t>
            </a:r>
            <a:endParaRPr lang="en-US" sz="1600" i="1" baseline="-25000" dirty="0" smtClean="0">
              <a:latin typeface="CMU Bright Roman"/>
              <a:cs typeface="CMU Bright Roman"/>
            </a:endParaRPr>
          </a:p>
          <a:p>
            <a:pPr algn="just"/>
            <a:endParaRPr lang="en-US" sz="1600" i="1" dirty="0" smtClean="0">
              <a:latin typeface="CMU Bright Roman"/>
              <a:cs typeface="CMU Bright Roman"/>
            </a:endParaRPr>
          </a:p>
          <a:p>
            <a:pPr algn="just"/>
            <a:endParaRPr lang="en-US" sz="1600" i="1" dirty="0" smtClean="0">
              <a:latin typeface="CMU Bright Roman"/>
              <a:cs typeface="CMU Bright Roman"/>
            </a:endParaRPr>
          </a:p>
          <a:p>
            <a:pPr algn="just"/>
            <a:r>
              <a:rPr lang="en-US" sz="1600" i="1" dirty="0" smtClean="0">
                <a:latin typeface="CMU Bright Roman"/>
                <a:cs typeface="CMU Bright Roman"/>
              </a:rPr>
              <a:t>h</a:t>
            </a:r>
            <a:r>
              <a:rPr lang="en-US" sz="1600" i="1" baseline="-25000" dirty="0" smtClean="0">
                <a:latin typeface="CMU Bright Roman"/>
                <a:cs typeface="CMU Bright Roman"/>
              </a:rPr>
              <a:t>t-1</a:t>
            </a:r>
            <a:endParaRPr lang="en-US" sz="1600" i="1" baseline="-25000" dirty="0">
              <a:latin typeface="CMU Bright Roman"/>
              <a:cs typeface="CMU Bright Roman"/>
            </a:endParaRPr>
          </a:p>
          <a:p>
            <a:pPr algn="just"/>
            <a:endParaRPr lang="en-US" sz="1600" i="1" baseline="-25000" dirty="0">
              <a:latin typeface="CMU Bright Roman"/>
              <a:cs typeface="CMU Bright Roman"/>
            </a:endParaRPr>
          </a:p>
        </p:txBody>
      </p:sp>
      <p:sp>
        <p:nvSpPr>
          <p:cNvPr id="75" name="TextBox 74"/>
          <p:cNvSpPr txBox="1"/>
          <p:nvPr/>
        </p:nvSpPr>
        <p:spPr>
          <a:xfrm>
            <a:off x="838910" y="3234225"/>
            <a:ext cx="434348" cy="338554"/>
          </a:xfrm>
          <a:prstGeom prst="rect">
            <a:avLst/>
          </a:prstGeom>
          <a:noFill/>
        </p:spPr>
        <p:txBody>
          <a:bodyPr wrap="none" rtlCol="0">
            <a:spAutoFit/>
          </a:bodyPr>
          <a:lstStyle/>
          <a:p>
            <a:pPr algn="ctr"/>
            <a:r>
              <a:rPr lang="en-US" sz="1600" dirty="0" smtClean="0">
                <a:latin typeface="CMU Bright SemiBold Oblique"/>
                <a:cs typeface="CMU Bright SemiBold Oblique"/>
              </a:rPr>
              <a:t>W</a:t>
            </a:r>
            <a:endParaRPr lang="en-US" sz="1600" baseline="-25000" dirty="0">
              <a:latin typeface="CMU Bright SemiBold Oblique"/>
              <a:cs typeface="CMU Bright SemiBold Oblique"/>
            </a:endParaRPr>
          </a:p>
        </p:txBody>
      </p:sp>
      <p:sp>
        <p:nvSpPr>
          <p:cNvPr id="76" name="TextBox 75"/>
          <p:cNvSpPr txBox="1"/>
          <p:nvPr/>
        </p:nvSpPr>
        <p:spPr>
          <a:xfrm>
            <a:off x="2264090" y="2183869"/>
            <a:ext cx="473225" cy="338554"/>
          </a:xfrm>
          <a:prstGeom prst="rect">
            <a:avLst/>
          </a:prstGeom>
          <a:noFill/>
        </p:spPr>
        <p:txBody>
          <a:bodyPr wrap="none" rtlCol="0">
            <a:spAutoFit/>
          </a:bodyPr>
          <a:lstStyle/>
          <a:p>
            <a:pPr algn="ctr"/>
            <a:r>
              <a:rPr lang="en-US" sz="1600" dirty="0" smtClean="0">
                <a:latin typeface="CMU Bright SemiBold Oblique"/>
                <a:cs typeface="CMU Bright SemiBold Oblique"/>
              </a:rPr>
              <a:t>W</a:t>
            </a:r>
            <a:r>
              <a:rPr lang="en-US" sz="1600" baseline="-25000" dirty="0" smtClean="0">
                <a:latin typeface="CMU Bright SemiBold Oblique"/>
                <a:cs typeface="CMU Bright SemiBold Oblique"/>
              </a:rPr>
              <a:t>i</a:t>
            </a:r>
            <a:endParaRPr lang="en-US" sz="1600" baseline="-25000" dirty="0">
              <a:latin typeface="CMU Bright SemiBold Oblique"/>
              <a:cs typeface="CMU Bright SemiBold Oblique"/>
            </a:endParaRPr>
          </a:p>
        </p:txBody>
      </p:sp>
      <p:sp>
        <p:nvSpPr>
          <p:cNvPr id="77" name="TextBox 76"/>
          <p:cNvSpPr txBox="1"/>
          <p:nvPr/>
        </p:nvSpPr>
        <p:spPr>
          <a:xfrm>
            <a:off x="5154198" y="2161189"/>
            <a:ext cx="497976" cy="338554"/>
          </a:xfrm>
          <a:prstGeom prst="rect">
            <a:avLst/>
          </a:prstGeom>
          <a:noFill/>
        </p:spPr>
        <p:txBody>
          <a:bodyPr wrap="none" rtlCol="0">
            <a:spAutoFit/>
          </a:bodyPr>
          <a:lstStyle/>
          <a:p>
            <a:pPr algn="ctr"/>
            <a:r>
              <a:rPr lang="en-US" sz="1600" dirty="0" err="1" smtClean="0">
                <a:latin typeface="CMU Bright SemiBold Oblique"/>
                <a:cs typeface="CMU Bright SemiBold Oblique"/>
              </a:rPr>
              <a:t>W</a:t>
            </a:r>
            <a:r>
              <a:rPr lang="en-US" sz="1600" baseline="-25000" dirty="0" err="1">
                <a:latin typeface="CMU Bright SemiBold Oblique"/>
                <a:cs typeface="CMU Bright SemiBold Oblique"/>
              </a:rPr>
              <a:t>o</a:t>
            </a:r>
            <a:endParaRPr lang="en-US" sz="1600" baseline="-25000" dirty="0">
              <a:latin typeface="CMU Bright SemiBold Oblique"/>
              <a:cs typeface="CMU Bright SemiBold Oblique"/>
            </a:endParaRPr>
          </a:p>
        </p:txBody>
      </p:sp>
      <p:sp>
        <p:nvSpPr>
          <p:cNvPr id="79" name="TextBox 78"/>
          <p:cNvSpPr txBox="1"/>
          <p:nvPr/>
        </p:nvSpPr>
        <p:spPr>
          <a:xfrm>
            <a:off x="2891807" y="5099647"/>
            <a:ext cx="478205" cy="338554"/>
          </a:xfrm>
          <a:prstGeom prst="rect">
            <a:avLst/>
          </a:prstGeom>
          <a:noFill/>
        </p:spPr>
        <p:txBody>
          <a:bodyPr wrap="none" rtlCol="0">
            <a:spAutoFit/>
          </a:bodyPr>
          <a:lstStyle/>
          <a:p>
            <a:pPr algn="ctr"/>
            <a:r>
              <a:rPr lang="en-US" sz="1600" dirty="0" err="1" smtClean="0">
                <a:latin typeface="CMU Bright SemiBold Oblique"/>
                <a:cs typeface="CMU Bright SemiBold Oblique"/>
              </a:rPr>
              <a:t>W</a:t>
            </a:r>
            <a:r>
              <a:rPr lang="en-US" sz="1600" baseline="-25000" dirty="0" err="1" smtClean="0">
                <a:latin typeface="CMU Bright SemiBold Oblique"/>
                <a:cs typeface="CMU Bright SemiBold Oblique"/>
              </a:rPr>
              <a:t>f</a:t>
            </a:r>
            <a:endParaRPr lang="en-US" sz="1600" baseline="-25000" dirty="0">
              <a:latin typeface="CMU Bright SemiBold Oblique"/>
              <a:cs typeface="CMU Bright SemiBold Oblique"/>
            </a:endParaRPr>
          </a:p>
        </p:txBody>
      </p:sp>
      <p:graphicFrame>
        <p:nvGraphicFramePr>
          <p:cNvPr id="80" name="Object 79"/>
          <p:cNvGraphicFramePr>
            <a:graphicFrameLocks noChangeAspect="1"/>
          </p:cNvGraphicFramePr>
          <p:nvPr>
            <p:extLst>
              <p:ext uri="{D42A27DB-BD31-4B8C-83A1-F6EECF244321}">
                <p14:modId xmlns:p14="http://schemas.microsoft.com/office/powerpoint/2010/main" val="578496518"/>
              </p:ext>
            </p:extLst>
          </p:nvPr>
        </p:nvGraphicFramePr>
        <p:xfrm>
          <a:off x="6610695" y="2108879"/>
          <a:ext cx="2398712" cy="827088"/>
        </p:xfrm>
        <a:graphic>
          <a:graphicData uri="http://schemas.openxmlformats.org/presentationml/2006/ole">
            <mc:AlternateContent xmlns:mc="http://schemas.openxmlformats.org/markup-compatibility/2006">
              <mc:Choice xmlns:v="urn:schemas-microsoft-com:vml" Requires="v">
                <p:oleObj spid="_x0000_s19055" name="Equation" r:id="rId5" imgW="1765300" imgH="609600" progId="Equation.DSMT4">
                  <p:embed/>
                </p:oleObj>
              </mc:Choice>
              <mc:Fallback>
                <p:oleObj name="Equation" r:id="rId5" imgW="1765300" imgH="609600" progId="Equation.DSMT4">
                  <p:embed/>
                  <p:pic>
                    <p:nvPicPr>
                      <p:cNvPr id="0" name=""/>
                      <p:cNvPicPr/>
                      <p:nvPr/>
                    </p:nvPicPr>
                    <p:blipFill>
                      <a:blip r:embed="rId6"/>
                      <a:stretch>
                        <a:fillRect/>
                      </a:stretch>
                    </p:blipFill>
                    <p:spPr>
                      <a:xfrm>
                        <a:off x="6610695" y="2108879"/>
                        <a:ext cx="2398712" cy="827088"/>
                      </a:xfrm>
                      <a:prstGeom prst="rect">
                        <a:avLst/>
                      </a:prstGeom>
                    </p:spPr>
                  </p:pic>
                </p:oleObj>
              </mc:Fallback>
            </mc:AlternateContent>
          </a:graphicData>
        </a:graphic>
      </p:graphicFrame>
      <p:graphicFrame>
        <p:nvGraphicFramePr>
          <p:cNvPr id="86" name="Object 85"/>
          <p:cNvGraphicFramePr>
            <a:graphicFrameLocks noChangeAspect="1"/>
          </p:cNvGraphicFramePr>
          <p:nvPr>
            <p:extLst>
              <p:ext uri="{D42A27DB-BD31-4B8C-83A1-F6EECF244321}">
                <p14:modId xmlns:p14="http://schemas.microsoft.com/office/powerpoint/2010/main" val="1255161045"/>
              </p:ext>
            </p:extLst>
          </p:nvPr>
        </p:nvGraphicFramePr>
        <p:xfrm>
          <a:off x="6610695" y="5576302"/>
          <a:ext cx="1638300" cy="346075"/>
        </p:xfrm>
        <a:graphic>
          <a:graphicData uri="http://schemas.openxmlformats.org/presentationml/2006/ole">
            <mc:AlternateContent xmlns:mc="http://schemas.openxmlformats.org/markup-compatibility/2006">
              <mc:Choice xmlns:v="urn:schemas-microsoft-com:vml" Requires="v">
                <p:oleObj spid="_x0000_s19056" name="Equation" r:id="rId7" imgW="1206500" imgH="254000" progId="Equation.DSMT4">
                  <p:embed/>
                </p:oleObj>
              </mc:Choice>
              <mc:Fallback>
                <p:oleObj name="Equation" r:id="rId7" imgW="1206500" imgH="254000" progId="Equation.DSMT4">
                  <p:embed/>
                  <p:pic>
                    <p:nvPicPr>
                      <p:cNvPr id="0" name=""/>
                      <p:cNvPicPr/>
                      <p:nvPr/>
                    </p:nvPicPr>
                    <p:blipFill>
                      <a:blip r:embed="rId8"/>
                      <a:stretch>
                        <a:fillRect/>
                      </a:stretch>
                    </p:blipFill>
                    <p:spPr>
                      <a:xfrm>
                        <a:off x="6610695" y="5576302"/>
                        <a:ext cx="1638300" cy="346075"/>
                      </a:xfrm>
                      <a:prstGeom prst="rect">
                        <a:avLst/>
                      </a:prstGeom>
                    </p:spPr>
                  </p:pic>
                </p:oleObj>
              </mc:Fallback>
            </mc:AlternateContent>
          </a:graphicData>
        </a:graphic>
      </p:graphicFrame>
      <p:sp>
        <p:nvSpPr>
          <p:cNvPr id="87" name="TextBox 86"/>
          <p:cNvSpPr txBox="1"/>
          <p:nvPr/>
        </p:nvSpPr>
        <p:spPr>
          <a:xfrm>
            <a:off x="6565335" y="2970178"/>
            <a:ext cx="1883712" cy="369332"/>
          </a:xfrm>
          <a:prstGeom prst="rect">
            <a:avLst/>
          </a:prstGeom>
          <a:noFill/>
        </p:spPr>
        <p:txBody>
          <a:bodyPr wrap="none" rtlCol="0">
            <a:spAutoFit/>
          </a:bodyPr>
          <a:lstStyle/>
          <a:p>
            <a:r>
              <a:rPr lang="en-US" dirty="0" smtClean="0">
                <a:latin typeface="CMU Bright Roman"/>
                <a:cs typeface="CMU Bright Roman"/>
              </a:rPr>
              <a:t>Similarly for </a:t>
            </a:r>
            <a:r>
              <a:rPr lang="en-US" dirty="0" smtClean="0">
                <a:latin typeface="CMU Bright Oblique"/>
                <a:cs typeface="CMU Bright Oblique"/>
              </a:rPr>
              <a:t>i</a:t>
            </a:r>
            <a:r>
              <a:rPr lang="en-US" baseline="-25000" dirty="0" smtClean="0">
                <a:latin typeface="CMU Bright Oblique"/>
                <a:cs typeface="CMU Bright Oblique"/>
              </a:rPr>
              <a:t>t</a:t>
            </a:r>
            <a:r>
              <a:rPr lang="en-US" dirty="0" smtClean="0">
                <a:latin typeface="CMU Bright Roman"/>
                <a:cs typeface="CMU Bright Roman"/>
              </a:rPr>
              <a:t>, </a:t>
            </a:r>
            <a:r>
              <a:rPr lang="en-US" dirty="0" err="1" smtClean="0">
                <a:latin typeface="CMU Bright Oblique"/>
                <a:cs typeface="CMU Bright Oblique"/>
              </a:rPr>
              <a:t>o</a:t>
            </a:r>
            <a:r>
              <a:rPr lang="en-US" baseline="-25000" dirty="0" err="1" smtClean="0">
                <a:latin typeface="CMU Bright Oblique"/>
                <a:cs typeface="CMU Bright Oblique"/>
              </a:rPr>
              <a:t>t</a:t>
            </a:r>
            <a:endParaRPr lang="en-US" baseline="-25000" dirty="0">
              <a:latin typeface="CMU Bright Oblique"/>
              <a:cs typeface="CMU Bright Oblique"/>
            </a:endParaRPr>
          </a:p>
        </p:txBody>
      </p:sp>
      <p:sp>
        <p:nvSpPr>
          <p:cNvPr id="88" name="TextBox 87"/>
          <p:cNvSpPr txBox="1"/>
          <p:nvPr/>
        </p:nvSpPr>
        <p:spPr>
          <a:xfrm>
            <a:off x="411020" y="6490656"/>
            <a:ext cx="3243842" cy="553998"/>
          </a:xfrm>
          <a:prstGeom prst="rect">
            <a:avLst/>
          </a:prstGeom>
          <a:noFill/>
        </p:spPr>
        <p:txBody>
          <a:bodyPr wrap="none" rtlCol="0">
            <a:spAutoFit/>
          </a:bodyPr>
          <a:lstStyle/>
          <a:p>
            <a:r>
              <a:rPr lang="en-US" baseline="30000" dirty="0" smtClean="0">
                <a:latin typeface="CMU Bright Roman"/>
                <a:cs typeface="CMU Bright Roman"/>
              </a:rPr>
              <a:t>* </a:t>
            </a:r>
            <a:r>
              <a:rPr lang="en-US" dirty="0" smtClean="0">
                <a:latin typeface="CMU Bright Roman"/>
                <a:cs typeface="CMU Bright Roman"/>
              </a:rPr>
              <a:t>Dashed line indicates time-lag</a:t>
            </a:r>
            <a:r>
              <a:rPr lang="en-US" dirty="0">
                <a:latin typeface="CMU Bright Roman"/>
                <a:cs typeface="CMU Bright Roman"/>
              </a:rPr>
              <a:t/>
            </a:r>
            <a:br>
              <a:rPr lang="en-US" dirty="0">
                <a:latin typeface="CMU Bright Roman"/>
                <a:cs typeface="CMU Bright Roman"/>
              </a:rPr>
            </a:br>
            <a:endParaRPr lang="en-US" baseline="30000" dirty="0">
              <a:latin typeface="CMU Bright Roman"/>
              <a:cs typeface="CMU Bright Roman"/>
            </a:endParaRPr>
          </a:p>
        </p:txBody>
      </p:sp>
    </p:spTree>
    <p:extLst>
      <p:ext uri="{BB962C8B-B14F-4D97-AF65-F5344CB8AC3E}">
        <p14:creationId xmlns:p14="http://schemas.microsoft.com/office/powerpoint/2010/main" val="265423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MU Bright SemiBold"/>
                <a:cs typeface="CMU Bright SemiBold"/>
              </a:rPr>
              <a:t>Models</a:t>
            </a:r>
            <a:endParaRPr lang="en-US" sz="4000" dirty="0">
              <a:latin typeface="CMU Bright SemiBold"/>
              <a:cs typeface="CMU Bright SemiBold"/>
            </a:endParaRPr>
          </a:p>
        </p:txBody>
      </p:sp>
      <p:sp>
        <p:nvSpPr>
          <p:cNvPr id="5" name="Content Placeholder 2"/>
          <p:cNvSpPr>
            <a:spLocks noGrp="1"/>
          </p:cNvSpPr>
          <p:nvPr>
            <p:ph idx="1"/>
          </p:nvPr>
        </p:nvSpPr>
        <p:spPr>
          <a:xfrm>
            <a:off x="457200" y="1600200"/>
            <a:ext cx="8229600" cy="4756150"/>
          </a:xfrm>
        </p:spPr>
        <p:txBody>
          <a:bodyPr>
            <a:normAutofit/>
          </a:bodyPr>
          <a:lstStyle/>
          <a:p>
            <a:r>
              <a:rPr lang="en-US" sz="2400" dirty="0" smtClean="0">
                <a:latin typeface="CMU Bright Roman"/>
                <a:cs typeface="CMU Bright Roman"/>
              </a:rPr>
              <a:t>RNNs allow for processing of variable length inputs and outputs by maintaining state </a:t>
            </a:r>
            <a:r>
              <a:rPr lang="en-US" sz="2400" dirty="0" smtClean="0">
                <a:latin typeface="CMU Bright Roman"/>
                <a:cs typeface="CMU Bright Roman"/>
              </a:rPr>
              <a:t>information </a:t>
            </a:r>
            <a:r>
              <a:rPr lang="en-US" sz="2400" dirty="0" smtClean="0">
                <a:latin typeface="CMU Bright Roman"/>
                <a:cs typeface="CMU Bright Roman"/>
              </a:rPr>
              <a:t>across time steps</a:t>
            </a:r>
          </a:p>
          <a:p>
            <a:r>
              <a:rPr lang="en-US" sz="2400" dirty="0" smtClean="0">
                <a:latin typeface="CMU Bright Roman"/>
                <a:cs typeface="CMU Bright Roman"/>
              </a:rPr>
              <a:t>Various Input-Output scenarios are possible </a:t>
            </a:r>
            <a:br>
              <a:rPr lang="en-US" sz="2400" dirty="0" smtClean="0">
                <a:latin typeface="CMU Bright Roman"/>
                <a:cs typeface="CMU Bright Roman"/>
              </a:rPr>
            </a:br>
            <a:r>
              <a:rPr lang="en-US" sz="2400" dirty="0" smtClean="0">
                <a:latin typeface="CMU Bright Roman"/>
                <a:cs typeface="CMU Bright Roman"/>
              </a:rPr>
              <a:t>(Single/Multiple)</a:t>
            </a:r>
          </a:p>
          <a:p>
            <a:r>
              <a:rPr lang="en-US" sz="2400" dirty="0" smtClean="0">
                <a:latin typeface="CMU Bright Roman"/>
                <a:cs typeface="CMU Bright Roman"/>
              </a:rPr>
              <a:t>RNNs can be stacked, or bi-directional</a:t>
            </a:r>
          </a:p>
          <a:p>
            <a:endParaRPr lang="en-US" sz="2400" dirty="0" smtClean="0">
              <a:latin typeface="CMU Bright Roman"/>
              <a:cs typeface="CMU Bright Roman"/>
            </a:endParaRPr>
          </a:p>
          <a:p>
            <a:r>
              <a:rPr lang="en-US" sz="2400" dirty="0" smtClean="0">
                <a:latin typeface="CMU Bright Roman"/>
                <a:cs typeface="CMU Bright Roman"/>
              </a:rPr>
              <a:t>Vanilla RNNs are improved upon by LSTMs which address the vanishing gradient problem through the CEC</a:t>
            </a:r>
          </a:p>
          <a:p>
            <a:r>
              <a:rPr lang="en-US" sz="2400" dirty="0" smtClean="0">
                <a:latin typeface="CMU Bright Roman"/>
                <a:cs typeface="CMU Bright Roman"/>
              </a:rPr>
              <a:t>Exploding gradients are handled by gradient clipping</a:t>
            </a:r>
          </a:p>
          <a:p>
            <a:pPr marL="0" indent="0">
              <a:buNone/>
            </a:pPr>
            <a:endParaRPr lang="en-US" sz="1800" dirty="0">
              <a:latin typeface="CMU Bright Roman"/>
              <a:cs typeface="CMU Bright Roman"/>
            </a:endParaRPr>
          </a:p>
          <a:p>
            <a:endParaRPr lang="en-US" sz="2400" dirty="0" smtClean="0">
              <a:latin typeface="CMU Bright Roman"/>
              <a:cs typeface="CMU Bright Roman"/>
            </a:endParaRPr>
          </a:p>
          <a:p>
            <a:endParaRPr lang="en-US" sz="2400" dirty="0" smtClean="0">
              <a:latin typeface="CMU Bright Roman"/>
              <a:cs typeface="CMU Bright Roman"/>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8</a:t>
            </a:fld>
            <a:endParaRPr lang="en-US"/>
          </a:p>
        </p:txBody>
      </p:sp>
    </p:spTree>
    <p:extLst>
      <p:ext uri="{BB962C8B-B14F-4D97-AF65-F5344CB8AC3E}">
        <p14:creationId xmlns:p14="http://schemas.microsoft.com/office/powerpoint/2010/main" val="2553465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32010" y="2240569"/>
            <a:ext cx="5247392" cy="3199101"/>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latin typeface="CMU Bright SemiBold"/>
                <a:cs typeface="CMU Bright SemiBold"/>
              </a:rPr>
              <a:t>LSTM </a:t>
            </a:r>
            <a:r>
              <a:rPr lang="en-US" sz="4000" dirty="0" smtClean="0">
                <a:latin typeface="CMU Bright SemiBold"/>
                <a:cs typeface="CMU Bright SemiBold"/>
              </a:rPr>
              <a:t>Cell</a:t>
            </a:r>
            <a:endParaRPr lang="en-US" sz="4000" dirty="0">
              <a:latin typeface="CMU Bright SemiBold"/>
              <a:cs typeface="CMU Bright SemiBold"/>
            </a:endParaRPr>
          </a:p>
        </p:txBody>
      </p:sp>
      <p:sp>
        <p:nvSpPr>
          <p:cNvPr id="3" name="Slide Number Placeholder 2"/>
          <p:cNvSpPr>
            <a:spLocks noGrp="1"/>
          </p:cNvSpPr>
          <p:nvPr>
            <p:ph type="sldNum" sz="quarter" idx="12"/>
          </p:nvPr>
        </p:nvSpPr>
        <p:spPr/>
        <p:txBody>
          <a:bodyPr/>
          <a:lstStyle/>
          <a:p>
            <a:fld id="{BD493B91-FAC0-3043-A682-452F01D0BD90}" type="slidenum">
              <a:rPr lang="en-US" smtClean="0"/>
              <a:t>9</a:t>
            </a:fld>
            <a:endParaRPr lang="en-US"/>
          </a:p>
        </p:txBody>
      </p:sp>
      <p:sp>
        <p:nvSpPr>
          <p:cNvPr id="33" name="Oval 32"/>
          <p:cNvSpPr/>
          <p:nvPr/>
        </p:nvSpPr>
        <p:spPr>
          <a:xfrm>
            <a:off x="991911" y="3573941"/>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34" name="Freeform 33"/>
          <p:cNvSpPr/>
          <p:nvPr/>
        </p:nvSpPr>
        <p:spPr>
          <a:xfrm>
            <a:off x="1097849" y="3727998"/>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Oval 40"/>
          <p:cNvSpPr/>
          <p:nvPr/>
        </p:nvSpPr>
        <p:spPr>
          <a:xfrm>
            <a:off x="1844450" y="2312461"/>
            <a:ext cx="515211" cy="515211"/>
          </a:xfrm>
          <a:prstGeom prst="ellipse">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600" i="1" dirty="0" smtClean="0">
                <a:solidFill>
                  <a:srgbClr val="000000"/>
                </a:solidFill>
                <a:latin typeface="CMU Bright Roman"/>
                <a:cs typeface="CMU Bright Roman"/>
              </a:rPr>
              <a:t>i</a:t>
            </a:r>
            <a:r>
              <a:rPr lang="en-US" sz="1600" i="1" baseline="-25000" dirty="0" smtClean="0">
                <a:solidFill>
                  <a:srgbClr val="000000"/>
                </a:solidFill>
                <a:latin typeface="CMU Bright Roman"/>
                <a:cs typeface="CMU Bright Roman"/>
              </a:rPr>
              <a:t>t</a:t>
            </a:r>
            <a:endParaRPr lang="en-US" sz="1600" i="1" baseline="-25000" dirty="0">
              <a:solidFill>
                <a:srgbClr val="000000"/>
              </a:solidFill>
              <a:latin typeface="CMU Bright Roman"/>
              <a:cs typeface="CMU Bright Roman"/>
            </a:endParaRPr>
          </a:p>
        </p:txBody>
      </p:sp>
      <p:sp>
        <p:nvSpPr>
          <p:cNvPr id="42" name="Oval 41"/>
          <p:cNvSpPr/>
          <p:nvPr/>
        </p:nvSpPr>
        <p:spPr>
          <a:xfrm>
            <a:off x="5561996" y="2324443"/>
            <a:ext cx="515211" cy="515211"/>
          </a:xfrm>
          <a:prstGeom prst="ellipse">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600" i="1" dirty="0" err="1">
                <a:solidFill>
                  <a:srgbClr val="000000"/>
                </a:solidFill>
                <a:latin typeface="CMU Bright Roman"/>
                <a:cs typeface="CMU Bright Roman"/>
              </a:rPr>
              <a:t>o</a:t>
            </a:r>
            <a:r>
              <a:rPr lang="en-US" sz="1600" i="1" baseline="-25000" dirty="0" err="1" smtClean="0">
                <a:solidFill>
                  <a:srgbClr val="000000"/>
                </a:solidFill>
                <a:latin typeface="CMU Bright Roman"/>
                <a:cs typeface="CMU Bright Roman"/>
              </a:rPr>
              <a:t>t</a:t>
            </a:r>
            <a:endParaRPr lang="en-US" sz="1600" i="1" baseline="-25000" dirty="0">
              <a:solidFill>
                <a:srgbClr val="000000"/>
              </a:solidFill>
              <a:latin typeface="CMU Bright Roman"/>
              <a:cs typeface="CMU Bright Roman"/>
            </a:endParaRPr>
          </a:p>
        </p:txBody>
      </p:sp>
      <p:sp>
        <p:nvSpPr>
          <p:cNvPr id="43" name="Oval 42"/>
          <p:cNvSpPr/>
          <p:nvPr/>
        </p:nvSpPr>
        <p:spPr>
          <a:xfrm>
            <a:off x="3302708" y="4864549"/>
            <a:ext cx="515211" cy="515211"/>
          </a:xfrm>
          <a:prstGeom prst="ellipse">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600" i="1" dirty="0" err="1">
                <a:solidFill>
                  <a:srgbClr val="000000"/>
                </a:solidFill>
                <a:latin typeface="CMU Bright Roman"/>
                <a:cs typeface="CMU Bright Roman"/>
              </a:rPr>
              <a:t>f</a:t>
            </a:r>
            <a:r>
              <a:rPr lang="en-US" sz="1600" i="1" baseline="-25000" dirty="0" err="1" smtClean="0">
                <a:solidFill>
                  <a:srgbClr val="000000"/>
                </a:solidFill>
                <a:latin typeface="CMU Bright Roman"/>
                <a:cs typeface="CMU Bright Roman"/>
              </a:rPr>
              <a:t>t</a:t>
            </a:r>
            <a:endParaRPr lang="en-US" sz="1600" i="1" baseline="-25000" dirty="0">
              <a:solidFill>
                <a:srgbClr val="000000"/>
              </a:solidFill>
              <a:latin typeface="CMU Bright Roman"/>
              <a:cs typeface="CMU Bright Roman"/>
            </a:endParaRPr>
          </a:p>
        </p:txBody>
      </p:sp>
      <p:grpSp>
        <p:nvGrpSpPr>
          <p:cNvPr id="52" name="Group 51"/>
          <p:cNvGrpSpPr/>
          <p:nvPr/>
        </p:nvGrpSpPr>
        <p:grpSpPr>
          <a:xfrm>
            <a:off x="4337100" y="3573941"/>
            <a:ext cx="515211" cy="515211"/>
            <a:chOff x="6406139" y="3573941"/>
            <a:chExt cx="515211" cy="515211"/>
          </a:xfrm>
        </p:grpSpPr>
        <p:sp>
          <p:nvSpPr>
            <p:cNvPr id="44" name="Oval 43"/>
            <p:cNvSpPr/>
            <p:nvPr/>
          </p:nvSpPr>
          <p:spPr>
            <a:xfrm>
              <a:off x="6406139" y="3573941"/>
              <a:ext cx="515211" cy="515211"/>
            </a:xfrm>
            <a:prstGeom prst="ellipse">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sp>
          <p:nvSpPr>
            <p:cNvPr id="45" name="Freeform 44"/>
            <p:cNvSpPr/>
            <p:nvPr/>
          </p:nvSpPr>
          <p:spPr>
            <a:xfrm>
              <a:off x="6512077" y="3727998"/>
              <a:ext cx="311489" cy="251615"/>
            </a:xfrm>
            <a:custGeom>
              <a:avLst/>
              <a:gdLst>
                <a:gd name="connsiteX0" fmla="*/ 0 w 515155"/>
                <a:gd name="connsiteY0" fmla="*/ 347468 h 347468"/>
                <a:gd name="connsiteX1" fmla="*/ 227627 w 515155"/>
                <a:gd name="connsiteY1" fmla="*/ 287559 h 347468"/>
                <a:gd name="connsiteX2" fmla="*/ 275548 w 515155"/>
                <a:gd name="connsiteY2" fmla="*/ 47926 h 347468"/>
                <a:gd name="connsiteX3" fmla="*/ 515155 w 515155"/>
                <a:gd name="connsiteY3" fmla="*/ 0 h 347468"/>
                <a:gd name="connsiteX4" fmla="*/ 515155 w 515155"/>
                <a:gd name="connsiteY4" fmla="*/ 0 h 347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155" h="347468">
                  <a:moveTo>
                    <a:pt x="0" y="347468"/>
                  </a:moveTo>
                  <a:cubicBezTo>
                    <a:pt x="90851" y="342475"/>
                    <a:pt x="181702" y="337483"/>
                    <a:pt x="227627" y="287559"/>
                  </a:cubicBezTo>
                  <a:cubicBezTo>
                    <a:pt x="273552" y="237635"/>
                    <a:pt x="227627" y="95852"/>
                    <a:pt x="275548" y="47926"/>
                  </a:cubicBezTo>
                  <a:cubicBezTo>
                    <a:pt x="323469" y="0"/>
                    <a:pt x="515155" y="0"/>
                    <a:pt x="515155" y="0"/>
                  </a:cubicBezTo>
                  <a:lnTo>
                    <a:pt x="515155" y="0"/>
                  </a:lnTo>
                </a:path>
              </a:pathLst>
            </a:cu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6" name="Oval 45"/>
          <p:cNvSpPr/>
          <p:nvPr/>
        </p:nvSpPr>
        <p:spPr>
          <a:xfrm>
            <a:off x="1967315" y="3693756"/>
            <a:ext cx="277537" cy="277537"/>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grpSp>
        <p:nvGrpSpPr>
          <p:cNvPr id="50" name="Group 49"/>
          <p:cNvGrpSpPr/>
          <p:nvPr/>
        </p:nvGrpSpPr>
        <p:grpSpPr>
          <a:xfrm>
            <a:off x="2036115" y="3767585"/>
            <a:ext cx="131882" cy="133686"/>
            <a:chOff x="7787230" y="1641491"/>
            <a:chExt cx="131882" cy="133686"/>
          </a:xfrm>
        </p:grpSpPr>
        <p:cxnSp>
          <p:nvCxnSpPr>
            <p:cNvPr id="36" name="Straight Connector 35"/>
            <p:cNvCxnSpPr>
              <a:cxnSpLocks noChangeAspect="1"/>
            </p:cNvCxnSpPr>
            <p:nvPr/>
          </p:nvCxnSpPr>
          <p:spPr>
            <a:xfrm>
              <a:off x="7787230" y="1641491"/>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noChangeAspect="1"/>
            </p:cNvCxnSpPr>
            <p:nvPr/>
          </p:nvCxnSpPr>
          <p:spPr>
            <a:xfrm flipH="1">
              <a:off x="7789876" y="1644119"/>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1" name="Oval 50"/>
          <p:cNvSpPr/>
          <p:nvPr/>
        </p:nvSpPr>
        <p:spPr>
          <a:xfrm>
            <a:off x="5684861" y="3694266"/>
            <a:ext cx="277537" cy="277537"/>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cxnSp>
        <p:nvCxnSpPr>
          <p:cNvPr id="53" name="Straight Arrow Connector 52"/>
          <p:cNvCxnSpPr>
            <a:stCxn id="42" idx="4"/>
            <a:endCxn id="51" idx="0"/>
          </p:cNvCxnSpPr>
          <p:nvPr/>
        </p:nvCxnSpPr>
        <p:spPr>
          <a:xfrm>
            <a:off x="5819602" y="2839654"/>
            <a:ext cx="4028" cy="85461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5760133" y="3762310"/>
            <a:ext cx="131882" cy="133686"/>
            <a:chOff x="7787230" y="1641491"/>
            <a:chExt cx="131882" cy="133686"/>
          </a:xfrm>
        </p:grpSpPr>
        <p:cxnSp>
          <p:nvCxnSpPr>
            <p:cNvPr id="57" name="Straight Connector 56"/>
            <p:cNvCxnSpPr>
              <a:cxnSpLocks noChangeAspect="1"/>
            </p:cNvCxnSpPr>
            <p:nvPr/>
          </p:nvCxnSpPr>
          <p:spPr>
            <a:xfrm>
              <a:off x="7787230" y="1641491"/>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cxnSpLocks noChangeAspect="1"/>
            </p:cNvCxnSpPr>
            <p:nvPr/>
          </p:nvCxnSpPr>
          <p:spPr>
            <a:xfrm flipH="1">
              <a:off x="7789876" y="1644119"/>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59" name="Straight Arrow Connector 58"/>
          <p:cNvCxnSpPr>
            <a:stCxn id="41" idx="4"/>
            <a:endCxn id="46" idx="0"/>
          </p:cNvCxnSpPr>
          <p:nvPr/>
        </p:nvCxnSpPr>
        <p:spPr>
          <a:xfrm>
            <a:off x="2102056" y="2827672"/>
            <a:ext cx="4028" cy="8660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33" idx="6"/>
            <a:endCxn id="46" idx="2"/>
          </p:cNvCxnSpPr>
          <p:nvPr/>
        </p:nvCxnSpPr>
        <p:spPr>
          <a:xfrm>
            <a:off x="1507122" y="3831547"/>
            <a:ext cx="460193" cy="97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3302708" y="3574919"/>
            <a:ext cx="515211" cy="515211"/>
          </a:xfrm>
          <a:prstGeom prst="ellipse">
            <a:avLst/>
          </a:prstGeom>
          <a:solidFill>
            <a:srgbClr val="93CDDD"/>
          </a:solidFill>
          <a:ln w="25400"/>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i="1" baseline="-25000" dirty="0">
              <a:solidFill>
                <a:srgbClr val="000000"/>
              </a:solidFill>
              <a:latin typeface="CMU Bright Roman"/>
              <a:cs typeface="CMU Bright Roman"/>
            </a:endParaRPr>
          </a:p>
        </p:txBody>
      </p:sp>
      <p:cxnSp>
        <p:nvCxnSpPr>
          <p:cNvPr id="67" name="Straight Arrow Connector 66"/>
          <p:cNvCxnSpPr>
            <a:stCxn id="46" idx="6"/>
            <a:endCxn id="66" idx="2"/>
          </p:cNvCxnSpPr>
          <p:nvPr/>
        </p:nvCxnSpPr>
        <p:spPr>
          <a:xfrm>
            <a:off x="2244852" y="3832525"/>
            <a:ext cx="1057856"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6" idx="6"/>
            <a:endCxn id="44" idx="2"/>
          </p:cNvCxnSpPr>
          <p:nvPr/>
        </p:nvCxnSpPr>
        <p:spPr>
          <a:xfrm flipV="1">
            <a:off x="3817919" y="3831547"/>
            <a:ext cx="519181" cy="97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4" idx="6"/>
            <a:endCxn id="51" idx="2"/>
          </p:cNvCxnSpPr>
          <p:nvPr/>
        </p:nvCxnSpPr>
        <p:spPr>
          <a:xfrm>
            <a:off x="4852311" y="3831547"/>
            <a:ext cx="832550" cy="148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51" idx="6"/>
          </p:cNvCxnSpPr>
          <p:nvPr/>
        </p:nvCxnSpPr>
        <p:spPr>
          <a:xfrm flipV="1">
            <a:off x="5962398" y="3829557"/>
            <a:ext cx="648297" cy="3478"/>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3417231" y="4320127"/>
            <a:ext cx="277537" cy="277537"/>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600" baseline="-25000" dirty="0">
              <a:solidFill>
                <a:srgbClr val="000000"/>
              </a:solidFill>
              <a:latin typeface="CMU Bright Roman"/>
              <a:cs typeface="CMU Bright Roman"/>
            </a:endParaRPr>
          </a:p>
        </p:txBody>
      </p:sp>
      <p:grpSp>
        <p:nvGrpSpPr>
          <p:cNvPr id="81" name="Group 80"/>
          <p:cNvGrpSpPr/>
          <p:nvPr/>
        </p:nvGrpSpPr>
        <p:grpSpPr>
          <a:xfrm>
            <a:off x="3489111" y="4394052"/>
            <a:ext cx="131882" cy="133686"/>
            <a:chOff x="7787230" y="1641491"/>
            <a:chExt cx="131882" cy="133686"/>
          </a:xfrm>
        </p:grpSpPr>
        <p:cxnSp>
          <p:nvCxnSpPr>
            <p:cNvPr id="82" name="Straight Connector 81"/>
            <p:cNvCxnSpPr>
              <a:cxnSpLocks noChangeAspect="1"/>
            </p:cNvCxnSpPr>
            <p:nvPr/>
          </p:nvCxnSpPr>
          <p:spPr>
            <a:xfrm>
              <a:off x="7787230" y="1641491"/>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noChangeAspect="1"/>
            </p:cNvCxnSpPr>
            <p:nvPr/>
          </p:nvCxnSpPr>
          <p:spPr>
            <a:xfrm flipH="1">
              <a:off x="7789876" y="1644119"/>
              <a:ext cx="129236" cy="131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85" name="Straight Arrow Connector 84"/>
          <p:cNvCxnSpPr>
            <a:stCxn id="43" idx="0"/>
            <a:endCxn id="84" idx="4"/>
          </p:cNvCxnSpPr>
          <p:nvPr/>
        </p:nvCxnSpPr>
        <p:spPr>
          <a:xfrm flipH="1" flipV="1">
            <a:off x="3556000" y="4597664"/>
            <a:ext cx="4314" cy="266885"/>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66" idx="5"/>
            <a:endCxn id="84" idx="6"/>
          </p:cNvCxnSpPr>
          <p:nvPr/>
        </p:nvCxnSpPr>
        <p:spPr>
          <a:xfrm rot="5400000">
            <a:off x="3496510" y="4212937"/>
            <a:ext cx="444217" cy="47700"/>
          </a:xfrm>
          <a:prstGeom prst="curvedConnector2">
            <a:avLst/>
          </a:prstGeom>
          <a:ln w="12700">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5"/>
          <p:cNvCxnSpPr>
            <a:stCxn id="84" idx="2"/>
            <a:endCxn id="66" idx="3"/>
          </p:cNvCxnSpPr>
          <p:nvPr/>
        </p:nvCxnSpPr>
        <p:spPr>
          <a:xfrm rot="10800000">
            <a:off x="3378159" y="4014680"/>
            <a:ext cx="39072" cy="444217"/>
          </a:xfrm>
          <a:prstGeom prst="curvedConnector2">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endCxn id="33" idx="1"/>
          </p:cNvCxnSpPr>
          <p:nvPr/>
        </p:nvCxnSpPr>
        <p:spPr>
          <a:xfrm>
            <a:off x="377345" y="3486662"/>
            <a:ext cx="690017" cy="16273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33" idx="3"/>
          </p:cNvCxnSpPr>
          <p:nvPr/>
        </p:nvCxnSpPr>
        <p:spPr>
          <a:xfrm flipV="1">
            <a:off x="377345" y="4013701"/>
            <a:ext cx="690017" cy="2142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endCxn id="41" idx="7"/>
          </p:cNvCxnSpPr>
          <p:nvPr/>
        </p:nvCxnSpPr>
        <p:spPr>
          <a:xfrm flipH="1">
            <a:off x="2284210"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5998118"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72567"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5477344" y="1701396"/>
            <a:ext cx="169304"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endCxn id="43" idx="5"/>
          </p:cNvCxnSpPr>
          <p:nvPr/>
        </p:nvCxnSpPr>
        <p:spPr>
          <a:xfrm flipH="1" flipV="1">
            <a:off x="3742468" y="5304309"/>
            <a:ext cx="75451"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43" idx="3"/>
          </p:cNvCxnSpPr>
          <p:nvPr/>
        </p:nvCxnSpPr>
        <p:spPr>
          <a:xfrm flipV="1">
            <a:off x="3302708" y="5304309"/>
            <a:ext cx="75451" cy="68651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977483" y="2405822"/>
            <a:ext cx="889987" cy="276999"/>
          </a:xfrm>
          <a:prstGeom prst="rect">
            <a:avLst/>
          </a:prstGeom>
          <a:noFill/>
        </p:spPr>
        <p:txBody>
          <a:bodyPr wrap="none" rtlCol="0">
            <a:spAutoFit/>
          </a:bodyPr>
          <a:lstStyle/>
          <a:p>
            <a:pPr algn="ctr"/>
            <a:r>
              <a:rPr lang="en-US" sz="1200" dirty="0" smtClean="0">
                <a:latin typeface="CMU Bright Roman"/>
                <a:cs typeface="CMU Bright Roman"/>
              </a:rPr>
              <a:t>Input Gate</a:t>
            </a:r>
            <a:endParaRPr lang="en-US" sz="1200" dirty="0">
              <a:latin typeface="CMU Bright Roman"/>
              <a:cs typeface="CMU Bright Roman"/>
            </a:endParaRPr>
          </a:p>
        </p:txBody>
      </p:sp>
      <p:sp>
        <p:nvSpPr>
          <p:cNvPr id="160" name="TextBox 159"/>
          <p:cNvSpPr txBox="1"/>
          <p:nvPr/>
        </p:nvSpPr>
        <p:spPr>
          <a:xfrm>
            <a:off x="4468528" y="2406895"/>
            <a:ext cx="1056736" cy="276999"/>
          </a:xfrm>
          <a:prstGeom prst="rect">
            <a:avLst/>
          </a:prstGeom>
          <a:noFill/>
        </p:spPr>
        <p:txBody>
          <a:bodyPr wrap="none" rtlCol="0">
            <a:spAutoFit/>
          </a:bodyPr>
          <a:lstStyle/>
          <a:p>
            <a:pPr algn="ctr"/>
            <a:r>
              <a:rPr lang="en-US" sz="1200" dirty="0" smtClean="0">
                <a:latin typeface="CMU Bright Roman"/>
                <a:cs typeface="CMU Bright Roman"/>
              </a:rPr>
              <a:t>Output Gate</a:t>
            </a:r>
            <a:endParaRPr lang="en-US" sz="1200" dirty="0">
              <a:latin typeface="CMU Bright Roman"/>
              <a:cs typeface="CMU Bright Roman"/>
            </a:endParaRPr>
          </a:p>
        </p:txBody>
      </p:sp>
      <p:sp>
        <p:nvSpPr>
          <p:cNvPr id="161" name="TextBox 160"/>
          <p:cNvSpPr txBox="1"/>
          <p:nvPr/>
        </p:nvSpPr>
        <p:spPr>
          <a:xfrm>
            <a:off x="3793676" y="4995637"/>
            <a:ext cx="992579" cy="276999"/>
          </a:xfrm>
          <a:prstGeom prst="rect">
            <a:avLst/>
          </a:prstGeom>
          <a:noFill/>
        </p:spPr>
        <p:txBody>
          <a:bodyPr wrap="none" rtlCol="0">
            <a:spAutoFit/>
          </a:bodyPr>
          <a:lstStyle/>
          <a:p>
            <a:pPr algn="ctr"/>
            <a:r>
              <a:rPr lang="en-US" sz="1200" dirty="0" smtClean="0">
                <a:latin typeface="CMU Bright Roman"/>
                <a:cs typeface="CMU Bright Roman"/>
              </a:rPr>
              <a:t>Forget Gate</a:t>
            </a:r>
            <a:endParaRPr lang="en-US" sz="1200" dirty="0">
              <a:latin typeface="CMU Bright Roman"/>
              <a:cs typeface="CMU Bright Roman"/>
            </a:endParaRPr>
          </a:p>
        </p:txBody>
      </p:sp>
      <p:sp>
        <p:nvSpPr>
          <p:cNvPr id="164" name="TextBox 163"/>
          <p:cNvSpPr txBox="1"/>
          <p:nvPr/>
        </p:nvSpPr>
        <p:spPr>
          <a:xfrm>
            <a:off x="6610695" y="3635786"/>
            <a:ext cx="387815" cy="338554"/>
          </a:xfrm>
          <a:prstGeom prst="rect">
            <a:avLst/>
          </a:prstGeom>
          <a:noFill/>
        </p:spPr>
        <p:txBody>
          <a:bodyPr wrap="none" rtlCol="0">
            <a:spAutoFit/>
          </a:bodyPr>
          <a:lstStyle/>
          <a:p>
            <a:pPr algn="ctr"/>
            <a:r>
              <a:rPr lang="en-US" sz="1600" i="1" dirty="0" err="1" smtClean="0">
                <a:latin typeface="CMU Bright Roman"/>
                <a:cs typeface="CMU Bright Roman"/>
              </a:rPr>
              <a:t>h</a:t>
            </a:r>
            <a:r>
              <a:rPr lang="en-US" sz="1600" i="1" baseline="-25000" dirty="0" err="1" smtClean="0">
                <a:latin typeface="CMU Bright Roman"/>
                <a:cs typeface="CMU Bright Roman"/>
              </a:rPr>
              <a:t>t</a:t>
            </a:r>
            <a:endParaRPr lang="en-US" sz="1600" i="1" baseline="-25000" dirty="0">
              <a:latin typeface="CMU Bright Roman"/>
              <a:cs typeface="CMU Bright Roman"/>
            </a:endParaRPr>
          </a:p>
        </p:txBody>
      </p:sp>
      <p:sp>
        <p:nvSpPr>
          <p:cNvPr id="63" name="TextBox 62"/>
          <p:cNvSpPr txBox="1"/>
          <p:nvPr/>
        </p:nvSpPr>
        <p:spPr>
          <a:xfrm>
            <a:off x="3121306" y="5922377"/>
            <a:ext cx="1024082" cy="502702"/>
          </a:xfrm>
          <a:prstGeom prst="rect">
            <a:avLst/>
          </a:prstGeom>
          <a:noFill/>
        </p:spPr>
        <p:txBody>
          <a:bodyPr wrap="none" rtlCol="0">
            <a:spAutoFit/>
          </a:bodyPr>
          <a:lstStyle/>
          <a:p>
            <a:pPr algn="ctr"/>
            <a:r>
              <a:rPr lang="en-US" sz="1600" dirty="0" err="1">
                <a:latin typeface="CMU Bright Roman"/>
                <a:cs typeface="CMU Bright Roman"/>
              </a:rPr>
              <a:t>x</a:t>
            </a:r>
            <a:r>
              <a:rPr lang="en-US" sz="1600" i="1" baseline="-25000" dirty="0" err="1">
                <a:latin typeface="CMU Bright Roman"/>
                <a:cs typeface="CMU Bright Roman"/>
              </a:rPr>
              <a:t>t</a:t>
            </a:r>
            <a:r>
              <a:rPr lang="en-US" sz="1600" i="1" baseline="-25000" dirty="0">
                <a:latin typeface="CMU Bright Roman"/>
                <a:cs typeface="CMU Bright Roman"/>
              </a:rPr>
              <a:t> </a:t>
            </a:r>
            <a:r>
              <a:rPr lang="en-US" sz="1600" i="1" dirty="0" smtClean="0">
                <a:latin typeface="CMU Bright Roman"/>
                <a:cs typeface="CMU Bright Roman"/>
              </a:rPr>
              <a:t>     h</a:t>
            </a:r>
            <a:r>
              <a:rPr lang="en-US" sz="1600" i="1" baseline="-25000" dirty="0" smtClean="0">
                <a:latin typeface="CMU Bright Roman"/>
                <a:cs typeface="CMU Bright Roman"/>
              </a:rPr>
              <a:t>t</a:t>
            </a:r>
            <a:r>
              <a:rPr lang="en-US" sz="1600" i="1" baseline="-25000" dirty="0">
                <a:latin typeface="CMU Bright Roman"/>
                <a:cs typeface="CMU Bright Roman"/>
              </a:rPr>
              <a:t>-1</a:t>
            </a:r>
          </a:p>
          <a:p>
            <a:pPr algn="ctr"/>
            <a:r>
              <a:rPr lang="en-US" sz="1600" i="1" baseline="-25000" dirty="0">
                <a:latin typeface="CMU Bright Roman"/>
                <a:cs typeface="CMU Bright Roman"/>
              </a:rPr>
              <a:t>  </a:t>
            </a:r>
          </a:p>
        </p:txBody>
      </p:sp>
      <p:sp>
        <p:nvSpPr>
          <p:cNvPr id="65" name="TextBox 64"/>
          <p:cNvSpPr txBox="1"/>
          <p:nvPr/>
        </p:nvSpPr>
        <p:spPr>
          <a:xfrm>
            <a:off x="3348769" y="3296942"/>
            <a:ext cx="429035" cy="276999"/>
          </a:xfrm>
          <a:prstGeom prst="rect">
            <a:avLst/>
          </a:prstGeom>
          <a:noFill/>
        </p:spPr>
        <p:txBody>
          <a:bodyPr wrap="none" rtlCol="0">
            <a:spAutoFit/>
          </a:bodyPr>
          <a:lstStyle/>
          <a:p>
            <a:pPr algn="ctr"/>
            <a:r>
              <a:rPr lang="en-US" sz="1200" dirty="0" smtClean="0">
                <a:latin typeface="CMU Bright Roman"/>
                <a:cs typeface="CMU Bright Roman"/>
              </a:rPr>
              <a:t>Cell</a:t>
            </a:r>
            <a:endParaRPr lang="en-US" sz="1200" dirty="0">
              <a:latin typeface="CMU Bright Roman"/>
              <a:cs typeface="CMU Bright Roman"/>
            </a:endParaRPr>
          </a:p>
        </p:txBody>
      </p:sp>
      <p:sp>
        <p:nvSpPr>
          <p:cNvPr id="68" name="Rectangle 67"/>
          <p:cNvSpPr/>
          <p:nvPr/>
        </p:nvSpPr>
        <p:spPr>
          <a:xfrm>
            <a:off x="3288853" y="3612405"/>
            <a:ext cx="551987" cy="369332"/>
          </a:xfrm>
          <a:prstGeom prst="rect">
            <a:avLst/>
          </a:prstGeom>
        </p:spPr>
        <p:txBody>
          <a:bodyPr wrap="none">
            <a:spAutoFit/>
          </a:bodyPr>
          <a:lstStyle/>
          <a:p>
            <a:pPr algn="ctr"/>
            <a:r>
              <a:rPr lang="en-US" i="1" dirty="0" smtClean="0">
                <a:solidFill>
                  <a:srgbClr val="000000"/>
                </a:solidFill>
                <a:latin typeface="CMU Bright Roman"/>
                <a:cs typeface="CMU Bright Roman"/>
              </a:rPr>
              <a:t>c</a:t>
            </a:r>
            <a:r>
              <a:rPr lang="en-US" i="1" baseline="-25000" dirty="0" smtClean="0">
                <a:solidFill>
                  <a:srgbClr val="000000"/>
                </a:solidFill>
                <a:latin typeface="CMU Bright Roman"/>
                <a:cs typeface="CMU Bright Roman"/>
              </a:rPr>
              <a:t>t-1</a:t>
            </a:r>
            <a:endParaRPr lang="en-US" i="1" baseline="-25000" dirty="0">
              <a:solidFill>
                <a:srgbClr val="000000"/>
              </a:solidFill>
              <a:latin typeface="CMU Bright Roman"/>
              <a:cs typeface="CMU Bright Roman"/>
            </a:endParaRPr>
          </a:p>
        </p:txBody>
      </p:sp>
      <p:graphicFrame>
        <p:nvGraphicFramePr>
          <p:cNvPr id="69" name="Object 68"/>
          <p:cNvGraphicFramePr>
            <a:graphicFrameLocks noChangeAspect="1"/>
          </p:cNvGraphicFramePr>
          <p:nvPr>
            <p:extLst>
              <p:ext uri="{D42A27DB-BD31-4B8C-83A1-F6EECF244321}">
                <p14:modId xmlns:p14="http://schemas.microsoft.com/office/powerpoint/2010/main" val="1681659513"/>
              </p:ext>
            </p:extLst>
          </p:nvPr>
        </p:nvGraphicFramePr>
        <p:xfrm>
          <a:off x="6610695" y="4203691"/>
          <a:ext cx="2139950" cy="1169988"/>
        </p:xfrm>
        <a:graphic>
          <a:graphicData uri="http://schemas.openxmlformats.org/presentationml/2006/ole">
            <mc:AlternateContent xmlns:mc="http://schemas.openxmlformats.org/markup-compatibility/2006">
              <mc:Choice xmlns:v="urn:schemas-microsoft-com:vml" Requires="v">
                <p:oleObj spid="_x0000_s51560" name="Equation" r:id="rId3" imgW="1574800" imgH="863600" progId="Equation.DSMT4">
                  <p:embed/>
                </p:oleObj>
              </mc:Choice>
              <mc:Fallback>
                <p:oleObj name="Equation" r:id="rId3" imgW="1574800" imgH="863600" progId="Equation.DSMT4">
                  <p:embed/>
                  <p:pic>
                    <p:nvPicPr>
                      <p:cNvPr id="0" name=""/>
                      <p:cNvPicPr/>
                      <p:nvPr/>
                    </p:nvPicPr>
                    <p:blipFill>
                      <a:blip r:embed="rId4"/>
                      <a:stretch>
                        <a:fillRect/>
                      </a:stretch>
                    </p:blipFill>
                    <p:spPr>
                      <a:xfrm>
                        <a:off x="6610695" y="4203691"/>
                        <a:ext cx="2139950" cy="1169988"/>
                      </a:xfrm>
                      <a:prstGeom prst="rect">
                        <a:avLst/>
                      </a:prstGeom>
                    </p:spPr>
                  </p:pic>
                </p:oleObj>
              </mc:Fallback>
            </mc:AlternateContent>
          </a:graphicData>
        </a:graphic>
      </p:graphicFrame>
      <p:sp>
        <p:nvSpPr>
          <p:cNvPr id="71" name="TextBox 70"/>
          <p:cNvSpPr txBox="1"/>
          <p:nvPr/>
        </p:nvSpPr>
        <p:spPr>
          <a:xfrm>
            <a:off x="1558890" y="1362842"/>
            <a:ext cx="1206282" cy="502702"/>
          </a:xfrm>
          <a:prstGeom prst="rect">
            <a:avLst/>
          </a:prstGeom>
          <a:noFill/>
        </p:spPr>
        <p:txBody>
          <a:bodyPr wrap="none" rtlCol="0">
            <a:spAutoFit/>
          </a:bodyPr>
          <a:lstStyle/>
          <a:p>
            <a:pPr algn="ctr"/>
            <a:r>
              <a:rPr lang="en-US" sz="1600" dirty="0" err="1">
                <a:latin typeface="CMU Bright Roman"/>
                <a:cs typeface="CMU Bright Roman"/>
              </a:rPr>
              <a:t>x</a:t>
            </a:r>
            <a:r>
              <a:rPr lang="en-US" sz="1600" i="1" baseline="-25000" dirty="0" err="1">
                <a:latin typeface="CMU Bright Roman"/>
                <a:cs typeface="CMU Bright Roman"/>
              </a:rPr>
              <a:t>t</a:t>
            </a:r>
            <a:r>
              <a:rPr lang="en-US" sz="1600" i="1" baseline="-25000" dirty="0">
                <a:latin typeface="CMU Bright Roman"/>
                <a:cs typeface="CMU Bright Roman"/>
              </a:rPr>
              <a:t> </a:t>
            </a:r>
            <a:r>
              <a:rPr lang="en-US" sz="1600" i="1" baseline="-25000" dirty="0" smtClean="0">
                <a:latin typeface="CMU Bright Roman"/>
                <a:cs typeface="CMU Bright Roman"/>
              </a:rPr>
              <a:t> </a:t>
            </a:r>
            <a:r>
              <a:rPr lang="en-US" sz="1600" i="1" dirty="0" smtClean="0">
                <a:latin typeface="CMU Bright Roman"/>
                <a:cs typeface="CMU Bright Roman"/>
              </a:rPr>
              <a:t>       h</a:t>
            </a:r>
            <a:r>
              <a:rPr lang="en-US" sz="1600" i="1" baseline="-25000" dirty="0" smtClean="0">
                <a:latin typeface="CMU Bright Roman"/>
                <a:cs typeface="CMU Bright Roman"/>
              </a:rPr>
              <a:t>t</a:t>
            </a:r>
            <a:r>
              <a:rPr lang="en-US" sz="1600" i="1" baseline="-25000" dirty="0">
                <a:latin typeface="CMU Bright Roman"/>
                <a:cs typeface="CMU Bright Roman"/>
              </a:rPr>
              <a:t>-1</a:t>
            </a:r>
          </a:p>
          <a:p>
            <a:pPr algn="ctr"/>
            <a:r>
              <a:rPr lang="en-US" sz="1600" i="1" baseline="-25000" dirty="0" smtClean="0">
                <a:latin typeface="CMU Bright Roman"/>
                <a:cs typeface="CMU Bright Roman"/>
              </a:rPr>
              <a:t>  </a:t>
            </a:r>
            <a:endParaRPr lang="en-US" sz="1600" i="1" baseline="-25000" dirty="0">
              <a:latin typeface="CMU Bright Roman"/>
              <a:cs typeface="CMU Bright Roman"/>
            </a:endParaRPr>
          </a:p>
        </p:txBody>
      </p:sp>
      <p:sp>
        <p:nvSpPr>
          <p:cNvPr id="72" name="TextBox 71"/>
          <p:cNvSpPr txBox="1"/>
          <p:nvPr/>
        </p:nvSpPr>
        <p:spPr>
          <a:xfrm>
            <a:off x="5292322" y="1362842"/>
            <a:ext cx="1137956" cy="502702"/>
          </a:xfrm>
          <a:prstGeom prst="rect">
            <a:avLst/>
          </a:prstGeom>
          <a:noFill/>
        </p:spPr>
        <p:txBody>
          <a:bodyPr wrap="none" rtlCol="0">
            <a:spAutoFit/>
          </a:bodyPr>
          <a:lstStyle/>
          <a:p>
            <a:pPr algn="ctr"/>
            <a:r>
              <a:rPr lang="en-US" sz="1600" dirty="0" err="1">
                <a:latin typeface="CMU Bright Roman"/>
                <a:cs typeface="CMU Bright Roman"/>
              </a:rPr>
              <a:t>x</a:t>
            </a:r>
            <a:r>
              <a:rPr lang="en-US" sz="1600" i="1" baseline="-25000" dirty="0" err="1">
                <a:latin typeface="CMU Bright Roman"/>
                <a:cs typeface="CMU Bright Roman"/>
              </a:rPr>
              <a:t>t</a:t>
            </a:r>
            <a:r>
              <a:rPr lang="en-US" sz="1600" i="1" baseline="-25000" dirty="0">
                <a:latin typeface="CMU Bright Roman"/>
                <a:cs typeface="CMU Bright Roman"/>
              </a:rPr>
              <a:t>  </a:t>
            </a:r>
            <a:r>
              <a:rPr lang="en-US" sz="1600" i="1" baseline="-25000" dirty="0" smtClean="0">
                <a:latin typeface="CMU Bright Roman"/>
                <a:cs typeface="CMU Bright Roman"/>
              </a:rPr>
              <a:t>         </a:t>
            </a:r>
            <a:r>
              <a:rPr lang="en-US" sz="1600" i="1" dirty="0" smtClean="0">
                <a:latin typeface="CMU Bright Roman"/>
                <a:cs typeface="CMU Bright Roman"/>
              </a:rPr>
              <a:t>h</a:t>
            </a:r>
            <a:r>
              <a:rPr lang="en-US" sz="1600" i="1" baseline="-25000" dirty="0" smtClean="0">
                <a:latin typeface="CMU Bright Roman"/>
                <a:cs typeface="CMU Bright Roman"/>
              </a:rPr>
              <a:t>t</a:t>
            </a:r>
            <a:r>
              <a:rPr lang="en-US" sz="1600" i="1" baseline="-25000" dirty="0">
                <a:latin typeface="CMU Bright Roman"/>
                <a:cs typeface="CMU Bright Roman"/>
              </a:rPr>
              <a:t>-1</a:t>
            </a:r>
          </a:p>
          <a:p>
            <a:pPr algn="ctr"/>
            <a:r>
              <a:rPr lang="en-US" sz="1600" i="1" baseline="-25000" dirty="0">
                <a:latin typeface="CMU Bright Roman"/>
                <a:cs typeface="CMU Bright Roman"/>
              </a:rPr>
              <a:t>  </a:t>
            </a:r>
          </a:p>
        </p:txBody>
      </p:sp>
      <p:sp>
        <p:nvSpPr>
          <p:cNvPr id="74" name="TextBox 73"/>
          <p:cNvSpPr txBox="1"/>
          <p:nvPr/>
        </p:nvSpPr>
        <p:spPr>
          <a:xfrm>
            <a:off x="-41641" y="3256904"/>
            <a:ext cx="505362" cy="1241365"/>
          </a:xfrm>
          <a:prstGeom prst="rect">
            <a:avLst/>
          </a:prstGeom>
          <a:noFill/>
        </p:spPr>
        <p:txBody>
          <a:bodyPr wrap="none" rtlCol="0">
            <a:spAutoFit/>
          </a:bodyPr>
          <a:lstStyle/>
          <a:p>
            <a:pPr algn="just"/>
            <a:r>
              <a:rPr lang="en-US" sz="1600" dirty="0" smtClean="0">
                <a:latin typeface="CMU Bright Roman"/>
                <a:cs typeface="CMU Bright Roman"/>
              </a:rPr>
              <a:t> </a:t>
            </a:r>
            <a:r>
              <a:rPr lang="en-US" sz="1600" dirty="0" err="1" smtClean="0">
                <a:latin typeface="CMU Bright Roman"/>
                <a:cs typeface="CMU Bright Roman"/>
              </a:rPr>
              <a:t>x</a:t>
            </a:r>
            <a:r>
              <a:rPr lang="en-US" sz="1600" i="1" baseline="-25000" dirty="0" err="1" smtClean="0">
                <a:latin typeface="CMU Bright Roman"/>
                <a:cs typeface="CMU Bright Roman"/>
              </a:rPr>
              <a:t>t</a:t>
            </a:r>
            <a:endParaRPr lang="en-US" sz="1600" i="1" baseline="-25000" dirty="0" smtClean="0">
              <a:latin typeface="CMU Bright Roman"/>
              <a:cs typeface="CMU Bright Roman"/>
            </a:endParaRPr>
          </a:p>
          <a:p>
            <a:pPr algn="just"/>
            <a:endParaRPr lang="en-US" sz="1600" i="1" dirty="0" smtClean="0">
              <a:latin typeface="CMU Bright Roman"/>
              <a:cs typeface="CMU Bright Roman"/>
            </a:endParaRPr>
          </a:p>
          <a:p>
            <a:pPr algn="just"/>
            <a:endParaRPr lang="en-US" sz="1600" i="1" dirty="0" smtClean="0">
              <a:latin typeface="CMU Bright Roman"/>
              <a:cs typeface="CMU Bright Roman"/>
            </a:endParaRPr>
          </a:p>
          <a:p>
            <a:pPr algn="just"/>
            <a:r>
              <a:rPr lang="en-US" sz="1600" i="1" dirty="0" smtClean="0">
                <a:latin typeface="CMU Bright Roman"/>
                <a:cs typeface="CMU Bright Roman"/>
              </a:rPr>
              <a:t>h</a:t>
            </a:r>
            <a:r>
              <a:rPr lang="en-US" sz="1600" i="1" baseline="-25000" dirty="0" smtClean="0">
                <a:latin typeface="CMU Bright Roman"/>
                <a:cs typeface="CMU Bright Roman"/>
              </a:rPr>
              <a:t>t-1</a:t>
            </a:r>
            <a:endParaRPr lang="en-US" sz="1600" i="1" baseline="-25000" dirty="0">
              <a:latin typeface="CMU Bright Roman"/>
              <a:cs typeface="CMU Bright Roman"/>
            </a:endParaRPr>
          </a:p>
          <a:p>
            <a:pPr algn="just"/>
            <a:endParaRPr lang="en-US" sz="1600" i="1" baseline="-25000" dirty="0">
              <a:latin typeface="CMU Bright Roman"/>
              <a:cs typeface="CMU Bright Roman"/>
            </a:endParaRPr>
          </a:p>
        </p:txBody>
      </p:sp>
      <p:sp>
        <p:nvSpPr>
          <p:cNvPr id="75" name="TextBox 74"/>
          <p:cNvSpPr txBox="1"/>
          <p:nvPr/>
        </p:nvSpPr>
        <p:spPr>
          <a:xfrm>
            <a:off x="838910" y="3234225"/>
            <a:ext cx="434348" cy="338554"/>
          </a:xfrm>
          <a:prstGeom prst="rect">
            <a:avLst/>
          </a:prstGeom>
          <a:noFill/>
        </p:spPr>
        <p:txBody>
          <a:bodyPr wrap="none" rtlCol="0">
            <a:spAutoFit/>
          </a:bodyPr>
          <a:lstStyle/>
          <a:p>
            <a:pPr algn="ctr"/>
            <a:r>
              <a:rPr lang="en-US" sz="1600" dirty="0" smtClean="0">
                <a:latin typeface="CMU Bright SemiBold Oblique"/>
                <a:cs typeface="CMU Bright SemiBold Oblique"/>
              </a:rPr>
              <a:t>W</a:t>
            </a:r>
            <a:endParaRPr lang="en-US" sz="1600" baseline="-25000" dirty="0">
              <a:latin typeface="CMU Bright SemiBold Oblique"/>
              <a:cs typeface="CMU Bright SemiBold Oblique"/>
            </a:endParaRPr>
          </a:p>
        </p:txBody>
      </p:sp>
      <p:sp>
        <p:nvSpPr>
          <p:cNvPr id="76" name="TextBox 75"/>
          <p:cNvSpPr txBox="1"/>
          <p:nvPr/>
        </p:nvSpPr>
        <p:spPr>
          <a:xfrm>
            <a:off x="2264090" y="2183869"/>
            <a:ext cx="473225" cy="338554"/>
          </a:xfrm>
          <a:prstGeom prst="rect">
            <a:avLst/>
          </a:prstGeom>
          <a:noFill/>
        </p:spPr>
        <p:txBody>
          <a:bodyPr wrap="none" rtlCol="0">
            <a:spAutoFit/>
          </a:bodyPr>
          <a:lstStyle/>
          <a:p>
            <a:pPr algn="ctr"/>
            <a:r>
              <a:rPr lang="en-US" sz="1600" dirty="0" smtClean="0">
                <a:latin typeface="CMU Bright SemiBold Oblique"/>
                <a:cs typeface="CMU Bright SemiBold Oblique"/>
              </a:rPr>
              <a:t>W</a:t>
            </a:r>
            <a:r>
              <a:rPr lang="en-US" sz="1600" baseline="-25000" dirty="0" smtClean="0">
                <a:latin typeface="CMU Bright SemiBold Oblique"/>
                <a:cs typeface="CMU Bright SemiBold Oblique"/>
              </a:rPr>
              <a:t>i</a:t>
            </a:r>
            <a:endParaRPr lang="en-US" sz="1600" baseline="-25000" dirty="0">
              <a:latin typeface="CMU Bright SemiBold Oblique"/>
              <a:cs typeface="CMU Bright SemiBold Oblique"/>
            </a:endParaRPr>
          </a:p>
        </p:txBody>
      </p:sp>
      <p:sp>
        <p:nvSpPr>
          <p:cNvPr id="77" name="TextBox 76"/>
          <p:cNvSpPr txBox="1"/>
          <p:nvPr/>
        </p:nvSpPr>
        <p:spPr>
          <a:xfrm>
            <a:off x="5154198" y="2161189"/>
            <a:ext cx="497976" cy="338554"/>
          </a:xfrm>
          <a:prstGeom prst="rect">
            <a:avLst/>
          </a:prstGeom>
          <a:noFill/>
        </p:spPr>
        <p:txBody>
          <a:bodyPr wrap="none" rtlCol="0">
            <a:spAutoFit/>
          </a:bodyPr>
          <a:lstStyle/>
          <a:p>
            <a:pPr algn="ctr"/>
            <a:r>
              <a:rPr lang="en-US" sz="1600" dirty="0" err="1" smtClean="0">
                <a:latin typeface="CMU Bright SemiBold Oblique"/>
                <a:cs typeface="CMU Bright SemiBold Oblique"/>
              </a:rPr>
              <a:t>W</a:t>
            </a:r>
            <a:r>
              <a:rPr lang="en-US" sz="1600" baseline="-25000" dirty="0" err="1">
                <a:latin typeface="CMU Bright SemiBold Oblique"/>
                <a:cs typeface="CMU Bright SemiBold Oblique"/>
              </a:rPr>
              <a:t>o</a:t>
            </a:r>
            <a:endParaRPr lang="en-US" sz="1600" baseline="-25000" dirty="0">
              <a:latin typeface="CMU Bright SemiBold Oblique"/>
              <a:cs typeface="CMU Bright SemiBold Oblique"/>
            </a:endParaRPr>
          </a:p>
        </p:txBody>
      </p:sp>
      <p:sp>
        <p:nvSpPr>
          <p:cNvPr id="79" name="TextBox 78"/>
          <p:cNvSpPr txBox="1"/>
          <p:nvPr/>
        </p:nvSpPr>
        <p:spPr>
          <a:xfrm>
            <a:off x="2891807" y="5099647"/>
            <a:ext cx="478205" cy="338554"/>
          </a:xfrm>
          <a:prstGeom prst="rect">
            <a:avLst/>
          </a:prstGeom>
          <a:noFill/>
        </p:spPr>
        <p:txBody>
          <a:bodyPr wrap="none" rtlCol="0">
            <a:spAutoFit/>
          </a:bodyPr>
          <a:lstStyle/>
          <a:p>
            <a:pPr algn="ctr"/>
            <a:r>
              <a:rPr lang="en-US" sz="1600" dirty="0" err="1" smtClean="0">
                <a:latin typeface="CMU Bright SemiBold Oblique"/>
                <a:cs typeface="CMU Bright SemiBold Oblique"/>
              </a:rPr>
              <a:t>W</a:t>
            </a:r>
            <a:r>
              <a:rPr lang="en-US" sz="1600" baseline="-25000" dirty="0" err="1" smtClean="0">
                <a:latin typeface="CMU Bright SemiBold Oblique"/>
                <a:cs typeface="CMU Bright SemiBold Oblique"/>
              </a:rPr>
              <a:t>f</a:t>
            </a:r>
            <a:endParaRPr lang="en-US" sz="1600" baseline="-25000" dirty="0">
              <a:latin typeface="CMU Bright SemiBold Oblique"/>
              <a:cs typeface="CMU Bright SemiBold Oblique"/>
            </a:endParaRPr>
          </a:p>
        </p:txBody>
      </p:sp>
      <p:graphicFrame>
        <p:nvGraphicFramePr>
          <p:cNvPr id="80" name="Object 79"/>
          <p:cNvGraphicFramePr>
            <a:graphicFrameLocks noChangeAspect="1"/>
          </p:cNvGraphicFramePr>
          <p:nvPr>
            <p:extLst>
              <p:ext uri="{D42A27DB-BD31-4B8C-83A1-F6EECF244321}">
                <p14:modId xmlns:p14="http://schemas.microsoft.com/office/powerpoint/2010/main" val="3672651331"/>
              </p:ext>
            </p:extLst>
          </p:nvPr>
        </p:nvGraphicFramePr>
        <p:xfrm>
          <a:off x="6610695" y="2108879"/>
          <a:ext cx="2398712" cy="827088"/>
        </p:xfrm>
        <a:graphic>
          <a:graphicData uri="http://schemas.openxmlformats.org/presentationml/2006/ole">
            <mc:AlternateContent xmlns:mc="http://schemas.openxmlformats.org/markup-compatibility/2006">
              <mc:Choice xmlns:v="urn:schemas-microsoft-com:vml" Requires="v">
                <p:oleObj spid="_x0000_s51561" name="Equation" r:id="rId5" imgW="1765300" imgH="609600" progId="Equation.DSMT4">
                  <p:embed/>
                </p:oleObj>
              </mc:Choice>
              <mc:Fallback>
                <p:oleObj name="Equation" r:id="rId5" imgW="1765300" imgH="609600" progId="Equation.DSMT4">
                  <p:embed/>
                  <p:pic>
                    <p:nvPicPr>
                      <p:cNvPr id="0" name=""/>
                      <p:cNvPicPr/>
                      <p:nvPr/>
                    </p:nvPicPr>
                    <p:blipFill>
                      <a:blip r:embed="rId6"/>
                      <a:stretch>
                        <a:fillRect/>
                      </a:stretch>
                    </p:blipFill>
                    <p:spPr>
                      <a:xfrm>
                        <a:off x="6610695" y="2108879"/>
                        <a:ext cx="2398712" cy="827088"/>
                      </a:xfrm>
                      <a:prstGeom prst="rect">
                        <a:avLst/>
                      </a:prstGeom>
                    </p:spPr>
                  </p:pic>
                </p:oleObj>
              </mc:Fallback>
            </mc:AlternateContent>
          </a:graphicData>
        </a:graphic>
      </p:graphicFrame>
      <p:graphicFrame>
        <p:nvGraphicFramePr>
          <p:cNvPr id="86" name="Object 85"/>
          <p:cNvGraphicFramePr>
            <a:graphicFrameLocks noChangeAspect="1"/>
          </p:cNvGraphicFramePr>
          <p:nvPr>
            <p:extLst>
              <p:ext uri="{D42A27DB-BD31-4B8C-83A1-F6EECF244321}">
                <p14:modId xmlns:p14="http://schemas.microsoft.com/office/powerpoint/2010/main" val="2927513964"/>
              </p:ext>
            </p:extLst>
          </p:nvPr>
        </p:nvGraphicFramePr>
        <p:xfrm>
          <a:off x="6610695" y="5576302"/>
          <a:ext cx="1638300" cy="346075"/>
        </p:xfrm>
        <a:graphic>
          <a:graphicData uri="http://schemas.openxmlformats.org/presentationml/2006/ole">
            <mc:AlternateContent xmlns:mc="http://schemas.openxmlformats.org/markup-compatibility/2006">
              <mc:Choice xmlns:v="urn:schemas-microsoft-com:vml" Requires="v">
                <p:oleObj spid="_x0000_s51562" name="Equation" r:id="rId7" imgW="1206500" imgH="254000" progId="Equation.DSMT4">
                  <p:embed/>
                </p:oleObj>
              </mc:Choice>
              <mc:Fallback>
                <p:oleObj name="Equation" r:id="rId7" imgW="1206500" imgH="254000" progId="Equation.DSMT4">
                  <p:embed/>
                  <p:pic>
                    <p:nvPicPr>
                      <p:cNvPr id="0" name=""/>
                      <p:cNvPicPr/>
                      <p:nvPr/>
                    </p:nvPicPr>
                    <p:blipFill>
                      <a:blip r:embed="rId8"/>
                      <a:stretch>
                        <a:fillRect/>
                      </a:stretch>
                    </p:blipFill>
                    <p:spPr>
                      <a:xfrm>
                        <a:off x="6610695" y="5576302"/>
                        <a:ext cx="1638300" cy="346075"/>
                      </a:xfrm>
                      <a:prstGeom prst="rect">
                        <a:avLst/>
                      </a:prstGeom>
                    </p:spPr>
                  </p:pic>
                </p:oleObj>
              </mc:Fallback>
            </mc:AlternateContent>
          </a:graphicData>
        </a:graphic>
      </p:graphicFrame>
      <p:sp>
        <p:nvSpPr>
          <p:cNvPr id="87" name="TextBox 86"/>
          <p:cNvSpPr txBox="1"/>
          <p:nvPr/>
        </p:nvSpPr>
        <p:spPr>
          <a:xfrm>
            <a:off x="6565335" y="2970178"/>
            <a:ext cx="1883712" cy="369332"/>
          </a:xfrm>
          <a:prstGeom prst="rect">
            <a:avLst/>
          </a:prstGeom>
          <a:noFill/>
        </p:spPr>
        <p:txBody>
          <a:bodyPr wrap="none" rtlCol="0">
            <a:spAutoFit/>
          </a:bodyPr>
          <a:lstStyle/>
          <a:p>
            <a:r>
              <a:rPr lang="en-US" dirty="0" smtClean="0">
                <a:latin typeface="CMU Bright Roman"/>
                <a:cs typeface="CMU Bright Roman"/>
              </a:rPr>
              <a:t>Similarly for </a:t>
            </a:r>
            <a:r>
              <a:rPr lang="en-US" dirty="0" smtClean="0">
                <a:latin typeface="CMU Bright Oblique"/>
                <a:cs typeface="CMU Bright Oblique"/>
              </a:rPr>
              <a:t>i</a:t>
            </a:r>
            <a:r>
              <a:rPr lang="en-US" baseline="-25000" dirty="0" smtClean="0">
                <a:latin typeface="CMU Bright Oblique"/>
                <a:cs typeface="CMU Bright Oblique"/>
              </a:rPr>
              <a:t>t</a:t>
            </a:r>
            <a:r>
              <a:rPr lang="en-US" dirty="0" smtClean="0">
                <a:latin typeface="CMU Bright Roman"/>
                <a:cs typeface="CMU Bright Roman"/>
              </a:rPr>
              <a:t>, </a:t>
            </a:r>
            <a:r>
              <a:rPr lang="en-US" dirty="0" err="1" smtClean="0">
                <a:latin typeface="CMU Bright Oblique"/>
                <a:cs typeface="CMU Bright Oblique"/>
              </a:rPr>
              <a:t>o</a:t>
            </a:r>
            <a:r>
              <a:rPr lang="en-US" baseline="-25000" dirty="0" err="1" smtClean="0">
                <a:latin typeface="CMU Bright Oblique"/>
                <a:cs typeface="CMU Bright Oblique"/>
              </a:rPr>
              <a:t>t</a:t>
            </a:r>
            <a:endParaRPr lang="en-US" baseline="-25000" dirty="0">
              <a:latin typeface="CMU Bright Oblique"/>
              <a:cs typeface="CMU Bright Oblique"/>
            </a:endParaRPr>
          </a:p>
        </p:txBody>
      </p:sp>
      <p:sp>
        <p:nvSpPr>
          <p:cNvPr id="88" name="TextBox 87"/>
          <p:cNvSpPr txBox="1"/>
          <p:nvPr/>
        </p:nvSpPr>
        <p:spPr>
          <a:xfrm>
            <a:off x="411020" y="6490656"/>
            <a:ext cx="3243842" cy="553998"/>
          </a:xfrm>
          <a:prstGeom prst="rect">
            <a:avLst/>
          </a:prstGeom>
          <a:noFill/>
        </p:spPr>
        <p:txBody>
          <a:bodyPr wrap="none" rtlCol="0">
            <a:spAutoFit/>
          </a:bodyPr>
          <a:lstStyle/>
          <a:p>
            <a:r>
              <a:rPr lang="en-US" baseline="30000" dirty="0" smtClean="0">
                <a:latin typeface="CMU Bright Roman"/>
                <a:cs typeface="CMU Bright Roman"/>
              </a:rPr>
              <a:t>* </a:t>
            </a:r>
            <a:r>
              <a:rPr lang="en-US" dirty="0" smtClean="0">
                <a:latin typeface="CMU Bright Roman"/>
                <a:cs typeface="CMU Bright Roman"/>
              </a:rPr>
              <a:t>Dashed line indicates time-lag</a:t>
            </a:r>
            <a:r>
              <a:rPr lang="en-US" dirty="0">
                <a:latin typeface="CMU Bright Roman"/>
                <a:cs typeface="CMU Bright Roman"/>
              </a:rPr>
              <a:t/>
            </a:r>
            <a:br>
              <a:rPr lang="en-US" dirty="0">
                <a:latin typeface="CMU Bright Roman"/>
                <a:cs typeface="CMU Bright Roman"/>
              </a:rPr>
            </a:br>
            <a:endParaRPr lang="en-US" baseline="30000" dirty="0">
              <a:latin typeface="CMU Bright Roman"/>
              <a:cs typeface="CMU Bright Roman"/>
            </a:endParaRPr>
          </a:p>
        </p:txBody>
      </p:sp>
    </p:spTree>
    <p:extLst>
      <p:ext uri="{BB962C8B-B14F-4D97-AF65-F5344CB8AC3E}">
        <p14:creationId xmlns:p14="http://schemas.microsoft.com/office/powerpoint/2010/main" val="1956949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5599</TotalTime>
  <Words>332</Words>
  <Application>Microsoft Office PowerPoint</Application>
  <PresentationFormat>On-screen Show (4:3)</PresentationFormat>
  <Paragraphs>139</Paragraphs>
  <Slides>12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Calibri</vt:lpstr>
      <vt:lpstr>Century Gothic</vt:lpstr>
      <vt:lpstr>CMU Bright Oblique</vt:lpstr>
      <vt:lpstr>CMU Bright Roman</vt:lpstr>
      <vt:lpstr>CMU Bright SemiBold</vt:lpstr>
      <vt:lpstr>CMU Bright SemiBold Oblique</vt:lpstr>
      <vt:lpstr>Wingdings 3</vt:lpstr>
      <vt:lpstr>Wisp</vt:lpstr>
      <vt:lpstr>Equation</vt:lpstr>
      <vt:lpstr>Copy Cat Bot</vt:lpstr>
      <vt:lpstr>Outline</vt:lpstr>
      <vt:lpstr>The Vanilla RNN Cell</vt:lpstr>
      <vt:lpstr>The Vanilla RNN Forward</vt:lpstr>
      <vt:lpstr>The Vanilla RNN Forward</vt:lpstr>
      <vt:lpstr>The Vanilla RNN Backward</vt:lpstr>
      <vt:lpstr>The Popular LSTM Cell</vt:lpstr>
      <vt:lpstr>Models</vt:lpstr>
      <vt:lpstr>LSTM Cell</vt:lpstr>
      <vt:lpstr>Web Scraping</vt:lpstr>
      <vt:lpstr>Packages Used</vt:lpstr>
      <vt:lpstr>Summary</vt:lpstr>
    </vt:vector>
  </TitlesOfParts>
  <Company>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Mallya</dc:creator>
  <cp:lastModifiedBy>Rishabh Sengar</cp:lastModifiedBy>
  <cp:revision>441</cp:revision>
  <dcterms:created xsi:type="dcterms:W3CDTF">2016-12-28T23:58:56Z</dcterms:created>
  <dcterms:modified xsi:type="dcterms:W3CDTF">2019-04-16T17:59:26Z</dcterms:modified>
</cp:coreProperties>
</file>