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76" r:id="rId7"/>
    <p:sldId id="277" r:id="rId8"/>
    <p:sldId id="261" r:id="rId9"/>
    <p:sldId id="262" r:id="rId10"/>
    <p:sldId id="267" r:id="rId11"/>
    <p:sldId id="268" r:id="rId12"/>
    <p:sldId id="278" r:id="rId13"/>
    <p:sldId id="273" r:id="rId14"/>
    <p:sldId id="275" r:id="rId15"/>
    <p:sldId id="263" r:id="rId16"/>
    <p:sldId id="264" r:id="rId17"/>
    <p:sldId id="265" r:id="rId18"/>
    <p:sldId id="274" r:id="rId19"/>
    <p:sldId id="266" r:id="rId20"/>
    <p:sldId id="269" r:id="rId21"/>
    <p:sldId id="270" r:id="rId22"/>
    <p:sldId id="271"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7ADCE-57BF-44FB-BE07-9DD0199227ED}" type="datetimeFigureOut">
              <a:rPr lang="en-US" smtClean="0"/>
              <a:pPr/>
              <a:t>2/27/2022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A8CDAB-B016-44D9-A189-59DC6B9EB8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A8CDAB-B016-44D9-A189-59DC6B9EB8B7}"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C3CEF85-1B65-4D96-A8C8-8757942E511F}" type="datetimeFigureOut">
              <a:rPr lang="en-US" smtClean="0"/>
              <a:pPr/>
              <a:t>2/27/2022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96D55C2-32E0-497F-B549-8AF61930B2F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3CEF85-1B65-4D96-A8C8-8757942E511F}"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D55C2-32E0-497F-B549-8AF61930B2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3CEF85-1B65-4D96-A8C8-8757942E511F}"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D55C2-32E0-497F-B549-8AF61930B2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3CEF85-1B65-4D96-A8C8-8757942E511F}"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D55C2-32E0-497F-B549-8AF61930B2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C3CEF85-1B65-4D96-A8C8-8757942E511F}"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D55C2-32E0-497F-B549-8AF61930B2F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C3CEF85-1B65-4D96-A8C8-8757942E511F}"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D55C2-32E0-497F-B549-8AF61930B2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C3CEF85-1B65-4D96-A8C8-8757942E511F}" type="datetimeFigureOut">
              <a:rPr lang="en-US" smtClean="0"/>
              <a:pPr/>
              <a:t>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6D55C2-32E0-497F-B549-8AF61930B2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C3CEF85-1B65-4D96-A8C8-8757942E511F}" type="datetimeFigureOut">
              <a:rPr lang="en-US" smtClean="0"/>
              <a:pPr/>
              <a:t>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6D55C2-32E0-497F-B549-8AF61930B2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CEF85-1B65-4D96-A8C8-8757942E511F}" type="datetimeFigureOut">
              <a:rPr lang="en-US" smtClean="0"/>
              <a:pPr/>
              <a:t>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6D55C2-32E0-497F-B549-8AF61930B2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C3CEF85-1B65-4D96-A8C8-8757942E511F}"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D55C2-32E0-497F-B549-8AF61930B2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C3CEF85-1B65-4D96-A8C8-8757942E511F}"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96D55C2-32E0-497F-B549-8AF61930B2F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3CEF85-1B65-4D96-A8C8-8757942E511F}" type="datetimeFigureOut">
              <a:rPr lang="en-US" smtClean="0"/>
              <a:pPr/>
              <a:t>2/27/2022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96D55C2-32E0-497F-B549-8AF61930B2F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Price Monitoring Application</a:t>
            </a:r>
            <a:endParaRPr lang="en-US" dirty="0"/>
          </a:p>
        </p:txBody>
      </p:sp>
      <p:sp>
        <p:nvSpPr>
          <p:cNvPr id="3" name="Subtitle 2"/>
          <p:cNvSpPr>
            <a:spLocks noGrp="1"/>
          </p:cNvSpPr>
          <p:nvPr>
            <p:ph type="subTitle" idx="1"/>
          </p:nvPr>
        </p:nvSpPr>
        <p:spPr/>
        <p:txBody>
          <a:bodyPr>
            <a:normAutofit/>
          </a:bodyPr>
          <a:lstStyle/>
          <a:p>
            <a:pPr algn="ctr"/>
            <a:r>
              <a:rPr lang="en-IN" b="1" dirty="0"/>
              <a:t>By </a:t>
            </a:r>
          </a:p>
          <a:p>
            <a:pPr algn="ctr"/>
            <a:r>
              <a:rPr lang="en-IN"/>
              <a:t>Rishabh Singh</a:t>
            </a:r>
            <a:endParaRPr lang="en-IN" dirty="0"/>
          </a:p>
        </p:txBody>
      </p:sp>
      <p:sp>
        <p:nvSpPr>
          <p:cNvPr id="4" name="TextBox 3"/>
          <p:cNvSpPr txBox="1"/>
          <p:nvPr/>
        </p:nvSpPr>
        <p:spPr>
          <a:xfrm>
            <a:off x="1763688" y="5445224"/>
            <a:ext cx="5040560" cy="523220"/>
          </a:xfrm>
          <a:prstGeom prst="rect">
            <a:avLst/>
          </a:prstGeom>
          <a:noFill/>
        </p:spPr>
        <p:txBody>
          <a:bodyPr wrap="square" rtlCol="0">
            <a:spAutoFit/>
          </a:bodyPr>
          <a:lstStyle/>
          <a:p>
            <a:pPr algn="ct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Price Monitoring </a:t>
            </a:r>
            <a:r>
              <a:rPr lang="en-IN" dirty="0" err="1"/>
              <a:t>Algorthim</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Step 1:</a:t>
            </a:r>
            <a:r>
              <a:rPr lang="en-US" dirty="0"/>
              <a:t> Start</a:t>
            </a:r>
          </a:p>
          <a:p>
            <a:r>
              <a:rPr lang="en-US" b="1" dirty="0"/>
              <a:t>Step 2:</a:t>
            </a:r>
            <a:r>
              <a:rPr lang="en-US" dirty="0"/>
              <a:t> Declare </a:t>
            </a:r>
            <a:r>
              <a:rPr lang="en-US"/>
              <a:t>variables Price</a:t>
            </a:r>
            <a:r>
              <a:rPr lang="en-US" dirty="0"/>
              <a:t>, Email Address &amp; URL.</a:t>
            </a:r>
          </a:p>
          <a:p>
            <a:r>
              <a:rPr lang="en-US" b="1" dirty="0"/>
              <a:t>Step 3</a:t>
            </a:r>
            <a:r>
              <a:rPr lang="en-US" dirty="0"/>
              <a:t>: Read variables Price, Email Address &amp; URL.</a:t>
            </a:r>
          </a:p>
          <a:p>
            <a:r>
              <a:rPr lang="en-US" b="1" dirty="0"/>
              <a:t>Step 4:</a:t>
            </a:r>
            <a:r>
              <a:rPr lang="en-US" dirty="0"/>
              <a:t> Extract Price ID from URL.</a:t>
            </a:r>
          </a:p>
          <a:p>
            <a:r>
              <a:rPr lang="en-US" b="1" dirty="0"/>
              <a:t>Step 5:</a:t>
            </a:r>
            <a:r>
              <a:rPr lang="en-US" dirty="0"/>
              <a:t> Compare extracted price from URL with the price provided by the user  as a variable. </a:t>
            </a:r>
          </a:p>
          <a:p>
            <a:r>
              <a:rPr lang="en-US" b="1" dirty="0"/>
              <a:t>Step 6:</a:t>
            </a:r>
            <a:r>
              <a:rPr lang="en-US" dirty="0"/>
              <a:t> Check if extracted price less than price provided by the user.</a:t>
            </a:r>
          </a:p>
          <a:p>
            <a:r>
              <a:rPr lang="en-US" b="1" dirty="0"/>
              <a:t>Step 7:</a:t>
            </a:r>
            <a:r>
              <a:rPr lang="en-US" dirty="0"/>
              <a:t> If step 6 is true then initialize email server.</a:t>
            </a:r>
          </a:p>
          <a:p>
            <a:r>
              <a:rPr lang="en-US" b="1" dirty="0"/>
              <a:t>Step 8</a:t>
            </a:r>
            <a:r>
              <a:rPr lang="en-US" dirty="0"/>
              <a:t>: Send email with the message “Price Dropped”</a:t>
            </a:r>
          </a:p>
          <a:p>
            <a:r>
              <a:rPr lang="en-US" b="1" dirty="0"/>
              <a:t>Step 9</a:t>
            </a:r>
            <a:r>
              <a:rPr lang="en-US" dirty="0"/>
              <a:t>: Stop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pPr algn="ctr"/>
            <a:r>
              <a:rPr lang="en-IN" dirty="0"/>
              <a:t>Price Monitoring Flow Chart</a:t>
            </a:r>
            <a:endParaRPr lang="en-US" dirty="0"/>
          </a:p>
        </p:txBody>
      </p:sp>
      <p:pic>
        <p:nvPicPr>
          <p:cNvPr id="4" name="Content Placeholder 3" descr="Price (2).png"/>
          <p:cNvPicPr>
            <a:picLocks noGrp="1"/>
          </p:cNvPicPr>
          <p:nvPr>
            <p:ph idx="1"/>
          </p:nvPr>
        </p:nvPicPr>
        <p:blipFill>
          <a:blip r:embed="rId2" cstate="print"/>
          <a:stretch>
            <a:fillRect/>
          </a:stretch>
        </p:blipFill>
        <p:spPr>
          <a:xfrm>
            <a:off x="1115616" y="1340768"/>
            <a:ext cx="6984776" cy="53285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29600" cy="1143000"/>
          </a:xfrm>
        </p:spPr>
        <p:txBody>
          <a:bodyPr/>
          <a:lstStyle/>
          <a:p>
            <a:pPr algn="ctr"/>
            <a:r>
              <a:rPr lang="en-IN" dirty="0"/>
              <a:t>UML Class Diagram</a:t>
            </a:r>
            <a:endParaRPr lang="en-US" dirty="0"/>
          </a:p>
        </p:txBody>
      </p:sp>
      <p:pic>
        <p:nvPicPr>
          <p:cNvPr id="44" name="Content Placeholder 43" descr="Untitled Diagram (6).png"/>
          <p:cNvPicPr>
            <a:picLocks noGrp="1" noChangeAspect="1"/>
          </p:cNvPicPr>
          <p:nvPr>
            <p:ph idx="1"/>
          </p:nvPr>
        </p:nvPicPr>
        <p:blipFill>
          <a:blip r:embed="rId2" cstate="print"/>
          <a:stretch>
            <a:fillRect/>
          </a:stretch>
        </p:blipFill>
        <p:spPr>
          <a:xfrm>
            <a:off x="899592" y="1700808"/>
            <a:ext cx="7416824" cy="4014005"/>
          </a:xfrm>
        </p:spPr>
      </p:pic>
      <p:cxnSp>
        <p:nvCxnSpPr>
          <p:cNvPr id="46" name="Straight Connector 45"/>
          <p:cNvCxnSpPr/>
          <p:nvPr/>
        </p:nvCxnSpPr>
        <p:spPr>
          <a:xfrm>
            <a:off x="2483768" y="2492896"/>
            <a:ext cx="42484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691680" y="3212976"/>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699792" y="4941168"/>
            <a:ext cx="22322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2483768" y="2996952"/>
            <a:ext cx="2376264"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Modules</a:t>
            </a:r>
            <a:endParaRPr lang="en-US" dirty="0"/>
          </a:p>
        </p:txBody>
      </p:sp>
      <p:sp>
        <p:nvSpPr>
          <p:cNvPr id="3" name="Content Placeholder 2"/>
          <p:cNvSpPr>
            <a:spLocks noGrp="1"/>
          </p:cNvSpPr>
          <p:nvPr>
            <p:ph idx="1"/>
          </p:nvPr>
        </p:nvSpPr>
        <p:spPr/>
        <p:txBody>
          <a:bodyPr/>
          <a:lstStyle/>
          <a:p>
            <a:pPr>
              <a:buNone/>
            </a:pPr>
            <a:r>
              <a:rPr lang="en-IN" dirty="0"/>
              <a:t>Modules used in this Application are :</a:t>
            </a:r>
          </a:p>
          <a:p>
            <a:r>
              <a:rPr lang="en-IN" dirty="0"/>
              <a:t>GUI Screen</a:t>
            </a:r>
          </a:p>
          <a:p>
            <a:r>
              <a:rPr lang="en-IN" dirty="0"/>
              <a:t>Web Scraping Module</a:t>
            </a:r>
          </a:p>
          <a:p>
            <a:r>
              <a:rPr lang="en-IN" dirty="0"/>
              <a:t>Database Module</a:t>
            </a:r>
          </a:p>
          <a:p>
            <a:r>
              <a:rPr lang="en-IN" dirty="0"/>
              <a:t>Email Server Module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3848" y="1124744"/>
            <a:ext cx="295232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a:t>
            </a:r>
            <a:endParaRPr lang="en-US" dirty="0"/>
          </a:p>
        </p:txBody>
      </p:sp>
      <p:sp>
        <p:nvSpPr>
          <p:cNvPr id="7" name="Rectangle 6"/>
          <p:cNvSpPr/>
          <p:nvPr/>
        </p:nvSpPr>
        <p:spPr>
          <a:xfrm>
            <a:off x="467544" y="3068960"/>
            <a:ext cx="259228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GUI Module</a:t>
            </a:r>
            <a:endParaRPr lang="en-US" dirty="0"/>
          </a:p>
        </p:txBody>
      </p:sp>
      <p:sp>
        <p:nvSpPr>
          <p:cNvPr id="8" name="Rectangle 7"/>
          <p:cNvSpPr/>
          <p:nvPr/>
        </p:nvSpPr>
        <p:spPr>
          <a:xfrm>
            <a:off x="3419872" y="3068960"/>
            <a:ext cx="259228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Scraping Module</a:t>
            </a:r>
            <a:endParaRPr lang="en-US" dirty="0"/>
          </a:p>
        </p:txBody>
      </p:sp>
      <p:sp>
        <p:nvSpPr>
          <p:cNvPr id="9" name="Rectangle 8"/>
          <p:cNvSpPr/>
          <p:nvPr/>
        </p:nvSpPr>
        <p:spPr>
          <a:xfrm>
            <a:off x="6444208" y="3068960"/>
            <a:ext cx="237626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 Server Module</a:t>
            </a:r>
            <a:endParaRPr lang="en-US" dirty="0"/>
          </a:p>
        </p:txBody>
      </p:sp>
      <p:sp>
        <p:nvSpPr>
          <p:cNvPr id="10" name="Rectangle 9"/>
          <p:cNvSpPr/>
          <p:nvPr/>
        </p:nvSpPr>
        <p:spPr>
          <a:xfrm>
            <a:off x="467544" y="4653136"/>
            <a:ext cx="25922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 Module</a:t>
            </a:r>
            <a:endParaRPr lang="en-US" dirty="0"/>
          </a:p>
        </p:txBody>
      </p:sp>
      <p:cxnSp>
        <p:nvCxnSpPr>
          <p:cNvPr id="12" name="Straight Arrow Connector 11"/>
          <p:cNvCxnSpPr>
            <a:stCxn id="6" idx="2"/>
            <a:endCxn id="7" idx="0"/>
          </p:cNvCxnSpPr>
          <p:nvPr/>
        </p:nvCxnSpPr>
        <p:spPr>
          <a:xfrm flipH="1">
            <a:off x="1763688" y="1916832"/>
            <a:ext cx="2916324"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8" idx="0"/>
          </p:cNvCxnSpPr>
          <p:nvPr/>
        </p:nvCxnSpPr>
        <p:spPr>
          <a:xfrm>
            <a:off x="4680012" y="1916832"/>
            <a:ext cx="36004"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9" idx="0"/>
          </p:cNvCxnSpPr>
          <p:nvPr/>
        </p:nvCxnSpPr>
        <p:spPr>
          <a:xfrm>
            <a:off x="4680012" y="1916832"/>
            <a:ext cx="2952328"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2"/>
            <a:endCxn id="10" idx="0"/>
          </p:cNvCxnSpPr>
          <p:nvPr/>
        </p:nvCxnSpPr>
        <p:spPr>
          <a:xfrm>
            <a:off x="1763688" y="3789040"/>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pPr algn="ctr"/>
            <a:r>
              <a:rPr lang="en-IN" dirty="0"/>
              <a:t>GUI Screen</a:t>
            </a:r>
            <a:endParaRPr lang="en-US" dirty="0"/>
          </a:p>
        </p:txBody>
      </p:sp>
      <p:sp>
        <p:nvSpPr>
          <p:cNvPr id="3" name="Content Placeholder 2"/>
          <p:cNvSpPr>
            <a:spLocks noGrp="1"/>
          </p:cNvSpPr>
          <p:nvPr>
            <p:ph idx="1"/>
          </p:nvPr>
        </p:nvSpPr>
        <p:spPr>
          <a:xfrm>
            <a:off x="251520" y="1124744"/>
            <a:ext cx="8507288" cy="1036712"/>
          </a:xfrm>
        </p:spPr>
        <p:txBody>
          <a:bodyPr>
            <a:normAutofit/>
          </a:bodyPr>
          <a:lstStyle/>
          <a:p>
            <a:pPr>
              <a:buNone/>
            </a:pPr>
            <a:r>
              <a:rPr lang="en-IN" dirty="0"/>
              <a:t>User must enter Tracking ID , URL, E-mail  and Price of the product he/she wants to buy at.</a:t>
            </a:r>
            <a:endParaRPr lang="en-US" dirty="0"/>
          </a:p>
        </p:txBody>
      </p:sp>
      <p:pic>
        <p:nvPicPr>
          <p:cNvPr id="6" name="Picture 5" descr="Screen4.png"/>
          <p:cNvPicPr>
            <a:picLocks noChangeAspect="1"/>
          </p:cNvPicPr>
          <p:nvPr/>
        </p:nvPicPr>
        <p:blipFill>
          <a:blip r:embed="rId2" cstate="print"/>
          <a:stretch>
            <a:fillRect/>
          </a:stretch>
        </p:blipFill>
        <p:spPr>
          <a:xfrm>
            <a:off x="611560" y="2132856"/>
            <a:ext cx="8028055" cy="43204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1143000"/>
          </a:xfrm>
        </p:spPr>
        <p:txBody>
          <a:bodyPr/>
          <a:lstStyle/>
          <a:p>
            <a:pPr algn="ctr"/>
            <a:r>
              <a:rPr lang="en-IN" dirty="0"/>
              <a:t>Database Module</a:t>
            </a:r>
            <a:endParaRPr lang="en-US" dirty="0"/>
          </a:p>
        </p:txBody>
      </p:sp>
      <p:pic>
        <p:nvPicPr>
          <p:cNvPr id="4" name="image7.png"/>
          <p:cNvPicPr>
            <a:picLocks noGrp="1"/>
          </p:cNvPicPr>
          <p:nvPr>
            <p:ph idx="1"/>
          </p:nvPr>
        </p:nvPicPr>
        <p:blipFill>
          <a:blip r:embed="rId2" cstate="print"/>
          <a:stretch>
            <a:fillRect/>
          </a:stretch>
        </p:blipFill>
        <p:spPr>
          <a:xfrm>
            <a:off x="1403648" y="2204864"/>
            <a:ext cx="6323810" cy="4085715"/>
          </a:xfrm>
          <a:prstGeom prst="rect">
            <a:avLst/>
          </a:prstGeom>
        </p:spPr>
      </p:pic>
      <p:sp>
        <p:nvSpPr>
          <p:cNvPr id="6" name="TextBox 5"/>
          <p:cNvSpPr txBox="1"/>
          <p:nvPr/>
        </p:nvSpPr>
        <p:spPr>
          <a:xfrm>
            <a:off x="683568" y="1484784"/>
            <a:ext cx="6696744" cy="646331"/>
          </a:xfrm>
          <a:prstGeom prst="rect">
            <a:avLst/>
          </a:prstGeom>
          <a:noFill/>
        </p:spPr>
        <p:txBody>
          <a:bodyPr wrap="square" rtlCol="0">
            <a:spAutoFit/>
          </a:bodyPr>
          <a:lstStyle/>
          <a:p>
            <a:pPr algn="just"/>
            <a:r>
              <a:rPr lang="en-IN" dirty="0"/>
              <a:t>This module is  implemented using XAMPP  to establish a  connection between application and database.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13.jpeg"/>
          <p:cNvPicPr>
            <a:picLocks noGrp="1"/>
          </p:cNvPicPr>
          <p:nvPr>
            <p:ph idx="1"/>
          </p:nvPr>
        </p:nvPicPr>
        <p:blipFill>
          <a:blip r:embed="rId2" cstate="print"/>
          <a:stretch>
            <a:fillRect/>
          </a:stretch>
        </p:blipFill>
        <p:spPr>
          <a:xfrm>
            <a:off x="251520" y="1196752"/>
            <a:ext cx="8640960" cy="4727374"/>
          </a:xfrm>
          <a:prstGeom prst="rect">
            <a:avLst/>
          </a:prstGeom>
        </p:spPr>
      </p:pic>
      <p:sp>
        <p:nvSpPr>
          <p:cNvPr id="5" name="TextBox 4"/>
          <p:cNvSpPr txBox="1"/>
          <p:nvPr/>
        </p:nvSpPr>
        <p:spPr>
          <a:xfrm>
            <a:off x="3575255" y="6237312"/>
            <a:ext cx="2949846" cy="369332"/>
          </a:xfrm>
          <a:prstGeom prst="rect">
            <a:avLst/>
          </a:prstGeom>
          <a:noFill/>
        </p:spPr>
        <p:txBody>
          <a:bodyPr wrap="none" rtlCol="0">
            <a:spAutoFit/>
          </a:bodyPr>
          <a:lstStyle/>
          <a:p>
            <a:pPr algn="ctr"/>
            <a:r>
              <a:rPr lang="en-IN" dirty="0"/>
              <a:t>Fig: Database using XAMPP</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229600" cy="1143000"/>
          </a:xfrm>
        </p:spPr>
        <p:txBody>
          <a:bodyPr/>
          <a:lstStyle/>
          <a:p>
            <a:pPr algn="ctr"/>
            <a:r>
              <a:rPr lang="en-IN" dirty="0"/>
              <a:t>Web Scraping Modules</a:t>
            </a:r>
            <a:endParaRPr lang="en-US" dirty="0"/>
          </a:p>
        </p:txBody>
      </p:sp>
      <p:sp>
        <p:nvSpPr>
          <p:cNvPr id="3" name="Content Placeholder 2"/>
          <p:cNvSpPr>
            <a:spLocks noGrp="1"/>
          </p:cNvSpPr>
          <p:nvPr>
            <p:ph idx="1"/>
          </p:nvPr>
        </p:nvSpPr>
        <p:spPr/>
        <p:txBody>
          <a:bodyPr>
            <a:normAutofit fontScale="92500"/>
          </a:bodyPr>
          <a:lstStyle/>
          <a:p>
            <a:pPr lvl="0">
              <a:buNone/>
            </a:pPr>
            <a:r>
              <a:rPr lang="en-US" b="1" dirty="0"/>
              <a:t>Requests</a:t>
            </a:r>
            <a:endParaRPr lang="en-US" dirty="0"/>
          </a:p>
          <a:p>
            <a:r>
              <a:rPr lang="en-US" dirty="0"/>
              <a:t>It is a simple python web scraping library. It is an efficient HTTP library used for accessing web pages. With the help of Requests, we can get the raw HTML of web pages which can then be parsed for retrieving the data. Before using requests, let us understand its installation.  </a:t>
            </a:r>
          </a:p>
          <a:p>
            <a:pPr lvl="0">
              <a:buNone/>
            </a:pPr>
            <a:r>
              <a:rPr lang="en-US" b="1" dirty="0"/>
              <a:t>Beautiful Soup </a:t>
            </a:r>
            <a:endParaRPr lang="en-US" dirty="0"/>
          </a:p>
          <a:p>
            <a:r>
              <a:rPr lang="en-US" dirty="0"/>
              <a:t>is a Python package for parsing HTML and XML documents. It creates a parse tree for parsed pages that can be used to extract data from HTML, which is useful for web scraping.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pPr algn="ctr"/>
            <a:r>
              <a:rPr lang="en-IN" dirty="0"/>
              <a:t>Email Server Module</a:t>
            </a:r>
            <a:endParaRPr lang="en-US" dirty="0"/>
          </a:p>
        </p:txBody>
      </p:sp>
      <p:sp>
        <p:nvSpPr>
          <p:cNvPr id="3" name="Content Placeholder 2"/>
          <p:cNvSpPr>
            <a:spLocks noGrp="1"/>
          </p:cNvSpPr>
          <p:nvPr>
            <p:ph idx="1"/>
          </p:nvPr>
        </p:nvSpPr>
        <p:spPr>
          <a:xfrm>
            <a:off x="395536" y="1268761"/>
            <a:ext cx="8229600" cy="4032448"/>
          </a:xfrm>
        </p:spPr>
        <p:txBody>
          <a:bodyPr>
            <a:normAutofit fontScale="25000" lnSpcReduction="20000"/>
          </a:bodyPr>
          <a:lstStyle/>
          <a:p>
            <a:pPr>
              <a:buNone/>
            </a:pPr>
            <a:r>
              <a:rPr lang="en-IN" sz="9600" dirty="0"/>
              <a:t>This is the Email Server module which is used to establish a email server to send email to the user notifying a drop in price of product.</a:t>
            </a:r>
            <a:endParaRPr lang="en-US" sz="9600" dirty="0"/>
          </a:p>
          <a:p>
            <a:pPr>
              <a:buNone/>
            </a:pPr>
            <a:endParaRPr lang="en-US" sz="5600" dirty="0"/>
          </a:p>
          <a:p>
            <a:pPr>
              <a:buNone/>
            </a:pPr>
            <a:r>
              <a:rPr lang="en-US" sz="5600" dirty="0"/>
              <a:t>#Function will send email</a:t>
            </a:r>
          </a:p>
          <a:p>
            <a:pPr>
              <a:buNone/>
            </a:pPr>
            <a:r>
              <a:rPr lang="en-US" sz="5600" dirty="0"/>
              <a:t>#Author : </a:t>
            </a:r>
            <a:r>
              <a:rPr lang="en-US" sz="5600" dirty="0" err="1"/>
              <a:t>Rishabh</a:t>
            </a:r>
            <a:r>
              <a:rPr lang="en-US" sz="5600" dirty="0"/>
              <a:t> Singh and SVIT Price Monitoring APP Team</a:t>
            </a:r>
          </a:p>
          <a:p>
            <a:pPr>
              <a:buNone/>
            </a:pPr>
            <a:r>
              <a:rPr lang="en-US" sz="5600" dirty="0"/>
              <a:t> </a:t>
            </a:r>
          </a:p>
          <a:p>
            <a:pPr>
              <a:buNone/>
            </a:pPr>
            <a:r>
              <a:rPr lang="en-US" sz="5600" dirty="0"/>
              <a:t>def </a:t>
            </a:r>
            <a:r>
              <a:rPr lang="en-US" sz="5600" dirty="0" err="1"/>
              <a:t>send_mail</a:t>
            </a:r>
            <a:r>
              <a:rPr lang="en-US" sz="5600" dirty="0"/>
              <a:t>(</a:t>
            </a:r>
            <a:r>
              <a:rPr lang="en-US" sz="5600" dirty="0" err="1"/>
              <a:t>Email_Param</a:t>
            </a:r>
            <a:r>
              <a:rPr lang="en-US" sz="5600" dirty="0"/>
              <a:t>, </a:t>
            </a:r>
            <a:r>
              <a:rPr lang="en-US" sz="5600" dirty="0" err="1"/>
              <a:t>URL_Param</a:t>
            </a:r>
            <a:r>
              <a:rPr lang="en-US" sz="5600" dirty="0"/>
              <a:t>):</a:t>
            </a:r>
          </a:p>
          <a:p>
            <a:pPr>
              <a:buNone/>
            </a:pPr>
            <a:r>
              <a:rPr lang="en-US" sz="5600" dirty="0"/>
              <a:t>server = </a:t>
            </a:r>
            <a:r>
              <a:rPr lang="en-US" sz="5600" dirty="0" err="1"/>
              <a:t>smtplib.SMTP</a:t>
            </a:r>
            <a:r>
              <a:rPr lang="en-US" sz="5600" dirty="0"/>
              <a:t>('smtp.gmail.com', 587) </a:t>
            </a:r>
            <a:r>
              <a:rPr lang="en-US" sz="5600" dirty="0" err="1"/>
              <a:t>server.ehlo</a:t>
            </a:r>
            <a:r>
              <a:rPr lang="en-US" sz="5600" dirty="0"/>
              <a:t>()</a:t>
            </a:r>
          </a:p>
          <a:p>
            <a:pPr>
              <a:buNone/>
            </a:pPr>
            <a:r>
              <a:rPr lang="en-US" sz="5600" dirty="0" err="1"/>
              <a:t>server.starttls</a:t>
            </a:r>
            <a:r>
              <a:rPr lang="en-US" sz="5600" dirty="0"/>
              <a:t>() </a:t>
            </a:r>
            <a:r>
              <a:rPr lang="en-US" sz="5600" dirty="0" err="1"/>
              <a:t>server.ehlo</a:t>
            </a:r>
            <a:endParaRPr lang="en-US" sz="5600" dirty="0"/>
          </a:p>
          <a:p>
            <a:pPr>
              <a:buNone/>
            </a:pPr>
            <a:r>
              <a:rPr lang="en-US" sz="5600" dirty="0"/>
              <a:t> </a:t>
            </a:r>
          </a:p>
          <a:p>
            <a:pPr>
              <a:buNone/>
            </a:pPr>
            <a:r>
              <a:rPr lang="en-US" sz="5600" dirty="0" err="1"/>
              <a:t>server.login</a:t>
            </a:r>
            <a:r>
              <a:rPr lang="en-US" sz="5600" dirty="0"/>
              <a:t>('rishabhsinghyy@gmail.com', '</a:t>
            </a:r>
            <a:r>
              <a:rPr lang="en-US" sz="5600" dirty="0" err="1"/>
              <a:t>ixkicvutadbfp</a:t>
            </a:r>
            <a:r>
              <a:rPr lang="en-US" sz="5600" dirty="0"/>
              <a:t> </a:t>
            </a:r>
            <a:r>
              <a:rPr lang="en-US" sz="5600" dirty="0" err="1"/>
              <a:t>jim</a:t>
            </a:r>
            <a:r>
              <a:rPr lang="en-US" sz="5600" dirty="0"/>
              <a:t>')</a:t>
            </a:r>
          </a:p>
          <a:p>
            <a:pPr>
              <a:buNone/>
            </a:pPr>
            <a:r>
              <a:rPr lang="en-US" sz="5600" dirty="0"/>
              <a:t> </a:t>
            </a:r>
          </a:p>
          <a:p>
            <a:pPr>
              <a:buNone/>
            </a:pPr>
            <a:r>
              <a:rPr lang="en-US" sz="5600" dirty="0"/>
              <a:t>subject='Price fell down'</a:t>
            </a:r>
          </a:p>
          <a:p>
            <a:pPr>
              <a:buNone/>
            </a:pPr>
            <a:r>
              <a:rPr lang="en-US" sz="5600" dirty="0"/>
              <a:t>body = "Check the URL Link :" + </a:t>
            </a:r>
            <a:r>
              <a:rPr lang="en-US" sz="5600" dirty="0" err="1"/>
              <a:t>URL_Param</a:t>
            </a:r>
            <a:r>
              <a:rPr lang="en-US" sz="5600" dirty="0"/>
              <a:t> </a:t>
            </a:r>
            <a:r>
              <a:rPr lang="en-US" sz="5600" dirty="0" err="1"/>
              <a:t>msg</a:t>
            </a:r>
            <a:r>
              <a:rPr lang="en-US" sz="5600" dirty="0"/>
              <a:t> = </a:t>
            </a:r>
            <a:r>
              <a:rPr lang="en-US" sz="5600" dirty="0" err="1"/>
              <a:t>f"Subject</a:t>
            </a:r>
            <a:r>
              <a:rPr lang="en-US" sz="5600" dirty="0"/>
              <a:t>: {subject}\n\n{body}"</a:t>
            </a:r>
          </a:p>
          <a:p>
            <a:pPr>
              <a:buNone/>
            </a:pPr>
            <a:r>
              <a:rPr lang="en-US" sz="5600" dirty="0"/>
              <a:t> </a:t>
            </a:r>
          </a:p>
          <a:p>
            <a:pPr>
              <a:buNone/>
            </a:pPr>
            <a:r>
              <a:rPr lang="en-US" sz="5600" dirty="0" err="1"/>
              <a:t>server.sendmail</a:t>
            </a:r>
            <a:r>
              <a:rPr lang="en-US" sz="5600" dirty="0"/>
              <a:t>('rishabhsinghyy@gmail.com', </a:t>
            </a:r>
            <a:r>
              <a:rPr lang="en-US" sz="5600" dirty="0" err="1"/>
              <a:t>Email_Param</a:t>
            </a:r>
            <a:endParaRPr lang="en-US" sz="5600" dirty="0"/>
          </a:p>
          <a:p>
            <a:pPr>
              <a:buNone/>
            </a:pPr>
            <a:r>
              <a:rPr lang="en-US" sz="5600" dirty="0"/>
              <a:t>, </a:t>
            </a:r>
            <a:r>
              <a:rPr lang="en-US" sz="5600" dirty="0" err="1"/>
              <a:t>msg</a:t>
            </a:r>
            <a:r>
              <a:rPr lang="en-US" sz="5600" dirty="0"/>
              <a:t> )</a:t>
            </a:r>
          </a:p>
          <a:p>
            <a:pPr>
              <a:buNone/>
            </a:pPr>
            <a:r>
              <a:rPr lang="en-US" sz="5600" dirty="0"/>
              <a:t> </a:t>
            </a:r>
          </a:p>
          <a:p>
            <a:pPr>
              <a:buNone/>
            </a:pPr>
            <a:r>
              <a:rPr lang="en-US" sz="5600" dirty="0" err="1"/>
              <a:t>MessageBox.showinfo</a:t>
            </a:r>
            <a:r>
              <a:rPr lang="en-US" sz="5600" dirty="0"/>
              <a:t>("Message is sent To : ",</a:t>
            </a:r>
            <a:r>
              <a:rPr lang="en-US" sz="5600" dirty="0" err="1"/>
              <a:t>Email_Param</a:t>
            </a:r>
            <a:endParaRPr lang="en-US" sz="5600" dirty="0"/>
          </a:p>
          <a:p>
            <a:pPr>
              <a:buNone/>
            </a:pPr>
            <a:r>
              <a:rPr lang="en-US" sz="5600" dirty="0"/>
              <a:t>);</a:t>
            </a:r>
          </a:p>
          <a:p>
            <a:pPr>
              <a:buNone/>
            </a:pPr>
            <a:r>
              <a:rPr lang="en-US" sz="5600" dirty="0"/>
              <a:t> </a:t>
            </a:r>
          </a:p>
          <a:p>
            <a:pPr>
              <a:buNone/>
            </a:pPr>
            <a:r>
              <a:rPr lang="en-US" sz="5600" dirty="0" err="1"/>
              <a:t>server.quit</a:t>
            </a:r>
            <a:r>
              <a:rPr lang="en-US" sz="5600" dirty="0"/>
              <a: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pPr algn="ctr"/>
            <a:r>
              <a:rPr lang="en-IN" dirty="0"/>
              <a:t>ABSTRACT</a:t>
            </a:r>
            <a:endParaRPr lang="en-US" dirty="0"/>
          </a:p>
        </p:txBody>
      </p:sp>
      <p:sp>
        <p:nvSpPr>
          <p:cNvPr id="3" name="Content Placeholder 2"/>
          <p:cNvSpPr>
            <a:spLocks noGrp="1"/>
          </p:cNvSpPr>
          <p:nvPr>
            <p:ph idx="1"/>
          </p:nvPr>
        </p:nvSpPr>
        <p:spPr/>
        <p:txBody>
          <a:bodyPr>
            <a:normAutofit/>
          </a:bodyPr>
          <a:lstStyle/>
          <a:p>
            <a:r>
              <a:rPr lang="en-US" sz="2000" dirty="0"/>
              <a:t>This project aims to develop a web application that can track prices of products on Amazon.</a:t>
            </a:r>
          </a:p>
          <a:p>
            <a:r>
              <a:rPr lang="en-US" sz="2000" dirty="0"/>
              <a:t>It sends the user  an e-mail notification when the price of a specific product decreases according to the users’ specification. </a:t>
            </a:r>
          </a:p>
          <a:p>
            <a:r>
              <a:rPr lang="en-US" sz="2000" dirty="0"/>
              <a:t>It helps customers to know the price of the product when it reaches their required needs and immediately notifies them. </a:t>
            </a:r>
          </a:p>
          <a:p>
            <a:r>
              <a:rPr lang="en-US" sz="2000" dirty="0"/>
              <a:t>Customers can copy the product link on the application which automatically starts tracking the product price.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pPr algn="ctr"/>
            <a:r>
              <a:rPr lang="en-IN" dirty="0"/>
              <a:t>Output</a:t>
            </a:r>
            <a:endParaRPr lang="en-US" dirty="0"/>
          </a:p>
        </p:txBody>
      </p:sp>
      <p:sp>
        <p:nvSpPr>
          <p:cNvPr id="5" name="TextBox 4"/>
          <p:cNvSpPr txBox="1"/>
          <p:nvPr/>
        </p:nvSpPr>
        <p:spPr>
          <a:xfrm>
            <a:off x="2843808" y="6093296"/>
            <a:ext cx="3233386" cy="369332"/>
          </a:xfrm>
          <a:prstGeom prst="rect">
            <a:avLst/>
          </a:prstGeom>
          <a:noFill/>
        </p:spPr>
        <p:txBody>
          <a:bodyPr wrap="none" rtlCol="0">
            <a:spAutoFit/>
          </a:bodyPr>
          <a:lstStyle/>
          <a:p>
            <a:r>
              <a:rPr lang="en-IN" dirty="0"/>
              <a:t>Fig: Email sent to User’s Email ID</a:t>
            </a:r>
            <a:endParaRPr lang="en-US" dirty="0"/>
          </a:p>
        </p:txBody>
      </p:sp>
      <p:pic>
        <p:nvPicPr>
          <p:cNvPr id="9" name="Content Placeholder 8" descr="Screen3.png"/>
          <p:cNvPicPr>
            <a:picLocks noGrp="1" noChangeAspect="1"/>
          </p:cNvPicPr>
          <p:nvPr>
            <p:ph idx="1"/>
          </p:nvPr>
        </p:nvPicPr>
        <p:blipFill>
          <a:blip r:embed="rId2" cstate="print"/>
          <a:stretch>
            <a:fillRect/>
          </a:stretch>
        </p:blipFill>
        <p:spPr>
          <a:xfrm>
            <a:off x="323528" y="1484784"/>
            <a:ext cx="8440008" cy="4536504"/>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12.jpeg"/>
          <p:cNvPicPr>
            <a:picLocks noGrp="1"/>
          </p:cNvPicPr>
          <p:nvPr>
            <p:ph idx="1"/>
          </p:nvPr>
        </p:nvPicPr>
        <p:blipFill>
          <a:blip r:embed="rId2" cstate="print"/>
          <a:stretch>
            <a:fillRect/>
          </a:stretch>
        </p:blipFill>
        <p:spPr>
          <a:xfrm>
            <a:off x="539552" y="2132856"/>
            <a:ext cx="8229600" cy="1887147"/>
          </a:xfrm>
          <a:prstGeom prst="rect">
            <a:avLst/>
          </a:prstGeom>
        </p:spPr>
      </p:pic>
      <p:sp>
        <p:nvSpPr>
          <p:cNvPr id="5" name="TextBox 4"/>
          <p:cNvSpPr txBox="1"/>
          <p:nvPr/>
        </p:nvSpPr>
        <p:spPr>
          <a:xfrm>
            <a:off x="3275856" y="5085184"/>
            <a:ext cx="3168352" cy="369332"/>
          </a:xfrm>
          <a:prstGeom prst="rect">
            <a:avLst/>
          </a:prstGeom>
          <a:noFill/>
        </p:spPr>
        <p:txBody>
          <a:bodyPr wrap="square" rtlCol="0">
            <a:spAutoFit/>
          </a:bodyPr>
          <a:lstStyle/>
          <a:p>
            <a:pPr algn="ctr"/>
            <a:r>
              <a:rPr lang="en-IN" dirty="0"/>
              <a:t>Fig: Email in Inbox</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pPr algn="ctr"/>
            <a:r>
              <a:rPr lang="en-IN" dirty="0"/>
              <a:t>Conclusion</a:t>
            </a:r>
            <a:endParaRPr lang="en-US" dirty="0"/>
          </a:p>
        </p:txBody>
      </p:sp>
      <p:sp>
        <p:nvSpPr>
          <p:cNvPr id="3" name="Content Placeholder 2"/>
          <p:cNvSpPr>
            <a:spLocks noGrp="1"/>
          </p:cNvSpPr>
          <p:nvPr>
            <p:ph idx="1"/>
          </p:nvPr>
        </p:nvSpPr>
        <p:spPr/>
        <p:txBody>
          <a:bodyPr>
            <a:normAutofit/>
          </a:bodyPr>
          <a:lstStyle/>
          <a:p>
            <a:r>
              <a:rPr lang="en-US" dirty="0"/>
              <a:t>This Price Monitoring application developed by us is a small-scale model of a price tracker which can be used by users looking for a casual experience to track any product on Amazon. </a:t>
            </a:r>
          </a:p>
          <a:p>
            <a:r>
              <a:rPr lang="en-US" dirty="0"/>
              <a:t>Price tracking software can prove to be a vital asset to your pricing process by giving you key market insights to base your pricing strategy. </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051720" y="2708920"/>
            <a:ext cx="5041648" cy="923330"/>
          </a:xfrm>
          <a:prstGeom prst="rect">
            <a:avLst/>
          </a:prstGeom>
          <a:noFill/>
        </p:spPr>
        <p:txBody>
          <a:bodyPr wrap="square" lIns="91440" tIns="45720" rIns="91440" bIns="45720">
            <a:spAutoFit/>
          </a:bodyPr>
          <a:lstStyle/>
          <a:p>
            <a:pPr algn="ctr"/>
            <a:r>
              <a:rPr lang="en-IN"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THANK YOU</a:t>
            </a:r>
            <a:endPar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Existing System</a:t>
            </a:r>
            <a:endParaRPr lang="en-US" dirty="0"/>
          </a:p>
        </p:txBody>
      </p:sp>
      <p:sp>
        <p:nvSpPr>
          <p:cNvPr id="3" name="Content Placeholder 2"/>
          <p:cNvSpPr>
            <a:spLocks noGrp="1"/>
          </p:cNvSpPr>
          <p:nvPr>
            <p:ph idx="1"/>
          </p:nvPr>
        </p:nvSpPr>
        <p:spPr/>
        <p:txBody>
          <a:bodyPr>
            <a:normAutofit/>
          </a:bodyPr>
          <a:lstStyle/>
          <a:p>
            <a:r>
              <a:rPr lang="en-US" sz="2000" dirty="0"/>
              <a:t>Most of the software’s currently being used in the Industry are mainly focused over earning profits through hiding software’s behind pay walls.</a:t>
            </a:r>
          </a:p>
          <a:p>
            <a:r>
              <a:rPr lang="en-US" sz="2000" dirty="0"/>
              <a:t> And mostly there are casual customers like ourselves who don’t require the need for a highly advanced form of a price tracker.</a:t>
            </a:r>
          </a:p>
          <a:p>
            <a:r>
              <a:rPr lang="en-US" sz="2000" dirty="0"/>
              <a:t> The current price trackers are for tracking hundreds of products at a single time.</a:t>
            </a:r>
          </a:p>
          <a:p>
            <a:pPr>
              <a:buNone/>
            </a:pPr>
            <a:endParaRPr lang="en-US" sz="2000" dirty="0"/>
          </a:p>
          <a:p>
            <a:pPr>
              <a:buNone/>
            </a:pPr>
            <a:r>
              <a:rPr lang="en-US" sz="2000" dirty="0"/>
              <a:t>Two famous applications are:</a:t>
            </a:r>
          </a:p>
          <a:p>
            <a:pPr lvl="0"/>
            <a:r>
              <a:rPr lang="en-US" sz="2000" dirty="0" err="1"/>
              <a:t>Keepa</a:t>
            </a:r>
            <a:endParaRPr lang="en-US" sz="2000" dirty="0"/>
          </a:p>
          <a:p>
            <a:pPr lvl="0"/>
            <a:r>
              <a:rPr lang="en-US" sz="2000" dirty="0" err="1"/>
              <a:t>AliExpress</a:t>
            </a:r>
            <a:r>
              <a:rPr lang="en-US" sz="2000" dirty="0"/>
              <a:t> Price Tracker</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Disadvantages of Existing System </a:t>
            </a:r>
            <a:endParaRPr lang="en-US" dirty="0"/>
          </a:p>
        </p:txBody>
      </p:sp>
      <p:sp>
        <p:nvSpPr>
          <p:cNvPr id="3" name="Content Placeholder 2"/>
          <p:cNvSpPr>
            <a:spLocks noGrp="1"/>
          </p:cNvSpPr>
          <p:nvPr>
            <p:ph idx="1"/>
          </p:nvPr>
        </p:nvSpPr>
        <p:spPr/>
        <p:txBody>
          <a:bodyPr>
            <a:normAutofit/>
          </a:bodyPr>
          <a:lstStyle/>
          <a:p>
            <a:pPr>
              <a:buNone/>
            </a:pPr>
            <a:r>
              <a:rPr lang="en-US" dirty="0"/>
              <a:t>The existing system poses the following limitations:</a:t>
            </a:r>
          </a:p>
          <a:p>
            <a:pPr>
              <a:buNone/>
            </a:pPr>
            <a:r>
              <a:rPr lang="en-US" dirty="0"/>
              <a:t> </a:t>
            </a:r>
          </a:p>
          <a:p>
            <a:pPr lvl="0"/>
            <a:r>
              <a:rPr lang="en-US" dirty="0"/>
              <a:t>Data Analysis</a:t>
            </a:r>
          </a:p>
          <a:p>
            <a:r>
              <a:rPr lang="en-US" dirty="0"/>
              <a:t> Time consuming</a:t>
            </a:r>
          </a:p>
          <a:p>
            <a:pPr lvl="0"/>
            <a:r>
              <a:rPr lang="en-US" dirty="0"/>
              <a:t>Protection policies</a:t>
            </a:r>
          </a:p>
          <a:p>
            <a:pPr lvl="0"/>
            <a:r>
              <a:rPr lang="en-US" dirty="0"/>
              <a:t>Paid on basis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Proposed System</a:t>
            </a:r>
            <a:endParaRPr lang="en-US" dirty="0"/>
          </a:p>
        </p:txBody>
      </p:sp>
      <p:sp>
        <p:nvSpPr>
          <p:cNvPr id="3" name="Content Placeholder 2"/>
          <p:cNvSpPr>
            <a:spLocks noGrp="1"/>
          </p:cNvSpPr>
          <p:nvPr>
            <p:ph idx="1"/>
          </p:nvPr>
        </p:nvSpPr>
        <p:spPr/>
        <p:txBody>
          <a:bodyPr>
            <a:normAutofit/>
          </a:bodyPr>
          <a:lstStyle/>
          <a:p>
            <a:r>
              <a:rPr lang="en-IN" dirty="0"/>
              <a:t>Software will use basic web scraping modules. </a:t>
            </a:r>
            <a:endParaRPr lang="en-US" dirty="0"/>
          </a:p>
          <a:p>
            <a:r>
              <a:rPr lang="en-US" dirty="0"/>
              <a:t>Not hidden behind pay walls. </a:t>
            </a:r>
          </a:p>
          <a:p>
            <a:r>
              <a:rPr lang="en-US" dirty="0"/>
              <a:t>Casual and satisfying experience while tracking their favorite products across the web. </a:t>
            </a:r>
          </a:p>
          <a:p>
            <a:r>
              <a:rPr lang="en-US" dirty="0"/>
              <a:t>Users don’t have to keep on logging on to Amazon.</a:t>
            </a:r>
          </a:p>
          <a:p>
            <a:r>
              <a:rPr lang="en-US" dirty="0"/>
              <a:t>Trustworthy application to automatically track product prices .</a:t>
            </a:r>
          </a:p>
          <a:p>
            <a:r>
              <a:rPr lang="en-US" dirty="0"/>
              <a:t> Sends an email notification.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43000"/>
          </a:xfrm>
        </p:spPr>
        <p:txBody>
          <a:bodyPr/>
          <a:lstStyle/>
          <a:p>
            <a:pPr algn="ctr"/>
            <a:r>
              <a:rPr lang="en-IN" dirty="0"/>
              <a:t>What is Web Scraping ?</a:t>
            </a:r>
            <a:endParaRPr lang="en-US" dirty="0"/>
          </a:p>
        </p:txBody>
      </p:sp>
      <p:sp>
        <p:nvSpPr>
          <p:cNvPr id="3" name="Content Placeholder 2"/>
          <p:cNvSpPr>
            <a:spLocks noGrp="1"/>
          </p:cNvSpPr>
          <p:nvPr>
            <p:ph idx="1"/>
          </p:nvPr>
        </p:nvSpPr>
        <p:spPr/>
        <p:txBody>
          <a:bodyPr/>
          <a:lstStyle/>
          <a:p>
            <a:r>
              <a:rPr lang="en-US" dirty="0"/>
              <a:t>Web scraping  used for extracting data from websites.</a:t>
            </a:r>
          </a:p>
          <a:p>
            <a:r>
              <a:rPr lang="en-US" dirty="0"/>
              <a:t>Web scraping software accesses the World Wide Web  using  Hypertext Transfer Protocol.</a:t>
            </a:r>
          </a:p>
          <a:p>
            <a:r>
              <a:rPr lang="en-US" dirty="0"/>
              <a:t>It refers to automated processes implemented using a </a:t>
            </a:r>
            <a:r>
              <a:rPr lang="en-US" dirty="0" err="1"/>
              <a:t>bot</a:t>
            </a:r>
            <a:r>
              <a:rPr lang="en-US" dirty="0"/>
              <a:t> or web crawler.</a:t>
            </a:r>
          </a:p>
          <a:p>
            <a:r>
              <a:rPr lang="en-US" dirty="0"/>
              <a:t>Web scraping a web page involves fetching it and extracting from it.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Google Shape;192;p2"/>
          <p:cNvPicPr preferRelativeResize="0">
            <a:picLocks noGrp="1"/>
          </p:cNvPicPr>
          <p:nvPr>
            <p:ph idx="1"/>
          </p:nvPr>
        </p:nvPicPr>
        <p:blipFill rotWithShape="1">
          <a:blip r:embed="rId2" cstate="print">
            <a:alphaModFix/>
          </a:blip>
          <a:srcRect/>
          <a:stretch/>
        </p:blipFill>
        <p:spPr>
          <a:xfrm>
            <a:off x="683568" y="908720"/>
            <a:ext cx="7884368" cy="4752528"/>
          </a:xfrm>
          <a:prstGeom prst="rect">
            <a:avLst/>
          </a:prstGeom>
          <a:noFill/>
          <a:ln>
            <a:noFill/>
          </a:ln>
        </p:spPr>
      </p:pic>
      <p:sp>
        <p:nvSpPr>
          <p:cNvPr id="5" name="TextBox 4"/>
          <p:cNvSpPr txBox="1"/>
          <p:nvPr/>
        </p:nvSpPr>
        <p:spPr>
          <a:xfrm>
            <a:off x="2771800" y="6021288"/>
            <a:ext cx="3825599" cy="369332"/>
          </a:xfrm>
          <a:prstGeom prst="rect">
            <a:avLst/>
          </a:prstGeom>
          <a:noFill/>
        </p:spPr>
        <p:txBody>
          <a:bodyPr wrap="none" rtlCol="0">
            <a:spAutoFit/>
          </a:bodyPr>
          <a:lstStyle/>
          <a:p>
            <a:r>
              <a:rPr lang="en-IN" dirty="0"/>
              <a:t>Fig: Web Scraping Process Over view</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Software and Hardware Requirements</a:t>
            </a: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dirty="0"/>
          </a:p>
          <a:p>
            <a:pPr>
              <a:buNone/>
            </a:pPr>
            <a:r>
              <a:rPr lang="en-US" b="1" dirty="0"/>
              <a:t>Software Requirement:</a:t>
            </a:r>
            <a:endParaRPr lang="en-US" dirty="0"/>
          </a:p>
          <a:p>
            <a:pPr lvl="0"/>
            <a:r>
              <a:rPr lang="en-IN" dirty="0"/>
              <a:t>Python</a:t>
            </a:r>
            <a:endParaRPr lang="en-US" dirty="0"/>
          </a:p>
          <a:p>
            <a:pPr lvl="0"/>
            <a:r>
              <a:rPr lang="en-IN" dirty="0"/>
              <a:t>Visual Studio Code </a:t>
            </a:r>
            <a:endParaRPr lang="en-US" dirty="0"/>
          </a:p>
          <a:p>
            <a:pPr lvl="0"/>
            <a:r>
              <a:rPr lang="en-IN" dirty="0"/>
              <a:t>XAMPP </a:t>
            </a:r>
          </a:p>
          <a:p>
            <a:pPr lvl="0"/>
            <a:r>
              <a:rPr lang="en-IN" dirty="0"/>
              <a:t>Windows OS</a:t>
            </a:r>
          </a:p>
          <a:p>
            <a:pPr>
              <a:buNone/>
            </a:pPr>
            <a:r>
              <a:rPr lang="en-US" b="1" dirty="0"/>
              <a:t>Hardware Requirement:</a:t>
            </a:r>
          </a:p>
          <a:p>
            <a:pPr>
              <a:buNone/>
            </a:pPr>
            <a:endParaRPr lang="en-US" b="1" dirty="0"/>
          </a:p>
          <a:p>
            <a:pPr>
              <a:buNone/>
            </a:pPr>
            <a:r>
              <a:rPr lang="en-IN" b="1" dirty="0"/>
              <a:t>For Development:</a:t>
            </a:r>
          </a:p>
          <a:p>
            <a:r>
              <a:rPr lang="en-IN" dirty="0"/>
              <a:t>Personal computer having Intel Pentium 4.2.66Hz processor or higher.</a:t>
            </a:r>
          </a:p>
          <a:p>
            <a:r>
              <a:rPr lang="en-IN" dirty="0"/>
              <a:t>Minimum 1 GB RAM</a:t>
            </a:r>
          </a:p>
          <a:p>
            <a:pPr>
              <a:buNone/>
            </a:pPr>
            <a:endParaRPr lang="en-US" dirty="0"/>
          </a:p>
          <a:p>
            <a:pPr>
              <a:buNone/>
            </a:pPr>
            <a:r>
              <a:rPr lang="en-US" b="1" dirty="0"/>
              <a:t>User Requirement:</a:t>
            </a:r>
            <a:endParaRPr lang="en-US" dirty="0"/>
          </a:p>
          <a:p>
            <a:r>
              <a:rPr lang="en-IN" dirty="0"/>
              <a:t>Any personal computer system</a:t>
            </a:r>
          </a:p>
          <a:p>
            <a:r>
              <a:rPr lang="en-IN" dirty="0"/>
              <a:t>Internet Connectivity</a:t>
            </a:r>
            <a:endParaRPr lang="en-US" dirty="0"/>
          </a:p>
          <a:p>
            <a:pPr lvl="0">
              <a:buNone/>
            </a:pPr>
            <a:endParaRPr lang="en-US" dirty="0"/>
          </a:p>
          <a:p>
            <a:endParaRPr lang="en-US"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8229600" cy="1143000"/>
          </a:xfrm>
        </p:spPr>
        <p:txBody>
          <a:bodyPr/>
          <a:lstStyle/>
          <a:p>
            <a:r>
              <a:rPr lang="en-IN" dirty="0"/>
              <a:t>Application Architecture</a:t>
            </a:r>
            <a:endParaRPr lang="en-US" dirty="0"/>
          </a:p>
        </p:txBody>
      </p:sp>
      <p:sp>
        <p:nvSpPr>
          <p:cNvPr id="3" name="Content Placeholder 2"/>
          <p:cNvSpPr>
            <a:spLocks noGrp="1"/>
          </p:cNvSpPr>
          <p:nvPr>
            <p:ph idx="1"/>
          </p:nvPr>
        </p:nvSpPr>
        <p:spPr>
          <a:xfrm>
            <a:off x="323528" y="1700808"/>
            <a:ext cx="9361040" cy="4896544"/>
          </a:xfrm>
        </p:spPr>
        <p:txBody>
          <a:bodyPr>
            <a:normAutofit/>
          </a:bodyPr>
          <a:lstStyle/>
          <a:p>
            <a:pPr>
              <a:buNone/>
            </a:pPr>
            <a:endParaRPr lang="en-US" sz="1200" dirty="0"/>
          </a:p>
        </p:txBody>
      </p:sp>
      <p:sp>
        <p:nvSpPr>
          <p:cNvPr id="4" name="Oval 3"/>
          <p:cNvSpPr/>
          <p:nvPr/>
        </p:nvSpPr>
        <p:spPr>
          <a:xfrm>
            <a:off x="5940152" y="1772816"/>
            <a:ext cx="1800200"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Amazon Website</a:t>
            </a:r>
            <a:endParaRPr lang="en-US" dirty="0"/>
          </a:p>
        </p:txBody>
      </p:sp>
      <p:sp>
        <p:nvSpPr>
          <p:cNvPr id="5" name="Rectangle 4"/>
          <p:cNvSpPr/>
          <p:nvPr/>
        </p:nvSpPr>
        <p:spPr>
          <a:xfrm>
            <a:off x="611560" y="2204864"/>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endParaRPr lang="en-US" dirty="0"/>
          </a:p>
        </p:txBody>
      </p:sp>
      <p:cxnSp>
        <p:nvCxnSpPr>
          <p:cNvPr id="7" name="Straight Arrow Connector 6"/>
          <p:cNvCxnSpPr/>
          <p:nvPr/>
        </p:nvCxnSpPr>
        <p:spPr>
          <a:xfrm>
            <a:off x="2843808" y="2348880"/>
            <a:ext cx="31683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843808" y="2852936"/>
            <a:ext cx="30963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580112" y="5445224"/>
            <a:ext cx="273630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Price Monitoring</a:t>
            </a:r>
            <a:endParaRPr lang="en-US" dirty="0"/>
          </a:p>
        </p:txBody>
      </p:sp>
      <p:cxnSp>
        <p:nvCxnSpPr>
          <p:cNvPr id="21" name="Straight Arrow Connector 20"/>
          <p:cNvCxnSpPr/>
          <p:nvPr/>
        </p:nvCxnSpPr>
        <p:spPr>
          <a:xfrm flipV="1">
            <a:off x="6372200" y="3356992"/>
            <a:ext cx="0" cy="2088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092280" y="3429000"/>
            <a:ext cx="0" cy="20162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267744" y="260648"/>
            <a:ext cx="184731" cy="369332"/>
          </a:xfrm>
          <a:prstGeom prst="rect">
            <a:avLst/>
          </a:prstGeom>
          <a:noFill/>
        </p:spPr>
        <p:txBody>
          <a:bodyPr wrap="none" rtlCol="0">
            <a:spAutoFit/>
          </a:bodyPr>
          <a:lstStyle/>
          <a:p>
            <a:endParaRPr lang="en-US" dirty="0"/>
          </a:p>
        </p:txBody>
      </p:sp>
      <p:sp>
        <p:nvSpPr>
          <p:cNvPr id="15" name="TextBox 14"/>
          <p:cNvSpPr txBox="1"/>
          <p:nvPr/>
        </p:nvSpPr>
        <p:spPr>
          <a:xfrm>
            <a:off x="2987824" y="2924944"/>
            <a:ext cx="3266728" cy="369332"/>
          </a:xfrm>
          <a:prstGeom prst="rect">
            <a:avLst/>
          </a:prstGeom>
          <a:noFill/>
        </p:spPr>
        <p:txBody>
          <a:bodyPr wrap="none" rtlCol="0">
            <a:spAutoFit/>
          </a:bodyPr>
          <a:lstStyle/>
          <a:p>
            <a:r>
              <a:rPr lang="en-IN" dirty="0"/>
              <a:t>2.User  takes URL from website</a:t>
            </a:r>
            <a:endParaRPr lang="en-US" dirty="0"/>
          </a:p>
        </p:txBody>
      </p:sp>
      <p:sp>
        <p:nvSpPr>
          <p:cNvPr id="17" name="TextBox 16"/>
          <p:cNvSpPr txBox="1"/>
          <p:nvPr/>
        </p:nvSpPr>
        <p:spPr>
          <a:xfrm>
            <a:off x="3347864" y="1916832"/>
            <a:ext cx="2397195" cy="369332"/>
          </a:xfrm>
          <a:prstGeom prst="rect">
            <a:avLst/>
          </a:prstGeom>
          <a:noFill/>
        </p:spPr>
        <p:txBody>
          <a:bodyPr wrap="none" rtlCol="0">
            <a:spAutoFit/>
          </a:bodyPr>
          <a:lstStyle/>
          <a:p>
            <a:r>
              <a:rPr lang="en-IN" dirty="0"/>
              <a:t>1.User goes to Amazon</a:t>
            </a:r>
            <a:endParaRPr lang="en-US" dirty="0"/>
          </a:p>
        </p:txBody>
      </p:sp>
      <p:sp>
        <p:nvSpPr>
          <p:cNvPr id="18" name="TextBox 17"/>
          <p:cNvSpPr txBox="1"/>
          <p:nvPr/>
        </p:nvSpPr>
        <p:spPr>
          <a:xfrm>
            <a:off x="3203848" y="3501008"/>
            <a:ext cx="2044086" cy="646331"/>
          </a:xfrm>
          <a:prstGeom prst="rect">
            <a:avLst/>
          </a:prstGeom>
          <a:noFill/>
        </p:spPr>
        <p:txBody>
          <a:bodyPr wrap="none" rtlCol="0">
            <a:spAutoFit/>
          </a:bodyPr>
          <a:lstStyle/>
          <a:p>
            <a:r>
              <a:rPr lang="en-IN" dirty="0"/>
              <a:t>3. Inserts URL into</a:t>
            </a:r>
          </a:p>
          <a:p>
            <a:r>
              <a:rPr lang="en-IN" dirty="0"/>
              <a:t>application</a:t>
            </a:r>
            <a:endParaRPr lang="en-US" dirty="0"/>
          </a:p>
        </p:txBody>
      </p:sp>
      <p:sp>
        <p:nvSpPr>
          <p:cNvPr id="19" name="TextBox 18"/>
          <p:cNvSpPr txBox="1"/>
          <p:nvPr/>
        </p:nvSpPr>
        <p:spPr>
          <a:xfrm>
            <a:off x="5292080" y="4293096"/>
            <a:ext cx="1155875" cy="923330"/>
          </a:xfrm>
          <a:prstGeom prst="rect">
            <a:avLst/>
          </a:prstGeom>
          <a:noFill/>
        </p:spPr>
        <p:txBody>
          <a:bodyPr wrap="square" rtlCol="0">
            <a:spAutoFit/>
          </a:bodyPr>
          <a:lstStyle/>
          <a:p>
            <a:r>
              <a:rPr lang="en-IN" dirty="0"/>
              <a:t>4.Goes to allocated URL</a:t>
            </a:r>
            <a:endParaRPr lang="en-US" dirty="0"/>
          </a:p>
        </p:txBody>
      </p:sp>
      <p:sp>
        <p:nvSpPr>
          <p:cNvPr id="20" name="TextBox 19"/>
          <p:cNvSpPr txBox="1"/>
          <p:nvPr/>
        </p:nvSpPr>
        <p:spPr>
          <a:xfrm>
            <a:off x="7092280" y="4365104"/>
            <a:ext cx="2012730" cy="369332"/>
          </a:xfrm>
          <a:prstGeom prst="rect">
            <a:avLst/>
          </a:prstGeom>
          <a:noFill/>
        </p:spPr>
        <p:txBody>
          <a:bodyPr wrap="none" rtlCol="0">
            <a:spAutoFit/>
          </a:bodyPr>
          <a:lstStyle/>
          <a:p>
            <a:r>
              <a:rPr lang="en-IN" dirty="0"/>
              <a:t>5.Extracts Price ID</a:t>
            </a:r>
            <a:endParaRPr lang="en-US" dirty="0"/>
          </a:p>
        </p:txBody>
      </p:sp>
      <p:sp>
        <p:nvSpPr>
          <p:cNvPr id="22" name="TextBox 21"/>
          <p:cNvSpPr txBox="1"/>
          <p:nvPr/>
        </p:nvSpPr>
        <p:spPr>
          <a:xfrm>
            <a:off x="1691680" y="4941168"/>
            <a:ext cx="2376264" cy="923330"/>
          </a:xfrm>
          <a:prstGeom prst="rect">
            <a:avLst/>
          </a:prstGeom>
          <a:noFill/>
        </p:spPr>
        <p:txBody>
          <a:bodyPr wrap="square" rtlCol="0">
            <a:spAutoFit/>
          </a:bodyPr>
          <a:lstStyle/>
          <a:p>
            <a:r>
              <a:rPr lang="en-IN" dirty="0"/>
              <a:t>6.Notifies user through email if price drop occurs</a:t>
            </a:r>
            <a:endParaRPr lang="en-US" dirty="0"/>
          </a:p>
        </p:txBody>
      </p:sp>
      <p:cxnSp>
        <p:nvCxnSpPr>
          <p:cNvPr id="29" name="Straight Arrow Connector 28"/>
          <p:cNvCxnSpPr/>
          <p:nvPr/>
        </p:nvCxnSpPr>
        <p:spPr>
          <a:xfrm>
            <a:off x="1979712" y="3068960"/>
            <a:ext cx="3600400" cy="266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1547664" y="3068960"/>
            <a:ext cx="4032448" cy="3024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281</TotalTime>
  <Words>916</Words>
  <Application>Microsoft Office PowerPoint</Application>
  <PresentationFormat>On-screen Show (4:3)</PresentationFormat>
  <Paragraphs>127</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Constantia</vt:lpstr>
      <vt:lpstr>Wingdings 2</vt:lpstr>
      <vt:lpstr>Flow</vt:lpstr>
      <vt:lpstr>Price Monitoring Application</vt:lpstr>
      <vt:lpstr>ABSTRACT</vt:lpstr>
      <vt:lpstr>Existing System</vt:lpstr>
      <vt:lpstr>Disadvantages of Existing System </vt:lpstr>
      <vt:lpstr>Proposed System</vt:lpstr>
      <vt:lpstr>What is Web Scraping ?</vt:lpstr>
      <vt:lpstr>PowerPoint Presentation</vt:lpstr>
      <vt:lpstr>Software and Hardware Requirements</vt:lpstr>
      <vt:lpstr>Application Architecture</vt:lpstr>
      <vt:lpstr>Price Monitoring Algorthim</vt:lpstr>
      <vt:lpstr>Price Monitoring Flow Chart</vt:lpstr>
      <vt:lpstr>UML Class Diagram</vt:lpstr>
      <vt:lpstr>Modules</vt:lpstr>
      <vt:lpstr>PowerPoint Presentation</vt:lpstr>
      <vt:lpstr>GUI Screen</vt:lpstr>
      <vt:lpstr>Database Module</vt:lpstr>
      <vt:lpstr>PowerPoint Presentation</vt:lpstr>
      <vt:lpstr>Web Scraping Modules</vt:lpstr>
      <vt:lpstr>Email Server Module</vt:lpstr>
      <vt:lpstr>Output</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Monitoring App Using Python</dc:title>
  <dc:creator>Windows User</dc:creator>
  <cp:lastModifiedBy>Rishabh Singh</cp:lastModifiedBy>
  <cp:revision>63</cp:revision>
  <dcterms:created xsi:type="dcterms:W3CDTF">2021-02-01T12:19:49Z</dcterms:created>
  <dcterms:modified xsi:type="dcterms:W3CDTF">2022-02-27T13:08:53Z</dcterms:modified>
</cp:coreProperties>
</file>