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041245f6f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041245f6f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041245f6f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041245f6f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041245f6f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041245f6f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041245f6f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041245f6f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041245f6f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041245f6f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041245f6f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041245f6f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041245f6f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041245f6f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041245f6f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041245f6f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041245f6f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041245f6f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041245f6f_3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4041245f6f_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041245f6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041245f6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041245f6f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041245f6f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041245f6f_3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041245f6f_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4041245f6f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4041245f6f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041245f6f_3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041245f6f_3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0a322d6a0c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0a322d6a0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0a322d6a0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0a322d6a0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0a322d6a0c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0a322d6a0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0a322d6a0c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0a322d6a0c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041245f6f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4041245f6f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4041245f6f_3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4041245f6f_3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041245f6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041245f6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041245f6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041245f6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041245f6f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041245f6f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041245f6f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041245f6f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041245f6f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041245f6f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041245f6f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041245f6f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041245f6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041245f6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9.png"/><Relationship Id="rId5" Type="http://schemas.openxmlformats.org/officeDocument/2006/relationships/image" Target="../media/image18.png"/><Relationship Id="rId6"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49850" y="723451"/>
            <a:ext cx="8244300" cy="2736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0000"/>
                </a:solidFill>
              </a:rPr>
              <a:t>LEARNING TO PROTECT COMMUNICATION WITH ADVERSARIAL NEURAL CRYPTOGRAPHY</a:t>
            </a:r>
            <a:endParaRPr>
              <a:solidFill>
                <a:srgbClr val="FF0000"/>
              </a:solidFill>
            </a:endParaRPr>
          </a:p>
        </p:txBody>
      </p:sp>
      <p:sp>
        <p:nvSpPr>
          <p:cNvPr id="129" name="Google Shape;129;p13"/>
          <p:cNvSpPr txBox="1"/>
          <p:nvPr>
            <p:ph idx="1" type="subTitle"/>
          </p:nvPr>
        </p:nvSpPr>
        <p:spPr>
          <a:xfrm>
            <a:off x="3144000" y="3459452"/>
            <a:ext cx="5361300" cy="141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a:solidFill>
                  <a:srgbClr val="000000"/>
                </a:solidFill>
              </a:rPr>
              <a:t>Team Artificial Learners :</a:t>
            </a:r>
            <a:endParaRPr b="1" sz="1900">
              <a:solidFill>
                <a:srgbClr val="000000"/>
              </a:solidFill>
            </a:endParaRPr>
          </a:p>
          <a:p>
            <a:pPr indent="0" lvl="0" marL="0" rtl="0" algn="ctr">
              <a:spcBef>
                <a:spcPts val="0"/>
              </a:spcBef>
              <a:spcAft>
                <a:spcPts val="0"/>
              </a:spcAft>
              <a:buNone/>
            </a:pPr>
            <a:r>
              <a:rPr lang="en"/>
              <a:t>Akash C R  (2020111004)</a:t>
            </a:r>
            <a:endParaRPr/>
          </a:p>
          <a:p>
            <a:pPr indent="0" lvl="0" marL="0" rtl="0" algn="ctr">
              <a:spcBef>
                <a:spcPts val="0"/>
              </a:spcBef>
              <a:spcAft>
                <a:spcPts val="0"/>
              </a:spcAft>
              <a:buNone/>
            </a:pPr>
            <a:r>
              <a:rPr lang="en"/>
              <a:t>Ruchitha J (2020101093)</a:t>
            </a:r>
            <a:endParaRPr/>
          </a:p>
          <a:p>
            <a:pPr indent="0" lvl="0" marL="0" rtl="0" algn="ctr">
              <a:spcBef>
                <a:spcPts val="0"/>
              </a:spcBef>
              <a:spcAft>
                <a:spcPts val="0"/>
              </a:spcAft>
              <a:buNone/>
            </a:pPr>
            <a:r>
              <a:rPr lang="en"/>
              <a:t>Rishabh Srivastava (2020101047)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735675" y="355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conducted</a:t>
            </a:r>
            <a:endParaRPr/>
          </a:p>
        </p:txBody>
      </p:sp>
      <p:sp>
        <p:nvSpPr>
          <p:cNvPr id="184" name="Google Shape;184;p22"/>
          <p:cNvSpPr txBox="1"/>
          <p:nvPr>
            <p:ph idx="1" type="body"/>
          </p:nvPr>
        </p:nvSpPr>
        <p:spPr>
          <a:xfrm>
            <a:off x="819150" y="1085025"/>
            <a:ext cx="7505700" cy="332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have done several experiments with the encryption decryption idea by modifying network structure, modifying hyper parameters, etc which can be listed as follows : </a:t>
            </a:r>
            <a:br>
              <a:rPr lang="en" sz="1400"/>
            </a:br>
            <a:endParaRPr sz="1400"/>
          </a:p>
          <a:p>
            <a:pPr indent="-317500" lvl="0" marL="457200" rtl="0" algn="l">
              <a:spcBef>
                <a:spcPts val="0"/>
              </a:spcBef>
              <a:spcAft>
                <a:spcPts val="0"/>
              </a:spcAft>
              <a:buSzPts val="1400"/>
              <a:buAutoNum type="arabicPeriod"/>
            </a:pPr>
            <a:r>
              <a:rPr lang="en" sz="1400"/>
              <a:t>We changed the batch_size and observed how the reconstruction error of bob and reconstruction error of eve are changing with iterations. Batch sizes being : 128, 256, 512, 1024.</a:t>
            </a:r>
            <a:endParaRPr sz="1400"/>
          </a:p>
          <a:p>
            <a:pPr indent="-317500" lvl="0" marL="457200" rtl="0" algn="l">
              <a:spcBef>
                <a:spcPts val="0"/>
              </a:spcBef>
              <a:spcAft>
                <a:spcPts val="0"/>
              </a:spcAft>
              <a:buSzPts val="1400"/>
              <a:buAutoNum type="arabicPeriod"/>
            </a:pPr>
            <a:r>
              <a:rPr lang="en" sz="1400"/>
              <a:t>We increased the learning rate from 0.0008 to 0.008, 0.08 and 0.01 and observed how it is affecting the training.</a:t>
            </a:r>
            <a:endParaRPr sz="1400"/>
          </a:p>
          <a:p>
            <a:pPr indent="-317500" lvl="0" marL="457200" rtl="0" algn="l">
              <a:spcBef>
                <a:spcPts val="0"/>
              </a:spcBef>
              <a:spcAft>
                <a:spcPts val="0"/>
              </a:spcAft>
              <a:buSzPts val="1400"/>
              <a:buAutoNum type="arabicPeriod"/>
            </a:pPr>
            <a:r>
              <a:rPr lang="en" sz="1400"/>
              <a:t>We tried sizes 16 and 32 for input sizes.</a:t>
            </a:r>
            <a:endParaRPr sz="1400"/>
          </a:p>
          <a:p>
            <a:pPr indent="-317500" lvl="0" marL="457200" rtl="0" algn="l">
              <a:spcBef>
                <a:spcPts val="0"/>
              </a:spcBef>
              <a:spcAft>
                <a:spcPts val="0"/>
              </a:spcAft>
              <a:buSzPts val="1400"/>
              <a:buAutoNum type="arabicPeriod"/>
            </a:pPr>
            <a:r>
              <a:rPr lang="en" sz="1400"/>
              <a:t>We changed the model structure to keep only perceptron layers without any convolutions</a:t>
            </a:r>
            <a:endParaRPr sz="1400"/>
          </a:p>
          <a:p>
            <a:pPr indent="-317500" lvl="0" marL="457200" rtl="0" algn="l">
              <a:spcBef>
                <a:spcPts val="0"/>
              </a:spcBef>
              <a:spcAft>
                <a:spcPts val="0"/>
              </a:spcAft>
              <a:buSzPts val="1400"/>
              <a:buAutoNum type="arabicPeriod"/>
            </a:pPr>
            <a:r>
              <a:rPr lang="en" sz="1400"/>
              <a:t>We changed the model structure to keep only Convolution layers without any perceptron layer</a:t>
            </a:r>
            <a:endParaRPr sz="1400"/>
          </a:p>
          <a:p>
            <a:pPr indent="-317500" lvl="0" marL="457200" rtl="0" algn="l">
              <a:spcBef>
                <a:spcPts val="0"/>
              </a:spcBef>
              <a:spcAft>
                <a:spcPts val="0"/>
              </a:spcAft>
              <a:buSzPts val="1400"/>
              <a:buAutoNum type="arabicPeriod"/>
            </a:pPr>
            <a:r>
              <a:rPr lang="en" sz="1400"/>
              <a:t>We also experimented with keeping different convolution layers than as prescribed by the literature.</a:t>
            </a:r>
            <a:endParaRPr sz="1400"/>
          </a:p>
          <a:p>
            <a:pPr indent="-317500" lvl="0" marL="457200" rtl="0" algn="l">
              <a:spcBef>
                <a:spcPts val="0"/>
              </a:spcBef>
              <a:spcAft>
                <a:spcPts val="0"/>
              </a:spcAft>
              <a:buSzPts val="1400"/>
              <a:buAutoNum type="arabicPeriod"/>
            </a:pPr>
            <a:r>
              <a:rPr lang="en" sz="1400"/>
              <a:t>We also tried to verify the results through implementing RNN, LSTM and GRU.</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224500" y="94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of implementation of paper</a:t>
            </a:r>
            <a:endParaRPr/>
          </a:p>
        </p:txBody>
      </p:sp>
      <p:pic>
        <p:nvPicPr>
          <p:cNvPr id="190" name="Google Shape;190;p23"/>
          <p:cNvPicPr preferRelativeResize="0"/>
          <p:nvPr/>
        </p:nvPicPr>
        <p:blipFill>
          <a:blip r:embed="rId3">
            <a:alphaModFix/>
          </a:blip>
          <a:stretch>
            <a:fillRect/>
          </a:stretch>
        </p:blipFill>
        <p:spPr>
          <a:xfrm>
            <a:off x="464175" y="683799"/>
            <a:ext cx="8021101" cy="4230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349650" y="198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as per the paper.</a:t>
            </a:r>
            <a:endParaRPr/>
          </a:p>
        </p:txBody>
      </p:sp>
      <p:pic>
        <p:nvPicPr>
          <p:cNvPr id="196" name="Google Shape;196;p24"/>
          <p:cNvPicPr preferRelativeResize="0"/>
          <p:nvPr/>
        </p:nvPicPr>
        <p:blipFill>
          <a:blip r:embed="rId3">
            <a:alphaModFix/>
          </a:blip>
          <a:stretch>
            <a:fillRect/>
          </a:stretch>
        </p:blipFill>
        <p:spPr>
          <a:xfrm>
            <a:off x="1039200" y="971875"/>
            <a:ext cx="6433551" cy="3685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61875" y="6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Changing batch-sizes</a:t>
            </a:r>
            <a:endParaRPr/>
          </a:p>
        </p:txBody>
      </p:sp>
      <p:pic>
        <p:nvPicPr>
          <p:cNvPr id="202" name="Google Shape;202;p25"/>
          <p:cNvPicPr preferRelativeResize="0"/>
          <p:nvPr/>
        </p:nvPicPr>
        <p:blipFill>
          <a:blip r:embed="rId3">
            <a:alphaModFix/>
          </a:blip>
          <a:stretch>
            <a:fillRect/>
          </a:stretch>
        </p:blipFill>
        <p:spPr>
          <a:xfrm>
            <a:off x="393850" y="2801450"/>
            <a:ext cx="4032177" cy="2126787"/>
          </a:xfrm>
          <a:prstGeom prst="rect">
            <a:avLst/>
          </a:prstGeom>
          <a:noFill/>
          <a:ln>
            <a:noFill/>
          </a:ln>
        </p:spPr>
      </p:pic>
      <p:pic>
        <p:nvPicPr>
          <p:cNvPr id="203" name="Google Shape;203;p25"/>
          <p:cNvPicPr preferRelativeResize="0"/>
          <p:nvPr/>
        </p:nvPicPr>
        <p:blipFill>
          <a:blip r:embed="rId4">
            <a:alphaModFix/>
          </a:blip>
          <a:stretch>
            <a:fillRect/>
          </a:stretch>
        </p:blipFill>
        <p:spPr>
          <a:xfrm>
            <a:off x="4572000" y="710781"/>
            <a:ext cx="4207776" cy="2096582"/>
          </a:xfrm>
          <a:prstGeom prst="rect">
            <a:avLst/>
          </a:prstGeom>
          <a:noFill/>
          <a:ln>
            <a:noFill/>
          </a:ln>
        </p:spPr>
      </p:pic>
      <p:pic>
        <p:nvPicPr>
          <p:cNvPr id="204" name="Google Shape;204;p25"/>
          <p:cNvPicPr preferRelativeResize="0"/>
          <p:nvPr/>
        </p:nvPicPr>
        <p:blipFill>
          <a:blip r:embed="rId5">
            <a:alphaModFix/>
          </a:blip>
          <a:stretch>
            <a:fillRect/>
          </a:stretch>
        </p:blipFill>
        <p:spPr>
          <a:xfrm>
            <a:off x="451050" y="710775"/>
            <a:ext cx="3974972" cy="2096599"/>
          </a:xfrm>
          <a:prstGeom prst="rect">
            <a:avLst/>
          </a:prstGeom>
          <a:noFill/>
          <a:ln>
            <a:noFill/>
          </a:ln>
        </p:spPr>
      </p:pic>
      <p:pic>
        <p:nvPicPr>
          <p:cNvPr id="205" name="Google Shape;205;p25"/>
          <p:cNvPicPr preferRelativeResize="0"/>
          <p:nvPr/>
        </p:nvPicPr>
        <p:blipFill>
          <a:blip r:embed="rId6">
            <a:alphaModFix/>
          </a:blip>
          <a:stretch>
            <a:fillRect/>
          </a:stretch>
        </p:blipFill>
        <p:spPr>
          <a:xfrm>
            <a:off x="4747600" y="2859575"/>
            <a:ext cx="4032177" cy="1987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641775" y="466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 </a:t>
            </a:r>
            <a:endParaRPr/>
          </a:p>
        </p:txBody>
      </p:sp>
      <p:sp>
        <p:nvSpPr>
          <p:cNvPr id="211" name="Google Shape;211;p26"/>
          <p:cNvSpPr txBox="1"/>
          <p:nvPr>
            <p:ph idx="1" type="body"/>
          </p:nvPr>
        </p:nvSpPr>
        <p:spPr>
          <a:xfrm>
            <a:off x="767000" y="1420975"/>
            <a:ext cx="7808700" cy="331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graphs plotted in previous slides are for batch sizes  are : </a:t>
            </a:r>
            <a:endParaRPr sz="1600"/>
          </a:p>
          <a:p>
            <a:pPr indent="-330200" lvl="1" marL="914400" rtl="0" algn="l">
              <a:spcBef>
                <a:spcPts val="0"/>
              </a:spcBef>
              <a:spcAft>
                <a:spcPts val="0"/>
              </a:spcAft>
              <a:buSzPts val="1600"/>
              <a:buChar char="-"/>
            </a:pPr>
            <a:r>
              <a:rPr lang="en" sz="1600"/>
              <a:t>128 (Top-Left)</a:t>
            </a:r>
            <a:endParaRPr sz="1600"/>
          </a:p>
          <a:p>
            <a:pPr indent="-330200" lvl="1" marL="914400" rtl="0" algn="l">
              <a:spcBef>
                <a:spcPts val="0"/>
              </a:spcBef>
              <a:spcAft>
                <a:spcPts val="0"/>
              </a:spcAft>
              <a:buSzPts val="1600"/>
              <a:buChar char="-"/>
            </a:pPr>
            <a:r>
              <a:rPr lang="en" sz="1600"/>
              <a:t>256 (Top-right)</a:t>
            </a:r>
            <a:endParaRPr sz="1600"/>
          </a:p>
          <a:p>
            <a:pPr indent="-330200" lvl="1" marL="914400" rtl="0" algn="l">
              <a:spcBef>
                <a:spcPts val="0"/>
              </a:spcBef>
              <a:spcAft>
                <a:spcPts val="0"/>
              </a:spcAft>
              <a:buSzPts val="1600"/>
              <a:buChar char="-"/>
            </a:pPr>
            <a:r>
              <a:rPr lang="en" sz="1600"/>
              <a:t>512 (Bottom-left)</a:t>
            </a:r>
            <a:endParaRPr sz="1600"/>
          </a:p>
          <a:p>
            <a:pPr indent="-330200" lvl="1" marL="914400" rtl="0" algn="l">
              <a:spcBef>
                <a:spcPts val="0"/>
              </a:spcBef>
              <a:spcAft>
                <a:spcPts val="0"/>
              </a:spcAft>
              <a:buSzPts val="1600"/>
              <a:buChar char="-"/>
            </a:pPr>
            <a:r>
              <a:rPr lang="en" sz="1600"/>
              <a:t>1024 (Bottom-right)</a:t>
            </a:r>
            <a:endParaRPr sz="1600"/>
          </a:p>
          <a:p>
            <a:pPr indent="-330200" lvl="0" marL="457200" rtl="0" algn="l">
              <a:spcBef>
                <a:spcPts val="0"/>
              </a:spcBef>
              <a:spcAft>
                <a:spcPts val="0"/>
              </a:spcAft>
              <a:buSzPts val="1600"/>
              <a:buChar char="-"/>
            </a:pPr>
            <a:r>
              <a:rPr lang="en" sz="1600"/>
              <a:t>All are for 25000 iterations except , batch size = 1024 which is for 10000 iterations due to computation limitations</a:t>
            </a:r>
            <a:endParaRPr sz="1600"/>
          </a:p>
          <a:p>
            <a:pPr indent="-330200" lvl="0" marL="457200" rtl="0" algn="l">
              <a:spcBef>
                <a:spcPts val="0"/>
              </a:spcBef>
              <a:spcAft>
                <a:spcPts val="0"/>
              </a:spcAft>
              <a:buSzPts val="1600"/>
              <a:buChar char="-"/>
            </a:pPr>
            <a:r>
              <a:rPr lang="en" sz="1600"/>
              <a:t>As the batch-size is increasing the graph is getting smoother and smoother with very less jitter but the trend for the equilibrium state remains the same.</a:t>
            </a:r>
            <a:endParaRPr sz="1600"/>
          </a:p>
          <a:p>
            <a:pPr indent="-330200" lvl="0" marL="457200" rtl="0" algn="l">
              <a:spcBef>
                <a:spcPts val="0"/>
              </a:spcBef>
              <a:spcAft>
                <a:spcPts val="0"/>
              </a:spcAft>
              <a:buSzPts val="1600"/>
              <a:buChar char="-"/>
            </a:pPr>
            <a:r>
              <a:rPr lang="en" sz="1600"/>
              <a:t>With higher batch-size, number of tries required for successful training is reducing.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61875" y="6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Increased Learning rates</a:t>
            </a:r>
            <a:endParaRPr/>
          </a:p>
        </p:txBody>
      </p:sp>
      <p:pic>
        <p:nvPicPr>
          <p:cNvPr id="217" name="Google Shape;217;p27"/>
          <p:cNvPicPr preferRelativeResize="0"/>
          <p:nvPr/>
        </p:nvPicPr>
        <p:blipFill>
          <a:blip r:embed="rId3">
            <a:alphaModFix/>
          </a:blip>
          <a:stretch>
            <a:fillRect/>
          </a:stretch>
        </p:blipFill>
        <p:spPr>
          <a:xfrm>
            <a:off x="573825" y="705500"/>
            <a:ext cx="3802650" cy="1920150"/>
          </a:xfrm>
          <a:prstGeom prst="rect">
            <a:avLst/>
          </a:prstGeom>
          <a:noFill/>
          <a:ln>
            <a:noFill/>
          </a:ln>
        </p:spPr>
      </p:pic>
      <p:pic>
        <p:nvPicPr>
          <p:cNvPr id="218" name="Google Shape;218;p27"/>
          <p:cNvPicPr preferRelativeResize="0"/>
          <p:nvPr/>
        </p:nvPicPr>
        <p:blipFill>
          <a:blip r:embed="rId4">
            <a:alphaModFix/>
          </a:blip>
          <a:stretch>
            <a:fillRect/>
          </a:stretch>
        </p:blipFill>
        <p:spPr>
          <a:xfrm>
            <a:off x="490350" y="2715450"/>
            <a:ext cx="4198725" cy="2213050"/>
          </a:xfrm>
          <a:prstGeom prst="rect">
            <a:avLst/>
          </a:prstGeom>
          <a:noFill/>
          <a:ln>
            <a:noFill/>
          </a:ln>
        </p:spPr>
      </p:pic>
      <p:pic>
        <p:nvPicPr>
          <p:cNvPr id="219" name="Google Shape;219;p27"/>
          <p:cNvPicPr preferRelativeResize="0"/>
          <p:nvPr/>
        </p:nvPicPr>
        <p:blipFill>
          <a:blip r:embed="rId5">
            <a:alphaModFix/>
          </a:blip>
          <a:stretch>
            <a:fillRect/>
          </a:stretch>
        </p:blipFill>
        <p:spPr>
          <a:xfrm>
            <a:off x="4836163" y="2766225"/>
            <a:ext cx="4146024" cy="2111503"/>
          </a:xfrm>
          <a:prstGeom prst="rect">
            <a:avLst/>
          </a:prstGeom>
          <a:noFill/>
          <a:ln>
            <a:noFill/>
          </a:ln>
        </p:spPr>
      </p:pic>
      <p:pic>
        <p:nvPicPr>
          <p:cNvPr id="220" name="Google Shape;220;p27"/>
          <p:cNvPicPr preferRelativeResize="0"/>
          <p:nvPr/>
        </p:nvPicPr>
        <p:blipFill>
          <a:blip r:embed="rId6">
            <a:alphaModFix/>
          </a:blip>
          <a:stretch>
            <a:fillRect/>
          </a:stretch>
        </p:blipFill>
        <p:spPr>
          <a:xfrm>
            <a:off x="4786925" y="633887"/>
            <a:ext cx="3797614" cy="2063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495725" y="386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Observations</a:t>
            </a:r>
            <a:endParaRPr/>
          </a:p>
        </p:txBody>
      </p:sp>
      <p:sp>
        <p:nvSpPr>
          <p:cNvPr id="226" name="Google Shape;226;p28"/>
          <p:cNvSpPr txBox="1"/>
          <p:nvPr>
            <p:ph idx="1" type="body"/>
          </p:nvPr>
        </p:nvSpPr>
        <p:spPr>
          <a:xfrm>
            <a:off x="495725" y="1341150"/>
            <a:ext cx="7829100" cy="3097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All other parameters except learning rate is kept constant for the graphs in previous slides. Length is 16, batch size is 256, iterations = 250000</a:t>
            </a:r>
            <a:endParaRPr sz="1500"/>
          </a:p>
          <a:p>
            <a:pPr indent="-323850" lvl="0" marL="457200" rtl="0" algn="l">
              <a:spcBef>
                <a:spcPts val="0"/>
              </a:spcBef>
              <a:spcAft>
                <a:spcPts val="0"/>
              </a:spcAft>
              <a:buSzPts val="1500"/>
              <a:buChar char="-"/>
            </a:pPr>
            <a:r>
              <a:rPr lang="en" sz="1500"/>
              <a:t>Learning rates used are as follows : </a:t>
            </a:r>
            <a:endParaRPr sz="1500"/>
          </a:p>
          <a:p>
            <a:pPr indent="-323850" lvl="1" marL="914400" rtl="0" algn="l">
              <a:spcBef>
                <a:spcPts val="0"/>
              </a:spcBef>
              <a:spcAft>
                <a:spcPts val="0"/>
              </a:spcAft>
              <a:buSzPts val="1500"/>
              <a:buChar char="-"/>
            </a:pPr>
            <a:r>
              <a:rPr lang="en" sz="1500"/>
              <a:t> 0.0008 (Top left)</a:t>
            </a:r>
            <a:endParaRPr sz="1500"/>
          </a:p>
          <a:p>
            <a:pPr indent="-323850" lvl="1" marL="914400" rtl="0" algn="l">
              <a:spcBef>
                <a:spcPts val="0"/>
              </a:spcBef>
              <a:spcAft>
                <a:spcPts val="0"/>
              </a:spcAft>
              <a:buSzPts val="1500"/>
              <a:buChar char="-"/>
            </a:pPr>
            <a:r>
              <a:rPr lang="en" sz="1500"/>
              <a:t>0.008 (Top right)</a:t>
            </a:r>
            <a:endParaRPr sz="1500"/>
          </a:p>
          <a:p>
            <a:pPr indent="-323850" lvl="1" marL="914400" rtl="0" algn="l">
              <a:spcBef>
                <a:spcPts val="0"/>
              </a:spcBef>
              <a:spcAft>
                <a:spcPts val="0"/>
              </a:spcAft>
              <a:buSzPts val="1500"/>
              <a:buChar char="-"/>
            </a:pPr>
            <a:r>
              <a:rPr lang="en" sz="1500"/>
              <a:t>0.08 (Bottom Left)</a:t>
            </a:r>
            <a:endParaRPr sz="1500"/>
          </a:p>
          <a:p>
            <a:pPr indent="-323850" lvl="1" marL="914400" rtl="0" algn="l">
              <a:spcBef>
                <a:spcPts val="0"/>
              </a:spcBef>
              <a:spcAft>
                <a:spcPts val="0"/>
              </a:spcAft>
              <a:buSzPts val="1500"/>
              <a:buChar char="-"/>
            </a:pPr>
            <a:r>
              <a:rPr lang="en" sz="1500"/>
              <a:t>0.01 (Bottom Right)</a:t>
            </a:r>
            <a:endParaRPr sz="1500"/>
          </a:p>
          <a:p>
            <a:pPr indent="-323850" lvl="0" marL="457200" rtl="0" algn="l">
              <a:spcBef>
                <a:spcPts val="0"/>
              </a:spcBef>
              <a:spcAft>
                <a:spcPts val="0"/>
              </a:spcAft>
              <a:buSzPts val="1500"/>
              <a:buChar char="-"/>
            </a:pPr>
            <a:r>
              <a:rPr lang="en" sz="1500"/>
              <a:t>As can be understood from the original small learning rate , i.e. 0.0008, we need to take really small steps </a:t>
            </a:r>
            <a:r>
              <a:rPr lang="en" sz="1500"/>
              <a:t>in order</a:t>
            </a:r>
            <a:r>
              <a:rPr lang="en" sz="1500"/>
              <a:t> to find the minima.</a:t>
            </a:r>
            <a:endParaRPr sz="1500"/>
          </a:p>
          <a:p>
            <a:pPr indent="-323850" lvl="0" marL="457200" rtl="0" algn="l">
              <a:spcBef>
                <a:spcPts val="0"/>
              </a:spcBef>
              <a:spcAft>
                <a:spcPts val="0"/>
              </a:spcAft>
              <a:buSzPts val="1500"/>
              <a:buChar char="-"/>
            </a:pPr>
            <a:r>
              <a:rPr lang="en" sz="1500"/>
              <a:t>Since the learning rate is almost increased by 10 to 100 times in the other three experiments, it might be the case that, it is jumping over the minima and is unable to find the global minima due to very large steps being taken.</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61875" y="6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Changing length of input plain text</a:t>
            </a:r>
            <a:endParaRPr/>
          </a:p>
        </p:txBody>
      </p:sp>
      <p:pic>
        <p:nvPicPr>
          <p:cNvPr id="232" name="Google Shape;232;p29"/>
          <p:cNvPicPr preferRelativeResize="0"/>
          <p:nvPr/>
        </p:nvPicPr>
        <p:blipFill>
          <a:blip r:embed="rId3">
            <a:alphaModFix/>
          </a:blip>
          <a:stretch>
            <a:fillRect/>
          </a:stretch>
        </p:blipFill>
        <p:spPr>
          <a:xfrm>
            <a:off x="4429200" y="972575"/>
            <a:ext cx="4532399" cy="2473100"/>
          </a:xfrm>
          <a:prstGeom prst="rect">
            <a:avLst/>
          </a:prstGeom>
          <a:noFill/>
          <a:ln>
            <a:noFill/>
          </a:ln>
        </p:spPr>
      </p:pic>
      <p:pic>
        <p:nvPicPr>
          <p:cNvPr id="233" name="Google Shape;233;p29"/>
          <p:cNvPicPr preferRelativeResize="0"/>
          <p:nvPr/>
        </p:nvPicPr>
        <p:blipFill>
          <a:blip r:embed="rId4">
            <a:alphaModFix/>
          </a:blip>
          <a:stretch>
            <a:fillRect/>
          </a:stretch>
        </p:blipFill>
        <p:spPr>
          <a:xfrm>
            <a:off x="152400" y="1170125"/>
            <a:ext cx="4160548" cy="2222700"/>
          </a:xfrm>
          <a:prstGeom prst="rect">
            <a:avLst/>
          </a:prstGeom>
          <a:noFill/>
          <a:ln>
            <a:noFill/>
          </a:ln>
        </p:spPr>
      </p:pic>
      <p:sp>
        <p:nvSpPr>
          <p:cNvPr id="234" name="Google Shape;234;p29"/>
          <p:cNvSpPr txBox="1"/>
          <p:nvPr/>
        </p:nvSpPr>
        <p:spPr>
          <a:xfrm>
            <a:off x="1126775" y="3872750"/>
            <a:ext cx="22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PLAIN TEXT SIZE : 16 BITS</a:t>
            </a:r>
            <a:endParaRPr>
              <a:latin typeface="Calibri"/>
              <a:ea typeface="Calibri"/>
              <a:cs typeface="Calibri"/>
              <a:sym typeface="Calibri"/>
            </a:endParaRPr>
          </a:p>
        </p:txBody>
      </p:sp>
      <p:sp>
        <p:nvSpPr>
          <p:cNvPr id="235" name="Google Shape;235;p29"/>
          <p:cNvSpPr txBox="1"/>
          <p:nvPr/>
        </p:nvSpPr>
        <p:spPr>
          <a:xfrm>
            <a:off x="5473275" y="3872750"/>
            <a:ext cx="22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PLAIN TEXT SIZE : 32 BITS</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61875" y="6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with only perceptron layers</a:t>
            </a:r>
            <a:endParaRPr/>
          </a:p>
        </p:txBody>
      </p:sp>
      <p:sp>
        <p:nvSpPr>
          <p:cNvPr id="241" name="Google Shape;241;p30"/>
          <p:cNvSpPr txBox="1"/>
          <p:nvPr/>
        </p:nvSpPr>
        <p:spPr>
          <a:xfrm>
            <a:off x="2420475" y="4154450"/>
            <a:ext cx="463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RESULT IS SAME EVEN IF WE USE ALL PERCEPTRON LAYERS </a:t>
            </a:r>
            <a:r>
              <a:rPr lang="en">
                <a:latin typeface="Calibri"/>
                <a:ea typeface="Calibri"/>
                <a:cs typeface="Calibri"/>
                <a:sym typeface="Calibri"/>
              </a:rPr>
              <a:t>IN PLACE</a:t>
            </a:r>
            <a:r>
              <a:rPr lang="en">
                <a:latin typeface="Calibri"/>
                <a:ea typeface="Calibri"/>
                <a:cs typeface="Calibri"/>
                <a:sym typeface="Calibri"/>
              </a:rPr>
              <a:t> OF CONVOLUTION LAYERS.</a:t>
            </a:r>
            <a:endParaRPr>
              <a:latin typeface="Calibri"/>
              <a:ea typeface="Calibri"/>
              <a:cs typeface="Calibri"/>
              <a:sym typeface="Calibri"/>
            </a:endParaRPr>
          </a:p>
        </p:txBody>
      </p:sp>
      <p:pic>
        <p:nvPicPr>
          <p:cNvPr id="242" name="Google Shape;242;p30"/>
          <p:cNvPicPr preferRelativeResize="0"/>
          <p:nvPr/>
        </p:nvPicPr>
        <p:blipFill>
          <a:blip r:embed="rId3">
            <a:alphaModFix/>
          </a:blip>
          <a:stretch>
            <a:fillRect/>
          </a:stretch>
        </p:blipFill>
        <p:spPr>
          <a:xfrm>
            <a:off x="2099150" y="821150"/>
            <a:ext cx="5399650" cy="3405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61875" y="188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with only Convolution layers</a:t>
            </a:r>
            <a:endParaRPr/>
          </a:p>
        </p:txBody>
      </p:sp>
      <p:pic>
        <p:nvPicPr>
          <p:cNvPr id="248" name="Google Shape;248;p31"/>
          <p:cNvPicPr preferRelativeResize="0"/>
          <p:nvPr/>
        </p:nvPicPr>
        <p:blipFill>
          <a:blip r:embed="rId3">
            <a:alphaModFix/>
          </a:blip>
          <a:stretch>
            <a:fillRect/>
          </a:stretch>
        </p:blipFill>
        <p:spPr>
          <a:xfrm>
            <a:off x="674075" y="794525"/>
            <a:ext cx="7275000" cy="3370349"/>
          </a:xfrm>
          <a:prstGeom prst="rect">
            <a:avLst/>
          </a:prstGeom>
          <a:noFill/>
          <a:ln>
            <a:noFill/>
          </a:ln>
        </p:spPr>
      </p:pic>
      <p:sp>
        <p:nvSpPr>
          <p:cNvPr id="249" name="Google Shape;249;p31"/>
          <p:cNvSpPr txBox="1"/>
          <p:nvPr/>
        </p:nvSpPr>
        <p:spPr>
          <a:xfrm>
            <a:off x="1711025" y="4415275"/>
            <a:ext cx="55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IT IS NOT ABLE TO SUCCESSFULLY LEARN THE ENCRYPTION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aim of the paper was to experiment </a:t>
            </a:r>
            <a:r>
              <a:rPr lang="en" sz="1600"/>
              <a:t>whether neural networks can learn to use cryptography to protect information from other neural networks. Specifically,  focusing on ensuring confidentiality properties in a multiagent system, and the properties are specified in terms of an adversary. Thus, in this case a system consists of neural networks named Alice and Bob, and are aiming to limit what a third neural network named Eve learns from eavesdropping on the communication between Alice and Bob. No specific cryptographic algorithms are imposed on these neural networks; instead,  train end-to-end, adversarially.</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61875" y="188325"/>
            <a:ext cx="86019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with original structure but modified CNN</a:t>
            </a:r>
            <a:endParaRPr/>
          </a:p>
        </p:txBody>
      </p:sp>
      <p:sp>
        <p:nvSpPr>
          <p:cNvPr id="255" name="Google Shape;255;p32"/>
          <p:cNvSpPr txBox="1"/>
          <p:nvPr/>
        </p:nvSpPr>
        <p:spPr>
          <a:xfrm>
            <a:off x="1711025" y="4415275"/>
            <a:ext cx="55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RESULTS ARE SIMILAR TO THE ORIGINAL MODEL STRUCTURE</a:t>
            </a:r>
            <a:endParaRPr>
              <a:latin typeface="Calibri"/>
              <a:ea typeface="Calibri"/>
              <a:cs typeface="Calibri"/>
              <a:sym typeface="Calibri"/>
            </a:endParaRPr>
          </a:p>
        </p:txBody>
      </p:sp>
      <p:pic>
        <p:nvPicPr>
          <p:cNvPr id="256" name="Google Shape;256;p32"/>
          <p:cNvPicPr preferRelativeResize="0"/>
          <p:nvPr/>
        </p:nvPicPr>
        <p:blipFill>
          <a:blip r:embed="rId3">
            <a:alphaModFix/>
          </a:blip>
          <a:stretch>
            <a:fillRect/>
          </a:stretch>
        </p:blipFill>
        <p:spPr>
          <a:xfrm>
            <a:off x="903575" y="836275"/>
            <a:ext cx="6702123" cy="335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429700" y="334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TRYING WITH RNN</a:t>
            </a:r>
            <a:endParaRPr/>
          </a:p>
        </p:txBody>
      </p:sp>
      <p:pic>
        <p:nvPicPr>
          <p:cNvPr id="262" name="Google Shape;262;p33"/>
          <p:cNvPicPr preferRelativeResize="0"/>
          <p:nvPr/>
        </p:nvPicPr>
        <p:blipFill>
          <a:blip r:embed="rId3">
            <a:alphaModFix/>
          </a:blip>
          <a:stretch>
            <a:fillRect/>
          </a:stretch>
        </p:blipFill>
        <p:spPr>
          <a:xfrm rot="-5400000">
            <a:off x="945125" y="624525"/>
            <a:ext cx="1031800" cy="2139250"/>
          </a:xfrm>
          <a:prstGeom prst="rect">
            <a:avLst/>
          </a:prstGeom>
          <a:noFill/>
          <a:ln>
            <a:noFill/>
          </a:ln>
        </p:spPr>
      </p:pic>
      <p:pic>
        <p:nvPicPr>
          <p:cNvPr id="263" name="Google Shape;263;p33"/>
          <p:cNvPicPr preferRelativeResize="0"/>
          <p:nvPr/>
        </p:nvPicPr>
        <p:blipFill>
          <a:blip r:embed="rId4">
            <a:alphaModFix/>
          </a:blip>
          <a:stretch>
            <a:fillRect/>
          </a:stretch>
        </p:blipFill>
        <p:spPr>
          <a:xfrm rot="-5400000">
            <a:off x="7277675" y="546525"/>
            <a:ext cx="952925" cy="2437824"/>
          </a:xfrm>
          <a:prstGeom prst="rect">
            <a:avLst/>
          </a:prstGeom>
          <a:noFill/>
          <a:ln>
            <a:noFill/>
          </a:ln>
        </p:spPr>
      </p:pic>
      <p:cxnSp>
        <p:nvCxnSpPr>
          <p:cNvPr id="264" name="Google Shape;264;p33"/>
          <p:cNvCxnSpPr>
            <a:stCxn id="262" idx="2"/>
            <a:endCxn id="265" idx="1"/>
          </p:cNvCxnSpPr>
          <p:nvPr/>
        </p:nvCxnSpPr>
        <p:spPr>
          <a:xfrm flipH="1" rot="10800000">
            <a:off x="2530650" y="1653050"/>
            <a:ext cx="340200" cy="41100"/>
          </a:xfrm>
          <a:prstGeom prst="straightConnector1">
            <a:avLst/>
          </a:prstGeom>
          <a:noFill/>
          <a:ln cap="flat" cmpd="sng" w="9525">
            <a:solidFill>
              <a:schemeClr val="dk2"/>
            </a:solidFill>
            <a:prstDash val="solid"/>
            <a:round/>
            <a:headEnd len="med" w="med" type="none"/>
            <a:tailEnd len="med" w="med" type="triangle"/>
          </a:ln>
        </p:spPr>
      </p:cxnSp>
      <p:pic>
        <p:nvPicPr>
          <p:cNvPr id="266" name="Google Shape;266;p33"/>
          <p:cNvPicPr preferRelativeResize="0"/>
          <p:nvPr/>
        </p:nvPicPr>
        <p:blipFill>
          <a:blip r:embed="rId5">
            <a:alphaModFix/>
          </a:blip>
          <a:stretch>
            <a:fillRect/>
          </a:stretch>
        </p:blipFill>
        <p:spPr>
          <a:xfrm>
            <a:off x="2914650" y="1087801"/>
            <a:ext cx="1587573" cy="1122250"/>
          </a:xfrm>
          <a:prstGeom prst="rect">
            <a:avLst/>
          </a:prstGeom>
          <a:noFill/>
          <a:ln>
            <a:noFill/>
          </a:ln>
        </p:spPr>
      </p:pic>
      <p:pic>
        <p:nvPicPr>
          <p:cNvPr id="267" name="Google Shape;267;p33"/>
          <p:cNvPicPr preferRelativeResize="0"/>
          <p:nvPr/>
        </p:nvPicPr>
        <p:blipFill>
          <a:blip r:embed="rId6">
            <a:alphaModFix/>
          </a:blip>
          <a:stretch>
            <a:fillRect/>
          </a:stretch>
        </p:blipFill>
        <p:spPr>
          <a:xfrm>
            <a:off x="4886225" y="673474"/>
            <a:ext cx="1581150" cy="2000250"/>
          </a:xfrm>
          <a:prstGeom prst="rect">
            <a:avLst/>
          </a:prstGeom>
          <a:noFill/>
          <a:ln>
            <a:noFill/>
          </a:ln>
        </p:spPr>
      </p:pic>
      <p:cxnSp>
        <p:nvCxnSpPr>
          <p:cNvPr id="268" name="Google Shape;268;p33"/>
          <p:cNvCxnSpPr>
            <a:stCxn id="266" idx="3"/>
            <a:endCxn id="267" idx="1"/>
          </p:cNvCxnSpPr>
          <p:nvPr/>
        </p:nvCxnSpPr>
        <p:spPr>
          <a:xfrm>
            <a:off x="4502223" y="1648926"/>
            <a:ext cx="384000" cy="246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33"/>
          <p:cNvCxnSpPr>
            <a:stCxn id="267" idx="3"/>
          </p:cNvCxnSpPr>
          <p:nvPr/>
        </p:nvCxnSpPr>
        <p:spPr>
          <a:xfrm>
            <a:off x="6467375" y="1673599"/>
            <a:ext cx="364200" cy="107400"/>
          </a:xfrm>
          <a:prstGeom prst="straightConnector1">
            <a:avLst/>
          </a:prstGeom>
          <a:noFill/>
          <a:ln cap="flat" cmpd="sng" w="9525">
            <a:solidFill>
              <a:schemeClr val="dk2"/>
            </a:solidFill>
            <a:prstDash val="solid"/>
            <a:round/>
            <a:headEnd len="med" w="med" type="none"/>
            <a:tailEnd len="med" w="med" type="triangle"/>
          </a:ln>
        </p:spPr>
      </p:cxnSp>
      <p:sp>
        <p:nvSpPr>
          <p:cNvPr id="270" name="Google Shape;270;p33"/>
          <p:cNvSpPr txBox="1"/>
          <p:nvPr/>
        </p:nvSpPr>
        <p:spPr>
          <a:xfrm>
            <a:off x="681325" y="2661650"/>
            <a:ext cx="750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 detailed description of model can be founded here: https://wandb.ai/rishabhsri14/SMAI_Project/runs/c7c6ny03/files/model/LSTM/alice.pt</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391400" y="334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TRYING WITH LSTM</a:t>
            </a:r>
            <a:endParaRPr/>
          </a:p>
        </p:txBody>
      </p:sp>
      <p:pic>
        <p:nvPicPr>
          <p:cNvPr id="276" name="Google Shape;276;p34"/>
          <p:cNvPicPr preferRelativeResize="0"/>
          <p:nvPr/>
        </p:nvPicPr>
        <p:blipFill>
          <a:blip r:embed="rId3">
            <a:alphaModFix/>
          </a:blip>
          <a:stretch>
            <a:fillRect/>
          </a:stretch>
        </p:blipFill>
        <p:spPr>
          <a:xfrm>
            <a:off x="4147525" y="1461163"/>
            <a:ext cx="1257300" cy="723900"/>
          </a:xfrm>
          <a:prstGeom prst="rect">
            <a:avLst/>
          </a:prstGeom>
          <a:noFill/>
          <a:ln>
            <a:noFill/>
          </a:ln>
        </p:spPr>
      </p:pic>
      <p:pic>
        <p:nvPicPr>
          <p:cNvPr id="277" name="Google Shape;277;p34"/>
          <p:cNvPicPr preferRelativeResize="0"/>
          <p:nvPr/>
        </p:nvPicPr>
        <p:blipFill>
          <a:blip r:embed="rId3">
            <a:alphaModFix/>
          </a:blip>
          <a:stretch>
            <a:fillRect/>
          </a:stretch>
        </p:blipFill>
        <p:spPr>
          <a:xfrm>
            <a:off x="2609475" y="1461175"/>
            <a:ext cx="1257300" cy="723900"/>
          </a:xfrm>
          <a:prstGeom prst="rect">
            <a:avLst/>
          </a:prstGeom>
          <a:noFill/>
          <a:ln>
            <a:noFill/>
          </a:ln>
        </p:spPr>
      </p:pic>
      <p:pic>
        <p:nvPicPr>
          <p:cNvPr id="278" name="Google Shape;278;p34"/>
          <p:cNvPicPr preferRelativeResize="0"/>
          <p:nvPr/>
        </p:nvPicPr>
        <p:blipFill>
          <a:blip r:embed="rId4">
            <a:alphaModFix/>
          </a:blip>
          <a:stretch>
            <a:fillRect/>
          </a:stretch>
        </p:blipFill>
        <p:spPr>
          <a:xfrm rot="-5400000">
            <a:off x="597612" y="802963"/>
            <a:ext cx="1421875" cy="2040350"/>
          </a:xfrm>
          <a:prstGeom prst="rect">
            <a:avLst/>
          </a:prstGeom>
          <a:noFill/>
          <a:ln>
            <a:noFill/>
          </a:ln>
        </p:spPr>
      </p:pic>
      <p:pic>
        <p:nvPicPr>
          <p:cNvPr id="279" name="Google Shape;279;p34"/>
          <p:cNvPicPr preferRelativeResize="0"/>
          <p:nvPr/>
        </p:nvPicPr>
        <p:blipFill>
          <a:blip r:embed="rId5">
            <a:alphaModFix/>
          </a:blip>
          <a:stretch>
            <a:fillRect/>
          </a:stretch>
        </p:blipFill>
        <p:spPr>
          <a:xfrm rot="-5400000">
            <a:off x="6366325" y="379525"/>
            <a:ext cx="1621625" cy="3086975"/>
          </a:xfrm>
          <a:prstGeom prst="rect">
            <a:avLst/>
          </a:prstGeom>
          <a:noFill/>
          <a:ln>
            <a:noFill/>
          </a:ln>
        </p:spPr>
      </p:pic>
      <p:cxnSp>
        <p:nvCxnSpPr>
          <p:cNvPr id="280" name="Google Shape;280;p34"/>
          <p:cNvCxnSpPr>
            <a:endCxn id="279" idx="0"/>
          </p:cNvCxnSpPr>
          <p:nvPr/>
        </p:nvCxnSpPr>
        <p:spPr>
          <a:xfrm>
            <a:off x="5404750" y="1823112"/>
            <a:ext cx="228900" cy="999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34"/>
          <p:cNvCxnSpPr>
            <a:stCxn id="277" idx="3"/>
            <a:endCxn id="276" idx="1"/>
          </p:cNvCxnSpPr>
          <p:nvPr/>
        </p:nvCxnSpPr>
        <p:spPr>
          <a:xfrm>
            <a:off x="3866775" y="1823125"/>
            <a:ext cx="280800" cy="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34"/>
          <p:cNvCxnSpPr>
            <a:stCxn id="278" idx="2"/>
            <a:endCxn id="277" idx="1"/>
          </p:cNvCxnSpPr>
          <p:nvPr/>
        </p:nvCxnSpPr>
        <p:spPr>
          <a:xfrm>
            <a:off x="2328724" y="1823138"/>
            <a:ext cx="280800" cy="0"/>
          </a:xfrm>
          <a:prstGeom prst="straightConnector1">
            <a:avLst/>
          </a:prstGeom>
          <a:noFill/>
          <a:ln cap="flat" cmpd="sng" w="9525">
            <a:solidFill>
              <a:schemeClr val="dk2"/>
            </a:solidFill>
            <a:prstDash val="solid"/>
            <a:round/>
            <a:headEnd len="med" w="med" type="none"/>
            <a:tailEnd len="med" w="med" type="triangle"/>
          </a:ln>
        </p:spPr>
      </p:cxnSp>
      <p:sp>
        <p:nvSpPr>
          <p:cNvPr id="283" name="Google Shape;283;p34"/>
          <p:cNvSpPr txBox="1"/>
          <p:nvPr/>
        </p:nvSpPr>
        <p:spPr>
          <a:xfrm>
            <a:off x="681325" y="2661650"/>
            <a:ext cx="750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 detailed description of model can be founded here: </a:t>
            </a:r>
            <a:r>
              <a:rPr lang="en">
                <a:latin typeface="Calibri"/>
                <a:ea typeface="Calibri"/>
                <a:cs typeface="Calibri"/>
                <a:sym typeface="Calibri"/>
              </a:rPr>
              <a:t>https://wandb.ai/rishabhsri14/SMAI_Project/runs/c7c6ny03/files/model/LSTM/alice.pt</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391400" y="334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TRYING WITH GRU</a:t>
            </a:r>
            <a:endParaRPr/>
          </a:p>
        </p:txBody>
      </p:sp>
      <p:pic>
        <p:nvPicPr>
          <p:cNvPr id="289" name="Google Shape;289;p35"/>
          <p:cNvPicPr preferRelativeResize="0"/>
          <p:nvPr/>
        </p:nvPicPr>
        <p:blipFill>
          <a:blip r:embed="rId3">
            <a:alphaModFix/>
          </a:blip>
          <a:stretch>
            <a:fillRect/>
          </a:stretch>
        </p:blipFill>
        <p:spPr>
          <a:xfrm rot="-5400000">
            <a:off x="945125" y="624525"/>
            <a:ext cx="1031800" cy="2139250"/>
          </a:xfrm>
          <a:prstGeom prst="rect">
            <a:avLst/>
          </a:prstGeom>
          <a:noFill/>
          <a:ln>
            <a:noFill/>
          </a:ln>
        </p:spPr>
      </p:pic>
      <p:pic>
        <p:nvPicPr>
          <p:cNvPr id="290" name="Google Shape;290;p35"/>
          <p:cNvPicPr preferRelativeResize="0"/>
          <p:nvPr/>
        </p:nvPicPr>
        <p:blipFill>
          <a:blip r:embed="rId4">
            <a:alphaModFix/>
          </a:blip>
          <a:stretch>
            <a:fillRect/>
          </a:stretch>
        </p:blipFill>
        <p:spPr>
          <a:xfrm>
            <a:off x="2870950" y="1176512"/>
            <a:ext cx="1345740" cy="952925"/>
          </a:xfrm>
          <a:prstGeom prst="rect">
            <a:avLst/>
          </a:prstGeom>
          <a:noFill/>
          <a:ln>
            <a:noFill/>
          </a:ln>
        </p:spPr>
      </p:pic>
      <p:pic>
        <p:nvPicPr>
          <p:cNvPr id="291" name="Google Shape;291;p35"/>
          <p:cNvPicPr preferRelativeResize="0"/>
          <p:nvPr/>
        </p:nvPicPr>
        <p:blipFill>
          <a:blip r:embed="rId5">
            <a:alphaModFix/>
          </a:blip>
          <a:stretch>
            <a:fillRect/>
          </a:stretch>
        </p:blipFill>
        <p:spPr>
          <a:xfrm>
            <a:off x="4759150" y="923998"/>
            <a:ext cx="1345750" cy="1590437"/>
          </a:xfrm>
          <a:prstGeom prst="rect">
            <a:avLst/>
          </a:prstGeom>
          <a:noFill/>
          <a:ln>
            <a:noFill/>
          </a:ln>
        </p:spPr>
      </p:pic>
      <p:pic>
        <p:nvPicPr>
          <p:cNvPr id="292" name="Google Shape;292;p35"/>
          <p:cNvPicPr preferRelativeResize="0"/>
          <p:nvPr/>
        </p:nvPicPr>
        <p:blipFill>
          <a:blip r:embed="rId6">
            <a:alphaModFix/>
          </a:blip>
          <a:stretch>
            <a:fillRect/>
          </a:stretch>
        </p:blipFill>
        <p:spPr>
          <a:xfrm rot="-5400000">
            <a:off x="7277675" y="546525"/>
            <a:ext cx="952925" cy="2437824"/>
          </a:xfrm>
          <a:prstGeom prst="rect">
            <a:avLst/>
          </a:prstGeom>
          <a:noFill/>
          <a:ln>
            <a:noFill/>
          </a:ln>
        </p:spPr>
      </p:pic>
      <p:cxnSp>
        <p:nvCxnSpPr>
          <p:cNvPr id="293" name="Google Shape;293;p35"/>
          <p:cNvCxnSpPr>
            <a:stCxn id="289" idx="2"/>
            <a:endCxn id="290" idx="1"/>
          </p:cNvCxnSpPr>
          <p:nvPr/>
        </p:nvCxnSpPr>
        <p:spPr>
          <a:xfrm flipH="1" rot="10800000">
            <a:off x="2530650" y="1653050"/>
            <a:ext cx="340200" cy="411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35"/>
          <p:cNvCxnSpPr>
            <a:stCxn id="290" idx="3"/>
            <a:endCxn id="291" idx="1"/>
          </p:cNvCxnSpPr>
          <p:nvPr/>
        </p:nvCxnSpPr>
        <p:spPr>
          <a:xfrm>
            <a:off x="4216690" y="1652975"/>
            <a:ext cx="542400" cy="663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35"/>
          <p:cNvCxnSpPr>
            <a:stCxn id="291" idx="3"/>
            <a:endCxn id="292" idx="0"/>
          </p:cNvCxnSpPr>
          <p:nvPr/>
        </p:nvCxnSpPr>
        <p:spPr>
          <a:xfrm>
            <a:off x="6104900" y="1719217"/>
            <a:ext cx="430200" cy="46200"/>
          </a:xfrm>
          <a:prstGeom prst="straightConnector1">
            <a:avLst/>
          </a:prstGeom>
          <a:noFill/>
          <a:ln cap="flat" cmpd="sng" w="9525">
            <a:solidFill>
              <a:schemeClr val="dk2"/>
            </a:solidFill>
            <a:prstDash val="solid"/>
            <a:round/>
            <a:headEnd len="med" w="med" type="none"/>
            <a:tailEnd len="med" w="med" type="triangle"/>
          </a:ln>
        </p:spPr>
      </p:cxnSp>
      <p:sp>
        <p:nvSpPr>
          <p:cNvPr id="296" name="Google Shape;296;p35"/>
          <p:cNvSpPr txBox="1"/>
          <p:nvPr/>
        </p:nvSpPr>
        <p:spPr>
          <a:xfrm>
            <a:off x="1013150" y="2712725"/>
            <a:ext cx="750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 detailed description of model can be founded here: https://wandb.ai/rishabhsri14/SMAI_Project/runs/1f7tvnkf/files/model/GRU/alice.pt</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Performance</a:t>
            </a:r>
            <a:endParaRPr/>
          </a:p>
        </p:txBody>
      </p:sp>
      <p:sp>
        <p:nvSpPr>
          <p:cNvPr id="302" name="Google Shape;302;p36"/>
          <p:cNvSpPr txBox="1"/>
          <p:nvPr>
            <p:ph idx="1" type="body"/>
          </p:nvPr>
        </p:nvSpPr>
        <p:spPr>
          <a:xfrm>
            <a:off x="878400" y="1990725"/>
            <a:ext cx="7335600" cy="80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Model:LSTM;     Optimizer: RMSProp;            Lr:0.0001;               Batch Size: 512;                               Epochs: 50</a:t>
            </a:r>
            <a:endParaRPr/>
          </a:p>
        </p:txBody>
      </p:sp>
      <p:pic>
        <p:nvPicPr>
          <p:cNvPr id="303" name="Google Shape;303;p36"/>
          <p:cNvPicPr preferRelativeResize="0"/>
          <p:nvPr/>
        </p:nvPicPr>
        <p:blipFill>
          <a:blip r:embed="rId3">
            <a:alphaModFix/>
          </a:blip>
          <a:stretch>
            <a:fillRect/>
          </a:stretch>
        </p:blipFill>
        <p:spPr>
          <a:xfrm>
            <a:off x="273700" y="2648900"/>
            <a:ext cx="8651499" cy="1978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Comparative Study(Optimizers)</a:t>
            </a:r>
            <a:endParaRPr/>
          </a:p>
        </p:txBody>
      </p:sp>
      <p:pic>
        <p:nvPicPr>
          <p:cNvPr id="309" name="Google Shape;309;p37"/>
          <p:cNvPicPr preferRelativeResize="0"/>
          <p:nvPr/>
        </p:nvPicPr>
        <p:blipFill>
          <a:blip r:embed="rId3">
            <a:alphaModFix/>
          </a:blip>
          <a:stretch>
            <a:fillRect/>
          </a:stretch>
        </p:blipFill>
        <p:spPr>
          <a:xfrm>
            <a:off x="1505300" y="1800200"/>
            <a:ext cx="4716568" cy="3038500"/>
          </a:xfrm>
          <a:prstGeom prst="rect">
            <a:avLst/>
          </a:prstGeom>
          <a:noFill/>
          <a:ln>
            <a:noFill/>
          </a:ln>
        </p:spPr>
      </p:pic>
      <p:sp>
        <p:nvSpPr>
          <p:cNvPr id="310" name="Google Shape;310;p37"/>
          <p:cNvSpPr txBox="1"/>
          <p:nvPr/>
        </p:nvSpPr>
        <p:spPr>
          <a:xfrm>
            <a:off x="6908275" y="1832075"/>
            <a:ext cx="141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Best Optimizer:</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RMSProp</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780850" y="501000"/>
            <a:ext cx="7225200" cy="56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 Study(LR)</a:t>
            </a:r>
            <a:endParaRPr/>
          </a:p>
        </p:txBody>
      </p:sp>
      <p:pic>
        <p:nvPicPr>
          <p:cNvPr id="316" name="Google Shape;316;p38"/>
          <p:cNvPicPr preferRelativeResize="0"/>
          <p:nvPr/>
        </p:nvPicPr>
        <p:blipFill>
          <a:blip r:embed="rId3">
            <a:alphaModFix/>
          </a:blip>
          <a:stretch>
            <a:fillRect/>
          </a:stretch>
        </p:blipFill>
        <p:spPr>
          <a:xfrm>
            <a:off x="1854125" y="1219350"/>
            <a:ext cx="4778526" cy="3636475"/>
          </a:xfrm>
          <a:prstGeom prst="rect">
            <a:avLst/>
          </a:prstGeom>
          <a:noFill/>
          <a:ln>
            <a:noFill/>
          </a:ln>
        </p:spPr>
      </p:pic>
      <p:sp>
        <p:nvSpPr>
          <p:cNvPr id="317" name="Google Shape;317;p38"/>
          <p:cNvSpPr txBox="1"/>
          <p:nvPr/>
        </p:nvSpPr>
        <p:spPr>
          <a:xfrm>
            <a:off x="7367750" y="1768250"/>
            <a:ext cx="95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Best LR: 0.0001</a:t>
            </a:r>
            <a:endParaRPr b="1">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780850" y="501000"/>
            <a:ext cx="7225200" cy="56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 Study(LR)</a:t>
            </a:r>
            <a:endParaRPr/>
          </a:p>
        </p:txBody>
      </p:sp>
      <p:sp>
        <p:nvSpPr>
          <p:cNvPr id="323" name="Google Shape;323;p39"/>
          <p:cNvSpPr txBox="1"/>
          <p:nvPr/>
        </p:nvSpPr>
        <p:spPr>
          <a:xfrm>
            <a:off x="7367750" y="1768250"/>
            <a:ext cx="153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Best batch_size: 512</a:t>
            </a:r>
            <a:endParaRPr b="1">
              <a:latin typeface="Calibri"/>
              <a:ea typeface="Calibri"/>
              <a:cs typeface="Calibri"/>
              <a:sym typeface="Calibri"/>
            </a:endParaRPr>
          </a:p>
        </p:txBody>
      </p:sp>
      <p:pic>
        <p:nvPicPr>
          <p:cNvPr id="324" name="Google Shape;324;p39"/>
          <p:cNvPicPr preferRelativeResize="0"/>
          <p:nvPr/>
        </p:nvPicPr>
        <p:blipFill>
          <a:blip r:embed="rId3">
            <a:alphaModFix/>
          </a:blip>
          <a:stretch>
            <a:fillRect/>
          </a:stretch>
        </p:blipFill>
        <p:spPr>
          <a:xfrm>
            <a:off x="867125" y="1066200"/>
            <a:ext cx="6321259" cy="3772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328800" y="396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 contribution within the team</a:t>
            </a:r>
            <a:endParaRPr/>
          </a:p>
        </p:txBody>
      </p:sp>
      <p:sp>
        <p:nvSpPr>
          <p:cNvPr id="330" name="Google Shape;330;p40"/>
          <p:cNvSpPr txBox="1"/>
          <p:nvPr>
            <p:ph idx="1" type="body"/>
          </p:nvPr>
        </p:nvSpPr>
        <p:spPr>
          <a:xfrm>
            <a:off x="375600" y="1201900"/>
            <a:ext cx="7949400" cy="366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AKASH C R : </a:t>
            </a:r>
            <a:endParaRPr/>
          </a:p>
          <a:p>
            <a:pPr indent="-311150" lvl="0" marL="457200" rtl="0" algn="l">
              <a:spcBef>
                <a:spcPts val="1200"/>
              </a:spcBef>
              <a:spcAft>
                <a:spcPts val="0"/>
              </a:spcAft>
              <a:buSzPts val="1300"/>
              <a:buChar char="-"/>
            </a:pPr>
            <a:r>
              <a:rPr lang="en"/>
              <a:t>Wrote code for basic model structure and error functions and saving the model</a:t>
            </a:r>
            <a:endParaRPr/>
          </a:p>
          <a:p>
            <a:pPr indent="-311150" lvl="0" marL="457200" rtl="0" algn="l">
              <a:spcBef>
                <a:spcPts val="0"/>
              </a:spcBef>
              <a:spcAft>
                <a:spcPts val="0"/>
              </a:spcAft>
              <a:buSzPts val="1300"/>
              <a:buChar char="-"/>
            </a:pPr>
            <a:r>
              <a:rPr lang="en"/>
              <a:t>Implemented the paper</a:t>
            </a:r>
            <a:endParaRPr/>
          </a:p>
          <a:p>
            <a:pPr indent="-311150" lvl="0" marL="457200" rtl="0" algn="l">
              <a:spcBef>
                <a:spcPts val="0"/>
              </a:spcBef>
              <a:spcAft>
                <a:spcPts val="0"/>
              </a:spcAft>
              <a:buSzPts val="1300"/>
              <a:buChar char="-"/>
            </a:pPr>
            <a:r>
              <a:rPr lang="en"/>
              <a:t>Some experiments with modified CNN and modified hyperparameters</a:t>
            </a:r>
            <a:endParaRPr/>
          </a:p>
          <a:p>
            <a:pPr indent="0" lvl="0" marL="0" rtl="0" algn="l">
              <a:spcBef>
                <a:spcPts val="1200"/>
              </a:spcBef>
              <a:spcAft>
                <a:spcPts val="0"/>
              </a:spcAft>
              <a:buNone/>
            </a:pPr>
            <a:r>
              <a:rPr lang="en"/>
              <a:t>RUCHITHA J :</a:t>
            </a:r>
            <a:endParaRPr/>
          </a:p>
          <a:p>
            <a:pPr indent="-311150" lvl="0" marL="457200" rtl="0" algn="l">
              <a:spcBef>
                <a:spcPts val="1200"/>
              </a:spcBef>
              <a:spcAft>
                <a:spcPts val="0"/>
              </a:spcAft>
              <a:buSzPts val="1300"/>
              <a:buChar char="-"/>
            </a:pPr>
            <a:r>
              <a:rPr lang="en"/>
              <a:t>Experimented with all perceptron layer network structure</a:t>
            </a:r>
            <a:endParaRPr/>
          </a:p>
          <a:p>
            <a:pPr indent="-311150" lvl="0" marL="457200" rtl="0" algn="l">
              <a:spcBef>
                <a:spcPts val="0"/>
              </a:spcBef>
              <a:spcAft>
                <a:spcPts val="0"/>
              </a:spcAft>
              <a:buSzPts val="1300"/>
              <a:buChar char="-"/>
            </a:pPr>
            <a:r>
              <a:rPr lang="en"/>
              <a:t>Experimented with fully convolution layer network structure</a:t>
            </a:r>
            <a:endParaRPr/>
          </a:p>
          <a:p>
            <a:pPr indent="-311150" lvl="0" marL="457200" rtl="0" algn="l">
              <a:spcBef>
                <a:spcPts val="0"/>
              </a:spcBef>
              <a:spcAft>
                <a:spcPts val="0"/>
              </a:spcAft>
              <a:buSzPts val="1300"/>
              <a:buChar char="-"/>
            </a:pPr>
            <a:r>
              <a:rPr lang="en"/>
              <a:t>Some experiments with modified hyperparameters.</a:t>
            </a:r>
            <a:endParaRPr/>
          </a:p>
          <a:p>
            <a:pPr indent="0" lvl="0" marL="0" rtl="0" algn="l">
              <a:spcBef>
                <a:spcPts val="1200"/>
              </a:spcBef>
              <a:spcAft>
                <a:spcPts val="0"/>
              </a:spcAft>
              <a:buNone/>
            </a:pPr>
            <a:r>
              <a:rPr lang="en"/>
              <a:t>RISHABH </a:t>
            </a:r>
            <a:r>
              <a:rPr lang="en"/>
              <a:t>SRIVASTAVA</a:t>
            </a:r>
            <a:r>
              <a:rPr lang="en"/>
              <a:t> : </a:t>
            </a:r>
            <a:endParaRPr/>
          </a:p>
          <a:p>
            <a:pPr indent="-311150" lvl="0" marL="457200" rtl="0" algn="l">
              <a:spcBef>
                <a:spcPts val="1200"/>
              </a:spcBef>
              <a:spcAft>
                <a:spcPts val="0"/>
              </a:spcAft>
              <a:buSzPts val="1300"/>
              <a:buChar char="-"/>
            </a:pPr>
            <a:r>
              <a:rPr lang="en"/>
              <a:t>Experimented with RNN</a:t>
            </a:r>
            <a:endParaRPr/>
          </a:p>
          <a:p>
            <a:pPr indent="-311150" lvl="0" marL="457200" rtl="0" algn="l">
              <a:spcBef>
                <a:spcPts val="0"/>
              </a:spcBef>
              <a:spcAft>
                <a:spcPts val="0"/>
              </a:spcAft>
              <a:buSzPts val="1300"/>
              <a:buChar char="-"/>
            </a:pPr>
            <a:r>
              <a:rPr lang="en"/>
              <a:t>Experimented with LSTM</a:t>
            </a:r>
            <a:endParaRPr/>
          </a:p>
          <a:p>
            <a:pPr indent="-311150" lvl="0" marL="457200" rtl="0" algn="l">
              <a:spcBef>
                <a:spcPts val="0"/>
              </a:spcBef>
              <a:spcAft>
                <a:spcPts val="0"/>
              </a:spcAft>
              <a:buSzPts val="1300"/>
              <a:buChar char="-"/>
            </a:pPr>
            <a:r>
              <a:rPr lang="en"/>
              <a:t>Experimented with GRU</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p:nvPr/>
        </p:nvSpPr>
        <p:spPr>
          <a:xfrm rot="-769151">
            <a:off x="476250" y="2040610"/>
            <a:ext cx="8191622" cy="106267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proposed in paper</a:t>
            </a:r>
            <a:endParaRPr/>
          </a:p>
        </p:txBody>
      </p:sp>
      <p:sp>
        <p:nvSpPr>
          <p:cNvPr id="141" name="Google Shape;141;p15"/>
          <p:cNvSpPr txBox="1"/>
          <p:nvPr>
            <p:ph idx="1" type="body"/>
          </p:nvPr>
        </p:nvSpPr>
        <p:spPr>
          <a:xfrm>
            <a:off x="819150" y="1598350"/>
            <a:ext cx="7505700" cy="2840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500"/>
              <a:t>Paper tried to </a:t>
            </a:r>
            <a:r>
              <a:rPr lang="en" sz="1500"/>
              <a:t>demonstrate how neural networks can learn to protect the confidentiality of their data from other neural networks by discovering  forms of encryption and decryption, without being taught specific algorithms for these purposes.</a:t>
            </a:r>
            <a:endParaRPr sz="1500"/>
          </a:p>
          <a:p>
            <a:pPr indent="457200" lvl="0" marL="0" rtl="0" algn="l">
              <a:spcBef>
                <a:spcPts val="1200"/>
              </a:spcBef>
              <a:spcAft>
                <a:spcPts val="0"/>
              </a:spcAft>
              <a:buNone/>
            </a:pPr>
            <a:r>
              <a:rPr lang="en" sz="1500"/>
              <a:t>It considered a classic scenario in security involving three parties such as Alice, Bob, and Eve.Typically, Alice and Bob wish to communicate securely, and Eve wishes to eavesdrop on their communications.Thus, the desired security property is secrecy, and the adversary is a ‘passive attacker’ that can intercept communications but  cannot initiate sessions, inject messages, or modify messages in transit.</a:t>
            </a:r>
            <a:endParaRPr sz="1500"/>
          </a:p>
          <a:p>
            <a:pPr indent="0" lvl="0" marL="0" rtl="0" algn="l">
              <a:spcBef>
                <a:spcPts val="1200"/>
              </a:spcBef>
              <a:spcAft>
                <a:spcPts val="1200"/>
              </a:spcAft>
              <a:buNone/>
            </a:pPr>
            <a:r>
              <a:rPr lang="en" sz="1500"/>
              <a:t>	And for the encryption and decryption purposes Symmetric encryption is being used that is same key will be used for both encryption and decryption.</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42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Symmetric cryptosystem </a:t>
            </a:r>
            <a:endParaRPr/>
          </a:p>
        </p:txBody>
      </p:sp>
      <p:sp>
        <p:nvSpPr>
          <p:cNvPr id="147" name="Google Shape;147;p16"/>
          <p:cNvSpPr txBox="1"/>
          <p:nvPr>
            <p:ph idx="1" type="body"/>
          </p:nvPr>
        </p:nvSpPr>
        <p:spPr>
          <a:xfrm>
            <a:off x="819150" y="2063575"/>
            <a:ext cx="7505700" cy="244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500"/>
              <a:t>Here, Alice wishes to send a single confidential message P to Bob. The message P is an input to Alice. When Alice processes this input, it produces an output C.Both Bob and Eve receive C, process it, and attempt to recover P. Alice and Bob have an advantage over Eve as  they share a secret key K which makes the decryption easier for Bob.For us Alice, Bob, and Eve are all neural networks.</a:t>
            </a:r>
            <a:endParaRPr sz="1500"/>
          </a:p>
        </p:txBody>
      </p:sp>
      <p:pic>
        <p:nvPicPr>
          <p:cNvPr id="148" name="Google Shape;148;p16"/>
          <p:cNvPicPr preferRelativeResize="0"/>
          <p:nvPr/>
        </p:nvPicPr>
        <p:blipFill>
          <a:blip r:embed="rId3">
            <a:alphaModFix/>
          </a:blip>
          <a:stretch>
            <a:fillRect/>
          </a:stretch>
        </p:blipFill>
        <p:spPr>
          <a:xfrm>
            <a:off x="1456550" y="1378575"/>
            <a:ext cx="5724525" cy="195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a:t>
            </a:r>
            <a:r>
              <a:rPr lang="en"/>
              <a:t>data points</a:t>
            </a:r>
            <a:r>
              <a:rPr lang="en"/>
              <a:t> are represented.?</a:t>
            </a:r>
            <a:endParaRPr/>
          </a:p>
        </p:txBody>
      </p:sp>
      <p:sp>
        <p:nvSpPr>
          <p:cNvPr id="154" name="Google Shape;154;p17"/>
          <p:cNvSpPr txBox="1"/>
          <p:nvPr>
            <p:ph idx="1" type="body"/>
          </p:nvPr>
        </p:nvSpPr>
        <p:spPr>
          <a:xfrm>
            <a:off x="819150" y="1593150"/>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All data points are 1 dimensional binary </a:t>
            </a:r>
            <a:r>
              <a:rPr lang="en" sz="1500"/>
              <a:t>data points</a:t>
            </a:r>
            <a:r>
              <a:rPr lang="en" sz="1500"/>
              <a:t> with length N. </a:t>
            </a:r>
            <a:br>
              <a:rPr lang="en" sz="1500"/>
            </a:br>
            <a:r>
              <a:rPr lang="en" sz="1500"/>
              <a:t>(Paper has experimented with N = 16)</a:t>
            </a:r>
            <a:endParaRPr sz="1500"/>
          </a:p>
          <a:p>
            <a:pPr indent="-323850" lvl="0" marL="457200" rtl="0" algn="l">
              <a:spcBef>
                <a:spcPts val="0"/>
              </a:spcBef>
              <a:spcAft>
                <a:spcPts val="0"/>
              </a:spcAft>
              <a:buSzPts val="1500"/>
              <a:buChar char="❖"/>
            </a:pPr>
            <a:r>
              <a:rPr lang="en" sz="1500"/>
              <a:t>Binary representation is done using 1 and -1 to represent bit values.</a:t>
            </a:r>
            <a:endParaRPr sz="1500"/>
          </a:p>
          <a:p>
            <a:pPr indent="-323850" lvl="0" marL="457200" rtl="0" algn="l">
              <a:spcBef>
                <a:spcPts val="0"/>
              </a:spcBef>
              <a:spcAft>
                <a:spcPts val="0"/>
              </a:spcAft>
              <a:buSzPts val="1500"/>
              <a:buChar char="❖"/>
            </a:pPr>
            <a:r>
              <a:rPr lang="en" sz="1500"/>
              <a:t>While</a:t>
            </a:r>
            <a:r>
              <a:rPr lang="en" sz="1500"/>
              <a:t> passing input for Alice and Bob, we need two such </a:t>
            </a:r>
            <a:r>
              <a:rPr lang="en" sz="1500"/>
              <a:t>data points</a:t>
            </a:r>
            <a:r>
              <a:rPr lang="en" sz="1500"/>
              <a:t>.</a:t>
            </a:r>
            <a:endParaRPr sz="1500"/>
          </a:p>
          <a:p>
            <a:pPr indent="-323850" lvl="0" marL="457200" rtl="0" algn="l">
              <a:spcBef>
                <a:spcPts val="0"/>
              </a:spcBef>
              <a:spcAft>
                <a:spcPts val="0"/>
              </a:spcAft>
              <a:buSzPts val="1500"/>
              <a:buChar char="❖"/>
            </a:pPr>
            <a:r>
              <a:rPr lang="en" sz="1500"/>
              <a:t>1 is used as plaintext to be encrypted and other is key for encryption.</a:t>
            </a:r>
            <a:endParaRPr sz="1500"/>
          </a:p>
          <a:p>
            <a:pPr indent="-323850" lvl="0" marL="457200" rtl="0" algn="l">
              <a:spcBef>
                <a:spcPts val="0"/>
              </a:spcBef>
              <a:spcAft>
                <a:spcPts val="0"/>
              </a:spcAft>
              <a:buSzPts val="1500"/>
              <a:buChar char="❖"/>
            </a:pPr>
            <a:r>
              <a:rPr lang="en" sz="1500"/>
              <a:t>Plaintext and Key are concatenated and passed to Alice which will generate N bit ciphertext.</a:t>
            </a:r>
            <a:endParaRPr sz="1500"/>
          </a:p>
          <a:p>
            <a:pPr indent="-323850" lvl="0" marL="457200" rtl="0" algn="l">
              <a:spcBef>
                <a:spcPts val="0"/>
              </a:spcBef>
              <a:spcAft>
                <a:spcPts val="0"/>
              </a:spcAft>
              <a:buSzPts val="1500"/>
              <a:buChar char="❖"/>
            </a:pPr>
            <a:r>
              <a:rPr lang="en" sz="1500"/>
              <a:t>Bob receives concatenation of N bit ciphertext and Key K as input and return P</a:t>
            </a:r>
            <a:r>
              <a:rPr baseline="-25000" lang="en" sz="1500"/>
              <a:t>bob</a:t>
            </a:r>
            <a:r>
              <a:rPr lang="en" sz="1500"/>
              <a:t> as output.</a:t>
            </a:r>
            <a:endParaRPr sz="1500"/>
          </a:p>
          <a:p>
            <a:pPr indent="-323850" lvl="0" marL="457200" rtl="0" algn="l">
              <a:spcBef>
                <a:spcPts val="0"/>
              </a:spcBef>
              <a:spcAft>
                <a:spcPts val="0"/>
              </a:spcAft>
              <a:buSzPts val="1500"/>
              <a:buChar char="❖"/>
            </a:pPr>
            <a:r>
              <a:rPr lang="en" sz="1500"/>
              <a:t>Eve is eavesdropper and does not have access to key K and hence takes only Ciphertext as input and generates N bit plaintext  </a:t>
            </a:r>
            <a:r>
              <a:rPr lang="en" sz="1500"/>
              <a:t>P</a:t>
            </a:r>
            <a:r>
              <a:rPr baseline="-25000" lang="en" sz="1500"/>
              <a:t>eve</a:t>
            </a:r>
            <a:r>
              <a:rPr lang="en" sz="1500"/>
              <a:t> as output.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Structure of Alice , Bob and Eve</a:t>
            </a:r>
            <a:endParaRPr/>
          </a:p>
        </p:txBody>
      </p:sp>
      <p:sp>
        <p:nvSpPr>
          <p:cNvPr id="160" name="Google Shape;160;p18"/>
          <p:cNvSpPr txBox="1"/>
          <p:nvPr>
            <p:ph idx="1" type="body"/>
          </p:nvPr>
        </p:nvSpPr>
        <p:spPr>
          <a:xfrm>
            <a:off x="783000" y="172327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All are Neural Networks and uses mixture of FC perceptron layers and Convolutional layers.</a:t>
            </a:r>
            <a:endParaRPr sz="1600"/>
          </a:p>
          <a:p>
            <a:pPr indent="-330200" lvl="0" marL="457200" rtl="0" algn="l">
              <a:spcBef>
                <a:spcPts val="0"/>
              </a:spcBef>
              <a:spcAft>
                <a:spcPts val="0"/>
              </a:spcAft>
              <a:buSzPts val="1600"/>
              <a:buChar char="●"/>
            </a:pPr>
            <a:r>
              <a:rPr lang="en" sz="1600"/>
              <a:t>In case of Alice and Bob, Input vector is processed through 2N x 2N FC layer.</a:t>
            </a:r>
            <a:endParaRPr sz="1600"/>
          </a:p>
          <a:p>
            <a:pPr indent="-330200" lvl="0" marL="457200" rtl="0" algn="l">
              <a:spcBef>
                <a:spcPts val="0"/>
              </a:spcBef>
              <a:spcAft>
                <a:spcPts val="0"/>
              </a:spcAft>
              <a:buSzPts val="1600"/>
              <a:buChar char="●"/>
            </a:pPr>
            <a:r>
              <a:rPr lang="en" sz="1600"/>
              <a:t>Then the data is sent through 4 successive convolutional layers.</a:t>
            </a:r>
            <a:endParaRPr sz="1600"/>
          </a:p>
          <a:p>
            <a:pPr indent="-330200" lvl="0" marL="457200" rtl="0" algn="l">
              <a:spcBef>
                <a:spcPts val="0"/>
              </a:spcBef>
              <a:spcAft>
                <a:spcPts val="0"/>
              </a:spcAft>
              <a:buSzPts val="1600"/>
              <a:buChar char="●"/>
            </a:pPr>
            <a:r>
              <a:rPr lang="en" sz="1600"/>
              <a:t>Each layer can be represented with kernel size, in channel, out channel, stride.</a:t>
            </a:r>
            <a:endParaRPr sz="1600"/>
          </a:p>
          <a:p>
            <a:pPr indent="-330200" lvl="0" marL="457200" rtl="0" algn="l">
              <a:spcBef>
                <a:spcPts val="0"/>
              </a:spcBef>
              <a:spcAft>
                <a:spcPts val="0"/>
              </a:spcAft>
              <a:buSzPts val="1600"/>
              <a:buChar char="●"/>
            </a:pPr>
            <a:r>
              <a:rPr lang="en" sz="1600"/>
              <a:t>Layers are [4, 1, 2, 1] , [2, 2, 4, 2], [1, 4, 4, 1] and [1, 4, 1, 1]</a:t>
            </a:r>
            <a:endParaRPr sz="1600"/>
          </a:p>
          <a:p>
            <a:pPr indent="-330200" lvl="0" marL="457200" rtl="0" algn="l">
              <a:spcBef>
                <a:spcPts val="0"/>
              </a:spcBef>
              <a:spcAft>
                <a:spcPts val="0"/>
              </a:spcAft>
              <a:buSzPts val="1600"/>
              <a:buChar char="●"/>
            </a:pPr>
            <a:r>
              <a:rPr lang="en" sz="1600"/>
              <a:t>Use sigmoid non-linear unit after each layer except the final one.</a:t>
            </a:r>
            <a:endParaRPr sz="1600"/>
          </a:p>
          <a:p>
            <a:pPr indent="-330200" lvl="0" marL="457200" rtl="0" algn="l">
              <a:spcBef>
                <a:spcPts val="0"/>
              </a:spcBef>
              <a:spcAft>
                <a:spcPts val="0"/>
              </a:spcAft>
              <a:buSzPts val="1600"/>
              <a:buChar char="●"/>
            </a:pPr>
            <a:r>
              <a:rPr lang="en" sz="1600"/>
              <a:t>Use tanh layer after the final layer to get the values in the range of [-1, 1]</a:t>
            </a:r>
            <a:endParaRPr sz="1600"/>
          </a:p>
          <a:p>
            <a:pPr indent="-330200" lvl="0" marL="457200" rtl="0" algn="l">
              <a:spcBef>
                <a:spcPts val="0"/>
              </a:spcBef>
              <a:spcAft>
                <a:spcPts val="0"/>
              </a:spcAft>
              <a:buSzPts val="1600"/>
              <a:buChar char="●"/>
            </a:pPr>
            <a:r>
              <a:rPr lang="en" sz="1600"/>
              <a:t>Eve has exact same structure except for the initial FC layer which is N x 2N FC layer.</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Loss functions</a:t>
            </a:r>
            <a:endParaRPr/>
          </a:p>
        </p:txBody>
      </p:sp>
      <p:sp>
        <p:nvSpPr>
          <p:cNvPr id="166" name="Google Shape;166;p19"/>
          <p:cNvSpPr txBox="1"/>
          <p:nvPr>
            <p:ph idx="1" type="body"/>
          </p:nvPr>
        </p:nvSpPr>
        <p:spPr>
          <a:xfrm>
            <a:off x="819150" y="1535750"/>
            <a:ext cx="7505700" cy="2903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 </a:t>
            </a:r>
            <a:r>
              <a:rPr lang="en" sz="1500"/>
              <a:t>We write A(θ</a:t>
            </a:r>
            <a:r>
              <a:rPr baseline="-25000" lang="en" sz="1500"/>
              <a:t>A</a:t>
            </a:r>
            <a:r>
              <a:rPr lang="en" sz="1500"/>
              <a:t>, P, K) for Alice’s output on input P, K, write B(θ</a:t>
            </a:r>
            <a:r>
              <a:rPr baseline="-25000" lang="en" sz="1500"/>
              <a:t>B</a:t>
            </a:r>
            <a:r>
              <a:rPr lang="en" sz="1500"/>
              <a:t>, C, K) for Bob’s output on input C, K, and write E(θ</a:t>
            </a:r>
            <a:r>
              <a:rPr baseline="-25000" lang="en" sz="1500"/>
              <a:t>E</a:t>
            </a:r>
            <a:r>
              <a:rPr lang="en" sz="1500"/>
              <a:t>, C) for Eve’s output on input C.</a:t>
            </a:r>
            <a:endParaRPr sz="1500"/>
          </a:p>
          <a:p>
            <a:pPr indent="-323850" lvl="0" marL="457200" rtl="0" algn="l">
              <a:spcBef>
                <a:spcPts val="0"/>
              </a:spcBef>
              <a:spcAft>
                <a:spcPts val="0"/>
              </a:spcAft>
              <a:buSzPts val="1500"/>
              <a:buChar char="●"/>
            </a:pPr>
            <a:r>
              <a:rPr lang="en" sz="1500"/>
              <a:t>L1 distance d(P, P’ ) = Σ</a:t>
            </a:r>
            <a:r>
              <a:rPr baseline="30000" lang="en" sz="1500"/>
              <a:t>N</a:t>
            </a:r>
            <a:r>
              <a:rPr baseline="-25000" lang="en" sz="1500"/>
              <a:t>i=1</a:t>
            </a:r>
            <a:r>
              <a:rPr lang="en" sz="1500"/>
              <a:t> |Pi − P i’ | where N is the length of plaintexts. ’d’ is the distance function  on plaintexts.</a:t>
            </a:r>
            <a:endParaRPr sz="1500"/>
          </a:p>
          <a:p>
            <a:pPr indent="-323850" lvl="0" marL="457200" rtl="0" algn="l">
              <a:spcBef>
                <a:spcPts val="0"/>
              </a:spcBef>
              <a:spcAft>
                <a:spcPts val="0"/>
              </a:spcAft>
              <a:buSzPts val="1500"/>
              <a:buChar char="●"/>
            </a:pPr>
            <a:r>
              <a:rPr lang="en" sz="1500"/>
              <a:t>Eve’s loss function is direct L1 distance between E(θ</a:t>
            </a:r>
            <a:r>
              <a:rPr baseline="-25000" lang="en" sz="1500"/>
              <a:t>E</a:t>
            </a:r>
            <a:r>
              <a:rPr lang="en" sz="1500"/>
              <a:t>, C) and P </a:t>
            </a:r>
            <a:endParaRPr sz="1500"/>
          </a:p>
          <a:p>
            <a:pPr indent="-323850" lvl="0" marL="457200" rtl="0" algn="l">
              <a:spcBef>
                <a:spcPts val="0"/>
              </a:spcBef>
              <a:spcAft>
                <a:spcPts val="0"/>
              </a:spcAft>
              <a:buSzPts val="1500"/>
              <a:buChar char="●"/>
            </a:pPr>
            <a:r>
              <a:rPr lang="en" sz="1500"/>
              <a:t>Alice - Bob error depends on two components : </a:t>
            </a:r>
            <a:endParaRPr sz="1500"/>
          </a:p>
          <a:p>
            <a:pPr indent="-323850" lvl="1" marL="914400" rtl="0" algn="l">
              <a:spcBef>
                <a:spcPts val="0"/>
              </a:spcBef>
              <a:spcAft>
                <a:spcPts val="0"/>
              </a:spcAft>
              <a:buSzPts val="1500"/>
              <a:buChar char="○"/>
            </a:pPr>
            <a:r>
              <a:rPr lang="en" sz="1500"/>
              <a:t>How well the Bob is reconstructing the ciphertext back to plaintext which denotes the successful communication</a:t>
            </a:r>
            <a:endParaRPr sz="1500"/>
          </a:p>
          <a:p>
            <a:pPr indent="-323850" lvl="1" marL="914400" rtl="0" algn="l">
              <a:spcBef>
                <a:spcPts val="0"/>
              </a:spcBef>
              <a:spcAft>
                <a:spcPts val="0"/>
              </a:spcAft>
              <a:buSzPts val="1500"/>
              <a:buChar char="○"/>
            </a:pPr>
            <a:r>
              <a:rPr lang="en" sz="1500"/>
              <a:t>How well they are able to hide it from Eve which denotes secrecy.</a:t>
            </a:r>
            <a:endParaRPr sz="1500"/>
          </a:p>
          <a:p>
            <a:pPr indent="-323850" lvl="0" marL="457200" rtl="0" algn="l">
              <a:spcBef>
                <a:spcPts val="0"/>
              </a:spcBef>
              <a:spcAft>
                <a:spcPts val="0"/>
              </a:spcAft>
              <a:buSzPts val="1500"/>
              <a:buChar char="●"/>
            </a:pPr>
            <a:r>
              <a:rPr lang="en" sz="1500"/>
              <a:t>The first component is simply the L1 distance between B(θ</a:t>
            </a:r>
            <a:r>
              <a:rPr baseline="-25000" lang="en" sz="1500"/>
              <a:t>B</a:t>
            </a:r>
            <a:r>
              <a:rPr lang="en" sz="1500"/>
              <a:t>, C, K) and P.</a:t>
            </a:r>
            <a:endParaRPr sz="1500"/>
          </a:p>
          <a:p>
            <a:pPr indent="-323850" lvl="0" marL="457200" rtl="0" algn="l">
              <a:spcBef>
                <a:spcPts val="0"/>
              </a:spcBef>
              <a:spcAft>
                <a:spcPts val="0"/>
              </a:spcAft>
              <a:buSzPts val="1500"/>
              <a:buChar char="●"/>
            </a:pPr>
            <a:r>
              <a:rPr lang="en" sz="1500"/>
              <a:t>The second component is given by (N/2 - Eve L1 error)</a:t>
            </a:r>
            <a:r>
              <a:rPr baseline="30000" lang="en" sz="1500"/>
              <a:t>2</a:t>
            </a:r>
            <a:r>
              <a:rPr lang="en" sz="1500"/>
              <a:t>/(N/2)</a:t>
            </a:r>
            <a:r>
              <a:rPr baseline="30000" lang="en" sz="1500"/>
              <a:t>2</a:t>
            </a:r>
            <a:endParaRPr baseline="30000" sz="1500"/>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563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the Network</a:t>
            </a:r>
            <a:endParaRPr/>
          </a:p>
        </p:txBody>
      </p:sp>
      <p:sp>
        <p:nvSpPr>
          <p:cNvPr id="172" name="Google Shape;172;p20"/>
          <p:cNvSpPr txBox="1"/>
          <p:nvPr>
            <p:ph idx="1" type="body"/>
          </p:nvPr>
        </p:nvSpPr>
        <p:spPr>
          <a:xfrm>
            <a:off x="819150" y="1376300"/>
            <a:ext cx="7505700" cy="3398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While training the network, mini-batches of size 256 to 4096 are used.</a:t>
            </a:r>
            <a:endParaRPr sz="1500"/>
          </a:p>
          <a:p>
            <a:pPr indent="-323850" lvl="0" marL="457200" rtl="0" algn="l">
              <a:spcBef>
                <a:spcPts val="0"/>
              </a:spcBef>
              <a:spcAft>
                <a:spcPts val="0"/>
              </a:spcAft>
              <a:buSzPts val="1500"/>
              <a:buChar char="●"/>
            </a:pPr>
            <a:r>
              <a:rPr lang="en" sz="1500"/>
              <a:t>Adam optimiser is used with learning rate of 0.0008 for SGD.</a:t>
            </a:r>
            <a:endParaRPr sz="1500"/>
          </a:p>
          <a:p>
            <a:pPr indent="-323850" lvl="0" marL="457200" rtl="0" algn="l">
              <a:spcBef>
                <a:spcPts val="0"/>
              </a:spcBef>
              <a:spcAft>
                <a:spcPts val="0"/>
              </a:spcAft>
              <a:buSzPts val="1500"/>
              <a:buChar char="●"/>
            </a:pPr>
            <a:r>
              <a:rPr lang="en" sz="1500"/>
              <a:t>Training alternates between Alice-Bob pair and Eve similar to GANs.</a:t>
            </a:r>
            <a:endParaRPr sz="1500"/>
          </a:p>
          <a:p>
            <a:pPr indent="-323850" lvl="0" marL="457200" rtl="0" algn="l">
              <a:spcBef>
                <a:spcPts val="0"/>
              </a:spcBef>
              <a:spcAft>
                <a:spcPts val="0"/>
              </a:spcAft>
              <a:buSzPts val="1500"/>
              <a:buChar char="●"/>
            </a:pPr>
            <a:r>
              <a:rPr lang="en" sz="1500"/>
              <a:t>In each iteration Alice and Bob are trained for one mini-batch </a:t>
            </a:r>
            <a:endParaRPr sz="1500"/>
          </a:p>
          <a:p>
            <a:pPr indent="-323850" lvl="0" marL="457200" rtl="0" algn="l">
              <a:spcBef>
                <a:spcPts val="0"/>
              </a:spcBef>
              <a:spcAft>
                <a:spcPts val="0"/>
              </a:spcAft>
              <a:buSzPts val="1500"/>
              <a:buChar char="●"/>
            </a:pPr>
            <a:r>
              <a:rPr lang="en" sz="1500"/>
              <a:t>Eve is trained for two mini-batches.</a:t>
            </a:r>
            <a:endParaRPr sz="1500"/>
          </a:p>
          <a:p>
            <a:pPr indent="-323850" lvl="0" marL="457200" rtl="0" algn="l">
              <a:spcBef>
                <a:spcPts val="0"/>
              </a:spcBef>
              <a:spcAft>
                <a:spcPts val="0"/>
              </a:spcAft>
              <a:buSzPts val="1500"/>
              <a:buChar char="●"/>
            </a:pPr>
            <a:r>
              <a:rPr lang="en" sz="1500"/>
              <a:t>Ratio of 1:2 is selected and it has been mentioned that empirically this value has worked well.</a:t>
            </a:r>
            <a:endParaRPr sz="1500"/>
          </a:p>
          <a:p>
            <a:pPr indent="-323850" lvl="0" marL="457200" rtl="0" algn="l">
              <a:spcBef>
                <a:spcPts val="0"/>
              </a:spcBef>
              <a:spcAft>
                <a:spcPts val="0"/>
              </a:spcAft>
              <a:buSzPts val="1500"/>
              <a:buChar char="●"/>
            </a:pPr>
            <a:r>
              <a:rPr lang="en" sz="1500"/>
              <a:t>Training has been continued for 25000 iterations even though equilibrium is achieved  at around 15000.</a:t>
            </a:r>
            <a:endParaRPr sz="1500"/>
          </a:p>
          <a:p>
            <a:pPr indent="-323850" lvl="0" marL="457200" rtl="0" algn="l">
              <a:spcBef>
                <a:spcPts val="0"/>
              </a:spcBef>
              <a:spcAft>
                <a:spcPts val="0"/>
              </a:spcAft>
              <a:buSzPts val="1500"/>
              <a:buChar char="●"/>
            </a:pPr>
            <a:r>
              <a:rPr lang="en" sz="1500"/>
              <a:t>Training is considered successful if even after 25000 iterations Eve’s reconstruction error is around 0.5 (That is equal to random guessing) and Bob’s reconstruction error is less than certain threshold.</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476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else is there in paper.?</a:t>
            </a:r>
            <a:endParaRPr/>
          </a:p>
        </p:txBody>
      </p:sp>
      <p:sp>
        <p:nvSpPr>
          <p:cNvPr id="178" name="Google Shape;178;p21"/>
          <p:cNvSpPr txBox="1"/>
          <p:nvPr>
            <p:ph idx="1" type="body"/>
          </p:nvPr>
        </p:nvSpPr>
        <p:spPr>
          <a:xfrm>
            <a:off x="819150" y="1188150"/>
            <a:ext cx="7505700" cy="276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paper also contains experiment about Selective encryption that is given several </a:t>
            </a:r>
            <a:r>
              <a:rPr lang="en" sz="1500"/>
              <a:t>inputs</a:t>
            </a:r>
            <a:r>
              <a:rPr lang="en" sz="1500"/>
              <a:t> and security requirement the network should learn to encrypt only specific part of it.</a:t>
            </a:r>
            <a:endParaRPr sz="1500"/>
          </a:p>
          <a:p>
            <a:pPr indent="-323850" lvl="0" marL="457200" rtl="0" algn="l">
              <a:spcBef>
                <a:spcPts val="0"/>
              </a:spcBef>
              <a:spcAft>
                <a:spcPts val="0"/>
              </a:spcAft>
              <a:buSzPts val="1500"/>
              <a:buChar char="●"/>
            </a:pPr>
            <a:r>
              <a:rPr lang="en" sz="1500"/>
              <a:t>For this purpose four correlated </a:t>
            </a:r>
            <a:r>
              <a:rPr lang="en" sz="1500"/>
              <a:t>data points</a:t>
            </a:r>
            <a:r>
              <a:rPr lang="en" sz="1500"/>
              <a:t> A, B, C and D are taken.</a:t>
            </a:r>
            <a:endParaRPr sz="1500"/>
          </a:p>
          <a:p>
            <a:pPr indent="-323850" lvl="0" marL="457200" rtl="0" algn="l">
              <a:spcBef>
                <a:spcPts val="0"/>
              </a:spcBef>
              <a:spcAft>
                <a:spcPts val="0"/>
              </a:spcAft>
              <a:buSzPts val="1500"/>
              <a:buChar char="●"/>
            </a:pPr>
            <a:r>
              <a:rPr lang="en" sz="1500"/>
              <a:t>Exact same information structure of Alice, Bob and Eve is used.</a:t>
            </a:r>
            <a:endParaRPr sz="1500"/>
          </a:p>
          <a:p>
            <a:pPr indent="-323850" lvl="0" marL="457200" rtl="0" algn="l">
              <a:spcBef>
                <a:spcPts val="0"/>
              </a:spcBef>
              <a:spcAft>
                <a:spcPts val="0"/>
              </a:spcAft>
              <a:buSzPts val="1500"/>
              <a:buChar char="●"/>
            </a:pPr>
            <a:r>
              <a:rPr lang="en" sz="1500"/>
              <a:t>Alice takes input as A, B, C and calculated D but outputs D-public (which is an encrypted version of D).</a:t>
            </a:r>
            <a:endParaRPr sz="1500"/>
          </a:p>
          <a:p>
            <a:pPr indent="-323850" lvl="0" marL="457200" rtl="0" algn="l">
              <a:spcBef>
                <a:spcPts val="0"/>
              </a:spcBef>
              <a:spcAft>
                <a:spcPts val="0"/>
              </a:spcAft>
              <a:buSzPts val="1500"/>
              <a:buChar char="●"/>
            </a:pPr>
            <a:r>
              <a:rPr lang="en" sz="1500"/>
              <a:t>Now the aim of Bob is to get the true D value from D public using the key.</a:t>
            </a:r>
            <a:endParaRPr sz="1500"/>
          </a:p>
          <a:p>
            <a:pPr indent="-323850" lvl="0" marL="457200" rtl="0" algn="l">
              <a:spcBef>
                <a:spcPts val="0"/>
              </a:spcBef>
              <a:spcAft>
                <a:spcPts val="0"/>
              </a:spcAft>
              <a:buSzPts val="1500"/>
              <a:buChar char="●"/>
            </a:pPr>
            <a:r>
              <a:rPr lang="en" sz="1500"/>
              <a:t>Eve will try to guess what C might be using the knowledge of cipher text of D.</a:t>
            </a:r>
            <a:endParaRPr sz="1500"/>
          </a:p>
          <a:p>
            <a:pPr indent="-323850" lvl="0" marL="457200" rtl="0" algn="l">
              <a:spcBef>
                <a:spcPts val="0"/>
              </a:spcBef>
              <a:spcAft>
                <a:spcPts val="0"/>
              </a:spcAft>
              <a:buSzPts val="1500"/>
              <a:buChar char="●"/>
            </a:pPr>
            <a:r>
              <a:rPr lang="en" sz="1500"/>
              <a:t>This experiment was done to understand if the selective encryption can be done by neural networks or not.</a:t>
            </a:r>
            <a:endParaRPr sz="1500"/>
          </a:p>
          <a:p>
            <a:pPr indent="-323850" lvl="0" marL="457200" rtl="0" algn="l">
              <a:spcBef>
                <a:spcPts val="0"/>
              </a:spcBef>
              <a:spcAft>
                <a:spcPts val="0"/>
              </a:spcAft>
              <a:buSzPts val="1500"/>
              <a:buChar char="●"/>
            </a:pPr>
            <a:r>
              <a:rPr lang="en" sz="1500"/>
              <a:t>But scope of our project is to </a:t>
            </a:r>
            <a:r>
              <a:rPr b="1" lang="en" sz="1500"/>
              <a:t>only implement the Secure communication part</a:t>
            </a:r>
            <a:r>
              <a:rPr lang="en" sz="1500"/>
              <a:t> and not Selective encryption part.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