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57" r:id="rId3"/>
    <p:sldId id="271" r:id="rId4"/>
    <p:sldId id="261" r:id="rId5"/>
    <p:sldId id="272" r:id="rId6"/>
    <p:sldId id="269" r:id="rId7"/>
    <p:sldId id="262" r:id="rId8"/>
    <p:sldId id="263" r:id="rId9"/>
    <p:sldId id="267" r:id="rId10"/>
    <p:sldId id="264" r:id="rId11"/>
    <p:sldId id="266" r:id="rId12"/>
  </p:sldIdLst>
  <p:sldSz cx="9144000" cy="5143500" type="screen16x9"/>
  <p:notesSz cx="6858000" cy="9144000"/>
  <p:embeddedFontLst>
    <p:embeddedFont>
      <p:font typeface="Roboto" panose="02000000000000000000" pitchFamily="2" charset="0"/>
      <p:regular r:id="rId14"/>
      <p:bold r:id="rId15"/>
      <p:italic r:id="rId16"/>
      <p:boldItalic r:id="rId17"/>
    </p:embeddedFont>
    <p:embeddedFont>
      <p:font typeface="Roboto Mono" panose="00000009000000000000" pitchFamily="49"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1ECD47-64DC-4741-B5A2-3AA257FB77C9}">
  <a:tblStyle styleId="{DF1ECD47-64DC-4741-B5A2-3AA257FB77C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89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d66b632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25d66b632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5d66b632a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g25d66b632ad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5d66b632ad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25d66b632ad_0_2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d66b632ad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25d66b632ad_0_2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5d66b632ad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25d66b632ad_0_3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d66b632ad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25d66b632ad_0_3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4970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d66b632ad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25d66b632ad_0_3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5d66b632ad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5d66b632ad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1 1 1">
  <p:cSld name="SECTION_HEADER_1_1_1_1">
    <p:spTree>
      <p:nvGrpSpPr>
        <p:cNvPr id="1"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0" y="0"/>
            <a:ext cx="9144018" cy="51435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4"/>
          <p:cNvSpPr txBox="1">
            <a:spLocks noGrp="1"/>
          </p:cNvSpPr>
          <p:nvPr>
            <p:ph type="title" idx="4294967295"/>
          </p:nvPr>
        </p:nvSpPr>
        <p:spPr>
          <a:xfrm>
            <a:off x="1360650" y="2693398"/>
            <a:ext cx="6422700" cy="61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i="1" dirty="0">
                <a:solidFill>
                  <a:schemeClr val="lt1"/>
                </a:solidFill>
                <a:latin typeface="Roboto"/>
                <a:ea typeface="Roboto"/>
                <a:cs typeface="Roboto"/>
                <a:sym typeface="Roboto"/>
              </a:rPr>
              <a:t>Problem Statement Title: Personalized Recommendation System</a:t>
            </a:r>
            <a:endParaRPr sz="2400" b="1" i="1" dirty="0">
              <a:solidFill>
                <a:schemeClr val="lt1"/>
              </a:solidFill>
              <a:latin typeface="Roboto"/>
              <a:ea typeface="Roboto"/>
              <a:cs typeface="Roboto"/>
              <a:sym typeface="Roboto"/>
            </a:endParaRPr>
          </a:p>
          <a:p>
            <a:pPr marL="0" lvl="0" indent="0" algn="l" rtl="0">
              <a:spcBef>
                <a:spcPts val="0"/>
              </a:spcBef>
              <a:spcAft>
                <a:spcPts val="0"/>
              </a:spcAft>
              <a:buNone/>
            </a:pPr>
            <a:r>
              <a:rPr lang="en" sz="2400" b="1" i="1" dirty="0">
                <a:solidFill>
                  <a:schemeClr val="lt1"/>
                </a:solidFill>
                <a:latin typeface="Roboto"/>
                <a:ea typeface="Roboto"/>
                <a:cs typeface="Roboto"/>
                <a:sym typeface="Roboto"/>
              </a:rPr>
              <a:t>Team Name: </a:t>
            </a:r>
            <a:r>
              <a:rPr lang="en-IN" sz="2400" b="1" i="1" dirty="0">
                <a:solidFill>
                  <a:schemeClr val="lt1"/>
                </a:solidFill>
                <a:latin typeface="Roboto"/>
                <a:ea typeface="Roboto"/>
                <a:cs typeface="Roboto"/>
                <a:sym typeface="Roboto"/>
              </a:rPr>
              <a:t>686157-UZE300G6</a:t>
            </a:r>
            <a:endParaRPr sz="2400" b="1" i="1" dirty="0">
              <a:solidFill>
                <a:schemeClr val="lt1"/>
              </a:solidFill>
              <a:latin typeface="Roboto"/>
              <a:ea typeface="Roboto"/>
              <a:cs typeface="Roboto"/>
              <a:sym typeface="Roboto"/>
            </a:endParaRPr>
          </a:p>
          <a:p>
            <a:pPr marL="0" lvl="0" indent="0" algn="ctr" rtl="0">
              <a:spcBef>
                <a:spcPts val="0"/>
              </a:spcBef>
              <a:spcAft>
                <a:spcPts val="0"/>
              </a:spcAft>
              <a:buNone/>
            </a:pPr>
            <a:endParaRPr sz="2400" b="1" i="1" dirty="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22"/>
          <p:cNvPicPr preferRelativeResize="0"/>
          <p:nvPr/>
        </p:nvPicPr>
        <p:blipFill rotWithShape="1">
          <a:blip r:embed="rId3">
            <a:alphaModFix/>
          </a:blip>
          <a:srcRect b="4580"/>
          <a:stretch/>
        </p:blipFill>
        <p:spPr>
          <a:xfrm>
            <a:off x="0" y="0"/>
            <a:ext cx="9147575" cy="5143500"/>
          </a:xfrm>
          <a:prstGeom prst="rect">
            <a:avLst/>
          </a:prstGeom>
          <a:noFill/>
          <a:ln>
            <a:noFill/>
          </a:ln>
        </p:spPr>
      </p:pic>
      <p:sp>
        <p:nvSpPr>
          <p:cNvPr id="108" name="Google Shape;108;p22"/>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Future Scope</a:t>
            </a:r>
            <a:endParaRPr sz="2400" b="1" i="0" u="none" strike="noStrike" cap="none" dirty="0">
              <a:solidFill>
                <a:srgbClr val="000000"/>
              </a:solidFill>
              <a:latin typeface="Roboto Mono"/>
              <a:ea typeface="Roboto Mono"/>
              <a:cs typeface="Roboto Mono"/>
              <a:sym typeface="Roboto Mono"/>
            </a:endParaRPr>
          </a:p>
        </p:txBody>
      </p:sp>
      <p:sp>
        <p:nvSpPr>
          <p:cNvPr id="109" name="Google Shape;109;p22"/>
          <p:cNvSpPr txBox="1"/>
          <p:nvPr/>
        </p:nvSpPr>
        <p:spPr>
          <a:xfrm>
            <a:off x="75200" y="1072225"/>
            <a:ext cx="8547000" cy="3269100"/>
          </a:xfrm>
          <a:prstGeom prst="rect">
            <a:avLst/>
          </a:prstGeom>
          <a:noFill/>
          <a:ln>
            <a:noFill/>
          </a:ln>
        </p:spPr>
        <p:txBody>
          <a:bodyPr spcFirstLastPara="1" wrap="square" lIns="91425" tIns="91425" rIns="91425" bIns="91425" anchor="ctr" anchorCtr="0">
            <a:noAutofit/>
          </a:bodyPr>
          <a:lstStyle/>
          <a:p>
            <a:pPr>
              <a:buSzPts val="1200"/>
            </a:pPr>
            <a:r>
              <a:rPr lang="en-IN" dirty="0">
                <a:latin typeface="Roboto" panose="02000000000000000000" pitchFamily="2" charset="0"/>
                <a:ea typeface="Roboto" panose="02000000000000000000" pitchFamily="2" charset="0"/>
              </a:rPr>
              <a:t>R</a:t>
            </a:r>
            <a:r>
              <a:rPr lang="en-IN" dirty="0">
                <a:effectLst/>
                <a:latin typeface="Roboto" panose="02000000000000000000" pitchFamily="2" charset="0"/>
                <a:ea typeface="Roboto" panose="02000000000000000000" pitchFamily="2" charset="0"/>
              </a:rPr>
              <a:t>ecommender systems builders may firstly group the customers according to explicit or implicit user information and then fine tune models for different groups of customers. RFM (Recency, Frequency, Monetary) analysis is a popular customer analysis technique for user segmentation. Even with only implicit purchasing </a:t>
            </a:r>
            <a:r>
              <a:rPr lang="en-IN" dirty="0" err="1">
                <a:effectLst/>
                <a:latin typeface="Roboto" panose="02000000000000000000" pitchFamily="2" charset="0"/>
                <a:ea typeface="Roboto" panose="02000000000000000000" pitchFamily="2" charset="0"/>
              </a:rPr>
              <a:t>behaviors</a:t>
            </a:r>
            <a:r>
              <a:rPr lang="en-IN" dirty="0">
                <a:effectLst/>
                <a:latin typeface="Roboto" panose="02000000000000000000" pitchFamily="2" charset="0"/>
                <a:ea typeface="Roboto" panose="02000000000000000000" pitchFamily="2" charset="0"/>
              </a:rPr>
              <a:t> data, recommender systems builders can </a:t>
            </a:r>
            <a:r>
              <a:rPr lang="en-IN" dirty="0" err="1">
                <a:effectLst/>
                <a:latin typeface="Roboto" panose="02000000000000000000" pitchFamily="2" charset="0"/>
                <a:ea typeface="Roboto" panose="02000000000000000000" pitchFamily="2" charset="0"/>
              </a:rPr>
              <a:t>analyze</a:t>
            </a:r>
            <a:r>
              <a:rPr lang="en-IN" dirty="0">
                <a:effectLst/>
                <a:latin typeface="Roboto" panose="02000000000000000000" pitchFamily="2" charset="0"/>
                <a:ea typeface="Roboto" panose="02000000000000000000" pitchFamily="2" charset="0"/>
              </a:rPr>
              <a:t> the recency of a customer’s purchasing </a:t>
            </a:r>
            <a:r>
              <a:rPr lang="en-IN" dirty="0" err="1">
                <a:effectLst/>
                <a:latin typeface="Roboto" panose="02000000000000000000" pitchFamily="2" charset="0"/>
                <a:ea typeface="Roboto" panose="02000000000000000000" pitchFamily="2" charset="0"/>
              </a:rPr>
              <a:t>behavior</a:t>
            </a:r>
            <a:r>
              <a:rPr lang="en-IN" dirty="0">
                <a:effectLst/>
                <a:latin typeface="Roboto" panose="02000000000000000000" pitchFamily="2" charset="0"/>
                <a:ea typeface="Roboto" panose="02000000000000000000" pitchFamily="2" charset="0"/>
              </a:rPr>
              <a:t>, the frequency of a customer’s purchasing history, and the monetary value of a customer’s spending.</a:t>
            </a:r>
          </a:p>
          <a:p>
            <a:pPr>
              <a:buSzPts val="1200"/>
            </a:pPr>
            <a:endParaRPr lang="en-IN" dirty="0">
              <a:effectLst/>
              <a:latin typeface="Roboto" panose="02000000000000000000" pitchFamily="2" charset="0"/>
              <a:ea typeface="Roboto" panose="02000000000000000000" pitchFamily="2" charset="0"/>
            </a:endParaRPr>
          </a:p>
          <a:p>
            <a:pPr>
              <a:buSzPts val="1200"/>
            </a:pPr>
            <a:r>
              <a:rPr lang="en-IN" dirty="0">
                <a:effectLst/>
                <a:latin typeface="Roboto" panose="02000000000000000000" pitchFamily="2" charset="0"/>
                <a:ea typeface="Roboto" panose="02000000000000000000" pitchFamily="2" charset="0"/>
              </a:rPr>
              <a:t>Furthermore, recommender systems builders can combine explicit user information (if available) with the RFM analysis results to cluster customers into appropriate number of groups for more elaborate model training and evaluation.</a:t>
            </a: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idx="4294967295"/>
          </p:nvPr>
        </p:nvSpPr>
        <p:spPr>
          <a:xfrm>
            <a:off x="1360650" y="2693398"/>
            <a:ext cx="642270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b="1" i="1">
                <a:solidFill>
                  <a:schemeClr val="lt1"/>
                </a:solidFill>
                <a:latin typeface="Roboto"/>
                <a:ea typeface="Roboto"/>
                <a:cs typeface="Roboto"/>
                <a:sym typeface="Roboto"/>
              </a:rPr>
              <a:t>Thank You</a:t>
            </a:r>
            <a:endParaRPr sz="7200" b="1" i="1">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5"/>
          <p:cNvPicPr preferRelativeResize="0"/>
          <p:nvPr/>
        </p:nvPicPr>
        <p:blipFill rotWithShape="1">
          <a:blip r:embed="rId3">
            <a:alphaModFix/>
          </a:blip>
          <a:srcRect b="4580"/>
          <a:stretch/>
        </p:blipFill>
        <p:spPr>
          <a:xfrm>
            <a:off x="0" y="0"/>
            <a:ext cx="9147575" cy="5143500"/>
          </a:xfrm>
          <a:prstGeom prst="rect">
            <a:avLst/>
          </a:prstGeom>
          <a:noFill/>
          <a:ln>
            <a:noFill/>
          </a:ln>
        </p:spPr>
      </p:pic>
      <p:sp>
        <p:nvSpPr>
          <p:cNvPr id="62" name="Google Shape;62;p15"/>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Team members details</a:t>
            </a:r>
            <a:endParaRPr sz="2400" b="1" i="0" u="none" strike="noStrike" cap="none">
              <a:solidFill>
                <a:srgbClr val="000000"/>
              </a:solidFill>
              <a:latin typeface="Roboto Mono"/>
              <a:ea typeface="Roboto Mono"/>
              <a:cs typeface="Roboto Mono"/>
              <a:sym typeface="Roboto Mono"/>
            </a:endParaRPr>
          </a:p>
        </p:txBody>
      </p:sp>
      <p:graphicFrame>
        <p:nvGraphicFramePr>
          <p:cNvPr id="63" name="Google Shape;63;p15"/>
          <p:cNvGraphicFramePr/>
          <p:nvPr>
            <p:extLst>
              <p:ext uri="{D42A27DB-BD31-4B8C-83A1-F6EECF244321}">
                <p14:modId xmlns:p14="http://schemas.microsoft.com/office/powerpoint/2010/main" val="1563996289"/>
              </p:ext>
            </p:extLst>
          </p:nvPr>
        </p:nvGraphicFramePr>
        <p:xfrm>
          <a:off x="195688" y="1144500"/>
          <a:ext cx="8756200" cy="2962800"/>
        </p:xfrm>
        <a:graphic>
          <a:graphicData uri="http://schemas.openxmlformats.org/drawingml/2006/table">
            <a:tbl>
              <a:tblPr>
                <a:noFill/>
                <a:tableStyleId>{DF1ECD47-64DC-4741-B5A2-3AA257FB77C9}</a:tableStyleId>
              </a:tblPr>
              <a:tblGrid>
                <a:gridCol w="2531425">
                  <a:extLst>
                    <a:ext uri="{9D8B030D-6E8A-4147-A177-3AD203B41FA5}">
                      <a16:colId xmlns:a16="http://schemas.microsoft.com/office/drawing/2014/main" val="20000"/>
                    </a:ext>
                  </a:extLst>
                </a:gridCol>
                <a:gridCol w="2074925">
                  <a:extLst>
                    <a:ext uri="{9D8B030D-6E8A-4147-A177-3AD203B41FA5}">
                      <a16:colId xmlns:a16="http://schemas.microsoft.com/office/drawing/2014/main" val="20001"/>
                    </a:ext>
                  </a:extLst>
                </a:gridCol>
                <a:gridCol w="2074925">
                  <a:extLst>
                    <a:ext uri="{9D8B030D-6E8A-4147-A177-3AD203B41FA5}">
                      <a16:colId xmlns:a16="http://schemas.microsoft.com/office/drawing/2014/main" val="20002"/>
                    </a:ext>
                  </a:extLst>
                </a:gridCol>
                <a:gridCol w="2074925">
                  <a:extLst>
                    <a:ext uri="{9D8B030D-6E8A-4147-A177-3AD203B41FA5}">
                      <a16:colId xmlns:a16="http://schemas.microsoft.com/office/drawing/2014/main" val="20003"/>
                    </a:ext>
                  </a:extLst>
                </a:gridCol>
              </a:tblGrid>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Team Name</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baseline="0" dirty="0">
                          <a:solidFill>
                            <a:srgbClr val="000000"/>
                          </a:solidFill>
                          <a:latin typeface="Arial"/>
                          <a:ea typeface="Arial"/>
                          <a:cs typeface="Arial"/>
                          <a:sym typeface="Arial"/>
                        </a:rPr>
                        <a:t>686157-UZE300G6</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Institute Name/Names</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International Institute of Information Technology, Hyderabad</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Team Members &gt;</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1 (Leader)</a:t>
                      </a:r>
                      <a:endParaRPr sz="1000" b="1" u="none" strike="noStrike" cap="none" dirty="0">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2</a:t>
                      </a:r>
                      <a:endParaRPr sz="1000" b="1" u="none" strike="noStrike" cap="none" dirty="0">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3</a:t>
                      </a:r>
                      <a:endParaRPr sz="1000" b="1" u="none" strike="noStrike" cap="none" dirty="0">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Name</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Rishabh Srivastava</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Batch</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UG2020, 4</a:t>
                      </a:r>
                      <a:r>
                        <a:rPr lang="en-IN" sz="1400" u="none" strike="noStrike" cap="none" baseline="30000" dirty="0"/>
                        <a:t>th</a:t>
                      </a:r>
                      <a:r>
                        <a:rPr lang="en-IN" sz="1400" u="none" strike="noStrike" cap="none" dirty="0"/>
                        <a:t> Year CSE</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DFE31-C45A-5994-53D0-3F34E84CF9E1}"/>
              </a:ext>
            </a:extLst>
          </p:cNvPr>
          <p:cNvSpPr>
            <a:spLocks noGrp="1"/>
          </p:cNvSpPr>
          <p:nvPr>
            <p:ph type="title"/>
          </p:nvPr>
        </p:nvSpPr>
        <p:spPr/>
        <p:txBody>
          <a:bodyPr>
            <a:normAutofit fontScale="90000"/>
          </a:bodyPr>
          <a:lstStyle/>
          <a:p>
            <a:r>
              <a:rPr lang="en-US" dirty="0"/>
              <a:t>Dataset</a:t>
            </a:r>
            <a:endParaRPr lang="en-IN" dirty="0"/>
          </a:p>
        </p:txBody>
      </p:sp>
      <p:sp>
        <p:nvSpPr>
          <p:cNvPr id="3" name="Text Placeholder 2">
            <a:extLst>
              <a:ext uri="{FF2B5EF4-FFF2-40B4-BE49-F238E27FC236}">
                <a16:creationId xmlns:a16="http://schemas.microsoft.com/office/drawing/2014/main" id="{EC15589F-100B-430D-E81B-1532C4F4CE1E}"/>
              </a:ext>
            </a:extLst>
          </p:cNvPr>
          <p:cNvSpPr>
            <a:spLocks noGrp="1"/>
          </p:cNvSpPr>
          <p:nvPr>
            <p:ph type="body" idx="1"/>
          </p:nvPr>
        </p:nvSpPr>
        <p:spPr/>
        <p:txBody>
          <a:bodyPr>
            <a:normAutofit fontScale="92500" lnSpcReduction="10000"/>
          </a:bodyPr>
          <a:lstStyle/>
          <a:p>
            <a:pPr algn="l"/>
            <a:r>
              <a:rPr lang="en-US" sz="1800" b="0" i="0" u="none" strike="noStrike" baseline="0" dirty="0">
                <a:latin typeface="CIDFont+F4"/>
              </a:rPr>
              <a:t>The dataset used for the project is </a:t>
            </a:r>
            <a:r>
              <a:rPr lang="en-US" sz="1800" b="0" i="0" u="none" strike="noStrike" baseline="0" dirty="0" err="1">
                <a:latin typeface="CIDFont+F4"/>
              </a:rPr>
              <a:t>MovieLens</a:t>
            </a:r>
            <a:r>
              <a:rPr lang="en-US" sz="1800" b="0" i="0" u="none" strike="noStrike" baseline="0" dirty="0">
                <a:latin typeface="CIDFont+F4"/>
              </a:rPr>
              <a:t> 20M. widely used and popular dataset in the field of recommender systems and machine learning. It contains movie ratings and user information collected from the </a:t>
            </a:r>
            <a:r>
              <a:rPr lang="en-US" sz="1800" b="0" i="0" u="none" strike="noStrike" baseline="0" dirty="0" err="1">
                <a:latin typeface="CIDFont+F4"/>
              </a:rPr>
              <a:t>MovieLens</a:t>
            </a:r>
            <a:r>
              <a:rPr lang="en-US" sz="1800" b="0" i="0" u="none" strike="noStrike" baseline="0" dirty="0">
                <a:latin typeface="CIDFont+F4"/>
              </a:rPr>
              <a:t> website. It contains around 20 million ratings. The dataset includes the following information:</a:t>
            </a:r>
          </a:p>
          <a:p>
            <a:pPr algn="l"/>
            <a:r>
              <a:rPr lang="en-US" sz="1800" b="0" i="0" u="none" strike="noStrike" baseline="0" dirty="0">
                <a:latin typeface="CIDFont+F4"/>
              </a:rPr>
              <a:t>Movie Data: It includes details about various movies, such as their titles, genres, and release years. This information helps in understanding the characteristics of the movies being rated.</a:t>
            </a:r>
          </a:p>
          <a:p>
            <a:pPr algn="l"/>
            <a:r>
              <a:rPr lang="en-US" sz="1800" b="0" i="0" u="none" strike="noStrike" baseline="0" dirty="0">
                <a:latin typeface="CIDFont+F4"/>
              </a:rPr>
              <a:t>User Data: User information is also provided, including user IDs. This information allows for tracking individual user preferences and behavior.</a:t>
            </a:r>
          </a:p>
          <a:p>
            <a:pPr algn="l"/>
            <a:r>
              <a:rPr lang="en-US" sz="1800" b="0" i="0" u="none" strike="noStrike" baseline="0" dirty="0">
                <a:latin typeface="CIDFont+F4"/>
              </a:rPr>
              <a:t>Ratings: The core of the dataset consists of user ratings given to movies. Each rating is associated with a user and a movie, and the ratings range typically from 1 to 5.</a:t>
            </a:r>
            <a:endParaRPr lang="en-IN" dirty="0"/>
          </a:p>
        </p:txBody>
      </p:sp>
    </p:spTree>
    <p:extLst>
      <p:ext uri="{BB962C8B-B14F-4D97-AF65-F5344CB8AC3E}">
        <p14:creationId xmlns:p14="http://schemas.microsoft.com/office/powerpoint/2010/main" val="111022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9"/>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87" name="Google Shape;87;p19"/>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Use-cases</a:t>
            </a:r>
            <a:endParaRPr sz="2400" b="1" i="0" u="none" strike="noStrike" cap="none" dirty="0">
              <a:solidFill>
                <a:srgbClr val="000000"/>
              </a:solidFill>
              <a:latin typeface="Roboto Mono"/>
              <a:ea typeface="Roboto Mono"/>
              <a:cs typeface="Roboto Mono"/>
              <a:sym typeface="Roboto Mono"/>
            </a:endParaRPr>
          </a:p>
        </p:txBody>
      </p:sp>
      <p:sp>
        <p:nvSpPr>
          <p:cNvPr id="88" name="Google Shape;88;p19"/>
          <p:cNvSpPr txBox="1"/>
          <p:nvPr/>
        </p:nvSpPr>
        <p:spPr>
          <a:xfrm>
            <a:off x="75200" y="806400"/>
            <a:ext cx="8857200" cy="3866400"/>
          </a:xfrm>
          <a:prstGeom prst="rect">
            <a:avLst/>
          </a:prstGeom>
          <a:noFill/>
          <a:ln>
            <a:noFill/>
          </a:ln>
        </p:spPr>
        <p:txBody>
          <a:bodyPr spcFirstLastPara="1" wrap="square" lIns="91425" tIns="91425" rIns="91425" bIns="91425" anchor="ctr" anchorCtr="0">
            <a:noAutofit/>
          </a:bodyPr>
          <a:lstStyle/>
          <a:p>
            <a:pPr marL="457200" marR="0" lvl="0" indent="0" algn="l" rtl="0">
              <a:spcBef>
                <a:spcPts val="0"/>
              </a:spcBef>
              <a:spcAft>
                <a:spcPts val="0"/>
              </a:spcAft>
              <a:buClr>
                <a:srgbClr val="000000"/>
              </a:buClr>
              <a:buSzPts val="1200"/>
              <a:buFont typeface="Arial"/>
              <a:buNone/>
            </a:pPr>
            <a:r>
              <a:rPr lang="en-US" b="0" i="0" u="none" strike="noStrike" cap="none" dirty="0">
                <a:solidFill>
                  <a:srgbClr val="000000"/>
                </a:solidFill>
                <a:latin typeface="Roboto" panose="02000000000000000000" pitchFamily="2" charset="0"/>
                <a:ea typeface="Roboto" panose="02000000000000000000" pitchFamily="2" charset="0"/>
                <a:cs typeface="Roboto Mono"/>
                <a:sym typeface="Roboto Mono"/>
              </a:rPr>
              <a:t>Collaborative filtering is a popular technique in recommendation systems where the system predicts what a user might like based on preferences of similar users or items. Here are some use cases :</a:t>
            </a:r>
          </a:p>
          <a:p>
            <a:pPr marL="628650" marR="0" lvl="0" indent="-171450" algn="l" rtl="0">
              <a:spcBef>
                <a:spcPts val="0"/>
              </a:spcBef>
              <a:spcAft>
                <a:spcPts val="0"/>
              </a:spcAft>
              <a:buClr>
                <a:srgbClr val="000000"/>
              </a:buClr>
              <a:buSzPts val="1200"/>
              <a:buFont typeface="Wingdings" panose="05000000000000000000" pitchFamily="2" charset="2"/>
              <a:buChar char="Ø"/>
            </a:pPr>
            <a:r>
              <a:rPr lang="en-US" b="1" i="0" u="sng" strike="noStrike" cap="none" dirty="0">
                <a:solidFill>
                  <a:srgbClr val="000000"/>
                </a:solidFill>
                <a:latin typeface="Roboto" panose="02000000000000000000" pitchFamily="2" charset="0"/>
                <a:ea typeface="Roboto" panose="02000000000000000000" pitchFamily="2" charset="0"/>
                <a:cs typeface="Roboto Mono"/>
                <a:sym typeface="Roboto Mono"/>
              </a:rPr>
              <a:t>E-commerce Recommendations: </a:t>
            </a:r>
            <a:r>
              <a:rPr lang="en-US" b="0" i="0" u="none" strike="noStrike" cap="none" dirty="0">
                <a:solidFill>
                  <a:srgbClr val="000000"/>
                </a:solidFill>
                <a:latin typeface="Roboto" panose="02000000000000000000" pitchFamily="2" charset="0"/>
                <a:ea typeface="Roboto" panose="02000000000000000000" pitchFamily="2" charset="0"/>
                <a:cs typeface="Roboto Mono"/>
                <a:sym typeface="Roboto Mono"/>
              </a:rPr>
              <a:t>Recommending products to users based on their purchase history and the preferences of similar users. This is commonly seen on online shopping platforms like Amazon.</a:t>
            </a:r>
          </a:p>
          <a:p>
            <a:pPr marL="628650" marR="0" lvl="0" indent="-171450" algn="l" rtl="0">
              <a:spcBef>
                <a:spcPts val="0"/>
              </a:spcBef>
              <a:spcAft>
                <a:spcPts val="0"/>
              </a:spcAft>
              <a:buClr>
                <a:srgbClr val="000000"/>
              </a:buClr>
              <a:buSzPts val="1200"/>
              <a:buFont typeface="Wingdings" panose="05000000000000000000" pitchFamily="2" charset="2"/>
              <a:buChar char="Ø"/>
            </a:pPr>
            <a:r>
              <a:rPr lang="en-US" b="1" i="0" u="sng" strike="noStrike" cap="none" dirty="0">
                <a:solidFill>
                  <a:srgbClr val="000000"/>
                </a:solidFill>
                <a:latin typeface="Roboto" panose="02000000000000000000" pitchFamily="2" charset="0"/>
                <a:ea typeface="Roboto" panose="02000000000000000000" pitchFamily="2" charset="0"/>
                <a:cs typeface="Roboto Mono"/>
                <a:sym typeface="Roboto Mono"/>
              </a:rPr>
              <a:t>Movie or Music Recommendations: </a:t>
            </a:r>
            <a:r>
              <a:rPr lang="en-US" b="0" i="0" u="none" strike="noStrike" cap="none" dirty="0">
                <a:solidFill>
                  <a:srgbClr val="000000"/>
                </a:solidFill>
                <a:latin typeface="Roboto" panose="02000000000000000000" pitchFamily="2" charset="0"/>
                <a:ea typeface="Roboto" panose="02000000000000000000" pitchFamily="2" charset="0"/>
                <a:cs typeface="Roboto Mono"/>
                <a:sym typeface="Roboto Mono"/>
              </a:rPr>
              <a:t>Suggesting movies, TV shows, or songs to users based on their previous viewing or listening history, as well as the preferences of other users with similar tastes.</a:t>
            </a:r>
          </a:p>
          <a:p>
            <a:pPr marL="628650" marR="0" lvl="0" indent="-171450" algn="l" rtl="0">
              <a:spcBef>
                <a:spcPts val="0"/>
              </a:spcBef>
              <a:spcAft>
                <a:spcPts val="0"/>
              </a:spcAft>
              <a:buClr>
                <a:srgbClr val="000000"/>
              </a:buClr>
              <a:buSzPts val="1200"/>
              <a:buFont typeface="Wingdings" panose="05000000000000000000" pitchFamily="2" charset="2"/>
              <a:buChar char="Ø"/>
            </a:pPr>
            <a:r>
              <a:rPr lang="en-US" b="1" i="0" u="sng" strike="noStrike" cap="none" dirty="0">
                <a:solidFill>
                  <a:srgbClr val="000000"/>
                </a:solidFill>
                <a:latin typeface="Roboto" panose="02000000000000000000" pitchFamily="2" charset="0"/>
                <a:ea typeface="Roboto" panose="02000000000000000000" pitchFamily="2" charset="0"/>
                <a:cs typeface="Roboto Mono"/>
                <a:sym typeface="Roboto Mono"/>
              </a:rPr>
              <a:t>Social Media Feed Customization: </a:t>
            </a:r>
            <a:r>
              <a:rPr lang="en-US" b="0" i="0" u="none" strike="noStrike" cap="none" dirty="0">
                <a:solidFill>
                  <a:srgbClr val="000000"/>
                </a:solidFill>
                <a:latin typeface="Roboto" panose="02000000000000000000" pitchFamily="2" charset="0"/>
                <a:ea typeface="Roboto" panose="02000000000000000000" pitchFamily="2" charset="0"/>
                <a:cs typeface="Roboto Mono"/>
                <a:sym typeface="Roboto Mono"/>
              </a:rPr>
              <a:t>Personalizing a user's social media feed by suggesting posts or content from friends, influencers, or pages that are similar to what the user has interacted with before.</a:t>
            </a:r>
          </a:p>
          <a:p>
            <a:pPr marL="628650" marR="0" lvl="0" indent="-171450" algn="l" rtl="0">
              <a:spcBef>
                <a:spcPts val="0"/>
              </a:spcBef>
              <a:spcAft>
                <a:spcPts val="0"/>
              </a:spcAft>
              <a:buClr>
                <a:srgbClr val="000000"/>
              </a:buClr>
              <a:buSzPts val="1200"/>
              <a:buFont typeface="Wingdings" panose="05000000000000000000" pitchFamily="2" charset="2"/>
              <a:buChar char="Ø"/>
            </a:pPr>
            <a:r>
              <a:rPr lang="en-US" b="1" i="0" u="sng" strike="noStrike" cap="none" dirty="0">
                <a:solidFill>
                  <a:srgbClr val="000000"/>
                </a:solidFill>
                <a:latin typeface="Roboto" panose="02000000000000000000" pitchFamily="2" charset="0"/>
                <a:ea typeface="Roboto" panose="02000000000000000000" pitchFamily="2" charset="0"/>
                <a:cs typeface="Roboto Mono"/>
                <a:sym typeface="Roboto Mono"/>
              </a:rPr>
              <a:t>Online Learning Platforms: </a:t>
            </a:r>
            <a:r>
              <a:rPr lang="en-US" b="0" i="0" u="none" strike="noStrike" cap="none" dirty="0">
                <a:solidFill>
                  <a:srgbClr val="000000"/>
                </a:solidFill>
                <a:latin typeface="Roboto" panose="02000000000000000000" pitchFamily="2" charset="0"/>
                <a:ea typeface="Roboto" panose="02000000000000000000" pitchFamily="2" charset="0"/>
                <a:cs typeface="Roboto Mono"/>
                <a:sym typeface="Roboto Mono"/>
              </a:rPr>
              <a:t>Recommending courses, tutorials, or learning materials to users based on their learning history and the interests of similar learners.</a:t>
            </a:r>
          </a:p>
          <a:p>
            <a:pPr marL="628650" marR="0" lvl="0" indent="-171450" algn="l" rtl="0">
              <a:spcBef>
                <a:spcPts val="0"/>
              </a:spcBef>
              <a:spcAft>
                <a:spcPts val="0"/>
              </a:spcAft>
              <a:buClr>
                <a:srgbClr val="000000"/>
              </a:buClr>
              <a:buSzPts val="1200"/>
              <a:buFont typeface="Wingdings" panose="05000000000000000000" pitchFamily="2" charset="2"/>
              <a:buChar char="Ø"/>
            </a:pPr>
            <a:r>
              <a:rPr lang="en-US" b="1" i="0" u="sng" strike="noStrike" cap="none" dirty="0">
                <a:solidFill>
                  <a:srgbClr val="000000"/>
                </a:solidFill>
                <a:latin typeface="Roboto" panose="02000000000000000000" pitchFamily="2" charset="0"/>
                <a:ea typeface="Roboto" panose="02000000000000000000" pitchFamily="2" charset="0"/>
                <a:cs typeface="Roboto Mono"/>
                <a:sym typeface="Roboto Mono"/>
              </a:rPr>
              <a:t>Healthcare Recommendations: </a:t>
            </a:r>
            <a:r>
              <a:rPr lang="en-US" b="0" i="0" u="none" strike="noStrike" cap="none" dirty="0">
                <a:solidFill>
                  <a:srgbClr val="000000"/>
                </a:solidFill>
                <a:latin typeface="Roboto" panose="02000000000000000000" pitchFamily="2" charset="0"/>
                <a:ea typeface="Roboto" panose="02000000000000000000" pitchFamily="2" charset="0"/>
                <a:cs typeface="Roboto Mono"/>
                <a:sym typeface="Roboto Mono"/>
              </a:rPr>
              <a:t>Suggesting medical treatments, drugs, or interventions to patients based on their medical history and the success of similar treatments for other patients.</a:t>
            </a:r>
          </a:p>
          <a:p>
            <a:pPr marL="628650" marR="0" lvl="0" indent="-171450" algn="l" rtl="0">
              <a:spcBef>
                <a:spcPts val="0"/>
              </a:spcBef>
              <a:spcAft>
                <a:spcPts val="0"/>
              </a:spcAft>
              <a:buClr>
                <a:srgbClr val="000000"/>
              </a:buClr>
              <a:buSzPts val="1200"/>
              <a:buFont typeface="Wingdings" panose="05000000000000000000" pitchFamily="2" charset="2"/>
              <a:buChar char="Ø"/>
            </a:pPr>
            <a:r>
              <a:rPr lang="en-US" b="1" i="0" u="sng" strike="noStrike" cap="none" dirty="0">
                <a:solidFill>
                  <a:srgbClr val="000000"/>
                </a:solidFill>
                <a:latin typeface="Roboto" panose="02000000000000000000" pitchFamily="2" charset="0"/>
                <a:ea typeface="Roboto" panose="02000000000000000000" pitchFamily="2" charset="0"/>
                <a:cs typeface="Roboto Mono"/>
                <a:sym typeface="Roboto Mono"/>
              </a:rPr>
              <a:t>Travel Recommendations: </a:t>
            </a:r>
            <a:r>
              <a:rPr lang="en-US" b="0" i="0" u="none" strike="noStrike" cap="none" dirty="0">
                <a:solidFill>
                  <a:srgbClr val="000000"/>
                </a:solidFill>
                <a:latin typeface="Roboto" panose="02000000000000000000" pitchFamily="2" charset="0"/>
                <a:ea typeface="Roboto" panose="02000000000000000000" pitchFamily="2" charset="0"/>
                <a:cs typeface="Roboto Mono"/>
                <a:sym typeface="Roboto Mono"/>
              </a:rPr>
              <a:t>Providing travel suggestions to users based on their travel history, preferences, and the travel experiences of other users with similar profiles.</a:t>
            </a:r>
          </a:p>
          <a:p>
            <a:pPr marL="628650" marR="0" lvl="0" indent="-171450" algn="l" rtl="0">
              <a:spcBef>
                <a:spcPts val="0"/>
              </a:spcBef>
              <a:spcAft>
                <a:spcPts val="0"/>
              </a:spcAft>
              <a:buClr>
                <a:srgbClr val="000000"/>
              </a:buClr>
              <a:buSzPts val="1200"/>
              <a:buFont typeface="Wingdings" panose="05000000000000000000" pitchFamily="2" charset="2"/>
              <a:buChar char="Ø"/>
            </a:pPr>
            <a:r>
              <a:rPr lang="en-US" b="1" i="0" u="sng" strike="noStrike" cap="none" dirty="0">
                <a:solidFill>
                  <a:srgbClr val="000000"/>
                </a:solidFill>
                <a:latin typeface="Roboto" panose="02000000000000000000" pitchFamily="2" charset="0"/>
                <a:ea typeface="Roboto" panose="02000000000000000000" pitchFamily="2" charset="0"/>
                <a:cs typeface="Roboto Mono"/>
                <a:sym typeface="Roboto Mono"/>
              </a:rPr>
              <a:t>Job Recommendations: </a:t>
            </a:r>
            <a:r>
              <a:rPr lang="en-US" b="0" i="0" u="none" strike="noStrike" cap="none" dirty="0">
                <a:solidFill>
                  <a:srgbClr val="000000"/>
                </a:solidFill>
                <a:latin typeface="Roboto" panose="02000000000000000000" pitchFamily="2" charset="0"/>
                <a:ea typeface="Roboto" panose="02000000000000000000" pitchFamily="2" charset="0"/>
                <a:cs typeface="Roboto Mono"/>
                <a:sym typeface="Roboto Mono"/>
              </a:rPr>
              <a:t>Recommending job openings to job seekers based on their skills, experience, and the job preferences of other candidates with similar profiles.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FDF65-6E6B-F633-2F88-11BFFEA5782A}"/>
              </a:ext>
            </a:extLst>
          </p:cNvPr>
          <p:cNvSpPr>
            <a:spLocks noGrp="1"/>
          </p:cNvSpPr>
          <p:nvPr>
            <p:ph type="title"/>
          </p:nvPr>
        </p:nvSpPr>
        <p:spPr/>
        <p:txBody>
          <a:bodyPr>
            <a:normAutofit fontScale="90000"/>
          </a:bodyPr>
          <a:lstStyle/>
          <a:p>
            <a:r>
              <a:rPr lang="en-IN" b="1" dirty="0"/>
              <a:t>Flow of the System (Non- Deep Learning Based)</a:t>
            </a:r>
            <a:endParaRPr lang="en-IN" dirty="0"/>
          </a:p>
        </p:txBody>
      </p:sp>
      <p:sp>
        <p:nvSpPr>
          <p:cNvPr id="3" name="Text Placeholder 2">
            <a:extLst>
              <a:ext uri="{FF2B5EF4-FFF2-40B4-BE49-F238E27FC236}">
                <a16:creationId xmlns:a16="http://schemas.microsoft.com/office/drawing/2014/main" id="{757668A4-3122-F2BA-9BA2-9D53F1899F59}"/>
              </a:ext>
            </a:extLst>
          </p:cNvPr>
          <p:cNvSpPr>
            <a:spLocks noGrp="1"/>
          </p:cNvSpPr>
          <p:nvPr>
            <p:ph type="body" idx="1"/>
          </p:nvPr>
        </p:nvSpPr>
        <p:spPr/>
        <p:txBody>
          <a:bodyPr>
            <a:normAutofit fontScale="92500" lnSpcReduction="20000"/>
          </a:bodyPr>
          <a:lstStyle/>
          <a:p>
            <a:pPr algn="l"/>
            <a:r>
              <a:rPr lang="en-IN" sz="1800" b="0" i="0" u="none" strike="noStrike" baseline="0" dirty="0">
                <a:latin typeface="CIDFont+F4"/>
              </a:rPr>
              <a:t>In collaborative filtering:</a:t>
            </a:r>
          </a:p>
          <a:p>
            <a:pPr algn="l"/>
            <a:r>
              <a:rPr lang="en-US" sz="1800" b="0" i="0" u="none" strike="noStrike" baseline="0" dirty="0">
                <a:latin typeface="CIDFont+F7"/>
              </a:rPr>
              <a:t> </a:t>
            </a:r>
            <a:r>
              <a:rPr lang="en-US" sz="1800" b="0" i="0" u="none" strike="noStrike" baseline="0" dirty="0">
                <a:latin typeface="CIDFont+F4"/>
              </a:rPr>
              <a:t>Get all the users who have watched </a:t>
            </a:r>
            <a:r>
              <a:rPr lang="en-US" sz="1800" b="0" i="0" u="none" strike="noStrike" baseline="0" dirty="0" err="1">
                <a:latin typeface="CIDFont+F4"/>
              </a:rPr>
              <a:t>atleast</a:t>
            </a:r>
            <a:r>
              <a:rPr lang="en-US" sz="1800" b="0" i="0" u="none" strike="noStrike" baseline="0" dirty="0">
                <a:latin typeface="CIDFont+F4"/>
              </a:rPr>
              <a:t> 60% of the movies as the given user</a:t>
            </a:r>
          </a:p>
          <a:p>
            <a:pPr algn="l"/>
            <a:r>
              <a:rPr lang="en-US" sz="1800" b="0" i="0" u="none" strike="noStrike" baseline="0" dirty="0">
                <a:latin typeface="CIDFont+F7"/>
              </a:rPr>
              <a:t> </a:t>
            </a:r>
            <a:r>
              <a:rPr lang="en-US" sz="1800" b="0" i="0" u="none" strike="noStrike" baseline="0" dirty="0">
                <a:latin typeface="CIDFont+F4"/>
              </a:rPr>
              <a:t>Get correlation between these users based on the ratings given by them on the movies</a:t>
            </a:r>
          </a:p>
          <a:p>
            <a:pPr algn="l"/>
            <a:r>
              <a:rPr lang="en-US" sz="1800" b="0" i="0" u="none" strike="noStrike" baseline="0" dirty="0">
                <a:latin typeface="CIDFont+F7"/>
              </a:rPr>
              <a:t> </a:t>
            </a:r>
            <a:r>
              <a:rPr lang="en-US" sz="1800" b="0" i="0" u="none" strike="noStrike" baseline="0" dirty="0">
                <a:latin typeface="CIDFont+F4"/>
              </a:rPr>
              <a:t>Select all the similar user by thresholding the correlation value.</a:t>
            </a:r>
          </a:p>
          <a:p>
            <a:pPr algn="l"/>
            <a:r>
              <a:rPr lang="en-US" sz="1800" b="0" i="0" u="none" strike="noStrike" baseline="0" dirty="0">
                <a:latin typeface="CIDFont+F7"/>
              </a:rPr>
              <a:t> </a:t>
            </a:r>
            <a:r>
              <a:rPr lang="en-US" sz="1800" b="0" i="0" u="none" strike="noStrike" baseline="0" dirty="0">
                <a:latin typeface="CIDFont+F4"/>
              </a:rPr>
              <a:t>Then calculate a weighted score = correlation value*rating, for all the movies. And</a:t>
            </a:r>
          </a:p>
          <a:p>
            <a:pPr algn="l"/>
            <a:r>
              <a:rPr lang="en-US" sz="1800" b="0" i="0" u="none" strike="noStrike" baseline="0" dirty="0">
                <a:latin typeface="CIDFont+F4"/>
              </a:rPr>
              <a:t>select the movies with highest weighted scores for recommendation.</a:t>
            </a:r>
          </a:p>
          <a:p>
            <a:pPr algn="l"/>
            <a:r>
              <a:rPr lang="en-IN" sz="1800" b="0" i="0" u="none" strike="noStrike" baseline="0" dirty="0">
                <a:latin typeface="CIDFont+F4"/>
              </a:rPr>
              <a:t>In content-based filtering:</a:t>
            </a:r>
          </a:p>
          <a:p>
            <a:pPr algn="l"/>
            <a:r>
              <a:rPr lang="en-US" sz="1800" b="0" i="0" u="none" strike="noStrike" baseline="0" dirty="0">
                <a:latin typeface="CIDFont+F7"/>
              </a:rPr>
              <a:t> </a:t>
            </a:r>
            <a:r>
              <a:rPr lang="en-US" sz="1800" b="0" i="0" u="none" strike="noStrike" baseline="0" dirty="0">
                <a:latin typeface="CIDFont+F4"/>
              </a:rPr>
              <a:t>Select the movie recently most liked by the user, based on the rating given by him.</a:t>
            </a:r>
          </a:p>
          <a:p>
            <a:pPr algn="l"/>
            <a:r>
              <a:rPr lang="en-US" sz="1800" b="0" i="0" u="none" strike="noStrike" baseline="0" dirty="0">
                <a:latin typeface="CIDFont+F7"/>
              </a:rPr>
              <a:t> </a:t>
            </a:r>
            <a:r>
              <a:rPr lang="en-US" sz="1800" b="0" i="0" u="none" strike="noStrike" baseline="0" dirty="0">
                <a:latin typeface="CIDFont+F4"/>
              </a:rPr>
              <a:t>Now create a correlation matrix between the movie recently liked by the user and all</a:t>
            </a:r>
          </a:p>
          <a:p>
            <a:pPr algn="l"/>
            <a:r>
              <a:rPr lang="en-US" sz="1800" b="0" i="0" u="none" strike="noStrike" baseline="0" dirty="0">
                <a:latin typeface="CIDFont+F4"/>
              </a:rPr>
              <a:t>the other movies based on the ratings</a:t>
            </a:r>
          </a:p>
          <a:p>
            <a:pPr algn="l"/>
            <a:r>
              <a:rPr lang="en-US" sz="1800" b="0" i="0" u="none" strike="noStrike" baseline="0" dirty="0">
                <a:latin typeface="CIDFont+F7"/>
              </a:rPr>
              <a:t> </a:t>
            </a:r>
            <a:r>
              <a:rPr lang="en-US" sz="1800" b="0" i="0" u="none" strike="noStrike" baseline="0" dirty="0">
                <a:latin typeface="CIDFont+F4"/>
              </a:rPr>
              <a:t>Again calculate the weighted score = correlation value* Average rating. And select the</a:t>
            </a:r>
          </a:p>
          <a:p>
            <a:pPr algn="l"/>
            <a:r>
              <a:rPr lang="en-US" sz="1800" b="0" i="0" u="none" strike="noStrike" baseline="0" dirty="0">
                <a:latin typeface="CIDFont+F4"/>
              </a:rPr>
              <a:t>movies with highest weighted scores for recommendation.</a:t>
            </a:r>
          </a:p>
          <a:p>
            <a:pPr algn="l"/>
            <a:r>
              <a:rPr lang="en-US" sz="1800" b="0" i="0" u="none" strike="noStrike" baseline="0" dirty="0">
                <a:latin typeface="CIDFont+F4"/>
              </a:rPr>
              <a:t>Score from both type of equally weighted and final top recommendation are given.</a:t>
            </a:r>
            <a:endParaRPr lang="en-IN" dirty="0"/>
          </a:p>
        </p:txBody>
      </p:sp>
    </p:spTree>
    <p:extLst>
      <p:ext uri="{BB962C8B-B14F-4D97-AF65-F5344CB8AC3E}">
        <p14:creationId xmlns:p14="http://schemas.microsoft.com/office/powerpoint/2010/main" val="1263953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424C-EAFC-4A73-A061-AF35786DF73A}"/>
              </a:ext>
            </a:extLst>
          </p:cNvPr>
          <p:cNvSpPr>
            <a:spLocks noGrp="1"/>
          </p:cNvSpPr>
          <p:nvPr>
            <p:ph type="title"/>
          </p:nvPr>
        </p:nvSpPr>
        <p:spPr>
          <a:xfrm>
            <a:off x="0" y="60291"/>
            <a:ext cx="8520600" cy="572700"/>
          </a:xfrm>
        </p:spPr>
        <p:txBody>
          <a:bodyPr>
            <a:normAutofit fontScale="90000"/>
          </a:bodyPr>
          <a:lstStyle/>
          <a:p>
            <a:pPr algn="ctr"/>
            <a:r>
              <a:rPr lang="en-IN" b="1" dirty="0"/>
              <a:t>Flow of the System (Deep Learning Based)</a:t>
            </a:r>
          </a:p>
        </p:txBody>
      </p:sp>
      <p:pic>
        <p:nvPicPr>
          <p:cNvPr id="4" name="Picture 3">
            <a:extLst>
              <a:ext uri="{FF2B5EF4-FFF2-40B4-BE49-F238E27FC236}">
                <a16:creationId xmlns:a16="http://schemas.microsoft.com/office/drawing/2014/main" id="{2CEDB9B7-FDEC-49D5-A71B-A38D01075DF5}"/>
              </a:ext>
            </a:extLst>
          </p:cNvPr>
          <p:cNvPicPr>
            <a:picLocks noChangeAspect="1"/>
          </p:cNvPicPr>
          <p:nvPr/>
        </p:nvPicPr>
        <p:blipFill rotWithShape="1">
          <a:blip r:embed="rId2"/>
          <a:srcRect t="6972"/>
          <a:stretch/>
        </p:blipFill>
        <p:spPr>
          <a:xfrm>
            <a:off x="1095761" y="632991"/>
            <a:ext cx="6837278" cy="4579969"/>
          </a:xfrm>
          <a:prstGeom prst="rect">
            <a:avLst/>
          </a:prstGeom>
        </p:spPr>
      </p:pic>
      <p:cxnSp>
        <p:nvCxnSpPr>
          <p:cNvPr id="6" name="Connector: Curved 5">
            <a:extLst>
              <a:ext uri="{FF2B5EF4-FFF2-40B4-BE49-F238E27FC236}">
                <a16:creationId xmlns:a16="http://schemas.microsoft.com/office/drawing/2014/main" id="{17CA6C61-8A59-488C-A1F8-329B9B833147}"/>
              </a:ext>
            </a:extLst>
          </p:cNvPr>
          <p:cNvCxnSpPr>
            <a:cxnSpLocks/>
          </p:cNvCxnSpPr>
          <p:nvPr/>
        </p:nvCxnSpPr>
        <p:spPr>
          <a:xfrm>
            <a:off x="1454400" y="2774699"/>
            <a:ext cx="5882400" cy="227093"/>
          </a:xfrm>
          <a:prstGeom prst="curvedConnector3">
            <a:avLst>
              <a:gd name="adj1" fmla="val 118176"/>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030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20"/>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94" name="Google Shape;94;p20"/>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Proposed approach</a:t>
            </a:r>
            <a:endParaRPr sz="2400" b="1" i="0" u="none" strike="noStrike" cap="none" dirty="0">
              <a:solidFill>
                <a:srgbClr val="000000"/>
              </a:solidFill>
              <a:latin typeface="Roboto Mono"/>
              <a:ea typeface="Roboto Mono"/>
              <a:cs typeface="Roboto Mono"/>
              <a:sym typeface="Roboto Mono"/>
            </a:endParaRPr>
          </a:p>
        </p:txBody>
      </p:sp>
      <p:sp>
        <p:nvSpPr>
          <p:cNvPr id="95" name="Google Shape;95;p20"/>
          <p:cNvSpPr txBox="1"/>
          <p:nvPr/>
        </p:nvSpPr>
        <p:spPr>
          <a:xfrm>
            <a:off x="75200" y="1338825"/>
            <a:ext cx="8547000" cy="3002400"/>
          </a:xfrm>
          <a:prstGeom prst="rect">
            <a:avLst/>
          </a:prstGeom>
          <a:noFill/>
          <a:ln>
            <a:noFill/>
          </a:ln>
        </p:spPr>
        <p:txBody>
          <a:bodyPr spcFirstLastPara="1" wrap="square" lIns="91425" tIns="91425" rIns="91425" bIns="91425" anchor="ctr" anchorCtr="0">
            <a:noAutofit/>
          </a:bodyPr>
          <a:lstStyle/>
          <a:p>
            <a:pPr algn="l"/>
            <a:r>
              <a:rPr lang="en-US" sz="1800" b="0" i="0" u="none" strike="noStrike" baseline="0" dirty="0">
                <a:latin typeface="CIDFont+F4"/>
              </a:rPr>
              <a:t>For the project, hybrid recommendation systems are used to encounter the above problem. A hybrid recommendation system is a type of recommender system that combines multiple recommendation techniques to provide more accurate and diverse recommendations to users. Both Deep-leaning and Non-Deep Learning based hybrid recommenders were used.</a:t>
            </a:r>
            <a:endParaRPr sz="800"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US" sz="800" dirty="0">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US" sz="800"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US" sz="2800" dirty="0">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US" sz="2800" b="0" i="0" u="none" strike="noStrike" cap="none" dirty="0">
                <a:solidFill>
                  <a:srgbClr val="000000"/>
                </a:solidFill>
                <a:latin typeface="Roboto" panose="02000000000000000000" pitchFamily="2" charset="0"/>
                <a:ea typeface="Roboto" panose="02000000000000000000" pitchFamily="2" charset="0"/>
                <a:cs typeface="Roboto Mono"/>
                <a:sym typeface="Roboto Mono"/>
              </a:rPr>
              <a:t>MORE DETAILS IN REPORT</a:t>
            </a:r>
          </a:p>
          <a:p>
            <a:pPr marL="0" marR="0" lvl="0" indent="0" algn="l" rtl="0">
              <a:lnSpc>
                <a:spcPct val="100000"/>
              </a:lnSpc>
              <a:spcBef>
                <a:spcPts val="0"/>
              </a:spcBef>
              <a:spcAft>
                <a:spcPts val="0"/>
              </a:spcAft>
              <a:buClr>
                <a:srgbClr val="000000"/>
              </a:buClr>
              <a:buSzPts val="1200"/>
              <a:buFont typeface="Arial"/>
              <a:buNone/>
            </a:pPr>
            <a:endParaRPr sz="900"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800"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800"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800"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1"/>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101" name="Google Shape;101;p21"/>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Limitations</a:t>
            </a:r>
            <a:endParaRPr sz="2400" b="1" i="0" u="none" strike="noStrike" cap="none" dirty="0">
              <a:solidFill>
                <a:srgbClr val="000000"/>
              </a:solidFill>
              <a:latin typeface="Roboto Mono"/>
              <a:ea typeface="Roboto Mono"/>
              <a:cs typeface="Roboto Mono"/>
              <a:sym typeface="Roboto Mono"/>
            </a:endParaRPr>
          </a:p>
        </p:txBody>
      </p:sp>
      <p:sp>
        <p:nvSpPr>
          <p:cNvPr id="102" name="Google Shape;102;p21"/>
          <p:cNvSpPr txBox="1"/>
          <p:nvPr/>
        </p:nvSpPr>
        <p:spPr>
          <a:xfrm>
            <a:off x="190400" y="2397025"/>
            <a:ext cx="8547000" cy="159897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lang="en-US"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lang="en-US" dirty="0">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lang="en-US"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lang="en-US" dirty="0">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lang="en-US"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lang="en-US" dirty="0">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lang="en-US"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lang="en-US" dirty="0">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lang="en-US"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US" b="0" i="0" u="none" strike="noStrike" cap="none" dirty="0">
                <a:solidFill>
                  <a:srgbClr val="000000"/>
                </a:solidFill>
                <a:latin typeface="Roboto" panose="02000000000000000000" pitchFamily="2" charset="0"/>
                <a:ea typeface="Roboto" panose="02000000000000000000" pitchFamily="2" charset="0"/>
                <a:cs typeface="Roboto Mono"/>
                <a:sym typeface="Roboto Mono"/>
              </a:rPr>
              <a:t>Complexity and Implementation Effort:</a:t>
            </a:r>
          </a:p>
          <a:p>
            <a:pPr marL="0" marR="0" lvl="0" indent="0" algn="l" rtl="0">
              <a:lnSpc>
                <a:spcPct val="100000"/>
              </a:lnSpc>
              <a:spcBef>
                <a:spcPts val="0"/>
              </a:spcBef>
              <a:spcAft>
                <a:spcPts val="0"/>
              </a:spcAft>
              <a:buClr>
                <a:schemeClr val="dk1"/>
              </a:buClr>
              <a:buSzPts val="1100"/>
              <a:buFont typeface="Arial"/>
              <a:buNone/>
            </a:pPr>
            <a:endParaRPr lang="en-US"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US" b="0" i="0" u="none" strike="noStrike" cap="none" dirty="0">
                <a:solidFill>
                  <a:srgbClr val="000000"/>
                </a:solidFill>
                <a:latin typeface="Roboto" panose="02000000000000000000" pitchFamily="2" charset="0"/>
                <a:ea typeface="Roboto" panose="02000000000000000000" pitchFamily="2" charset="0"/>
                <a:cs typeface="Roboto Mono"/>
                <a:sym typeface="Roboto Mono"/>
              </a:rPr>
              <a:t>Designing, implementing, and maintaining a hybrid recommendation system can be complex and resource-intensive. Integrating multiple recommendation techniques, managing their interactions, and optimizing the system's performance require significant effort.</a:t>
            </a:r>
          </a:p>
          <a:p>
            <a:pPr marL="0" marR="0" lvl="0" indent="0" algn="l" rtl="0">
              <a:lnSpc>
                <a:spcPct val="100000"/>
              </a:lnSpc>
              <a:spcBef>
                <a:spcPts val="0"/>
              </a:spcBef>
              <a:spcAft>
                <a:spcPts val="0"/>
              </a:spcAft>
              <a:buClr>
                <a:schemeClr val="dk1"/>
              </a:buClr>
              <a:buSzPts val="1100"/>
              <a:buFont typeface="Arial"/>
              <a:buNone/>
            </a:pPr>
            <a:r>
              <a:rPr lang="en-US" b="0" i="0" u="none" strike="noStrike" cap="none" dirty="0">
                <a:solidFill>
                  <a:srgbClr val="000000"/>
                </a:solidFill>
                <a:latin typeface="Roboto" panose="02000000000000000000" pitchFamily="2" charset="0"/>
                <a:ea typeface="Roboto" panose="02000000000000000000" pitchFamily="2" charset="0"/>
                <a:cs typeface="Roboto Mono"/>
                <a:sym typeface="Roboto Mono"/>
              </a:rPr>
              <a:t>Weight Tuning:</a:t>
            </a:r>
          </a:p>
          <a:p>
            <a:pPr marL="0" marR="0" lvl="0" indent="0" algn="l" rtl="0">
              <a:lnSpc>
                <a:spcPct val="100000"/>
              </a:lnSpc>
              <a:spcBef>
                <a:spcPts val="0"/>
              </a:spcBef>
              <a:spcAft>
                <a:spcPts val="0"/>
              </a:spcAft>
              <a:buClr>
                <a:schemeClr val="dk1"/>
              </a:buClr>
              <a:buSzPts val="1100"/>
              <a:buFont typeface="Arial"/>
              <a:buNone/>
            </a:pPr>
            <a:endParaRPr lang="en-US"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US" b="0" i="0" u="none" strike="noStrike" cap="none" dirty="0">
                <a:solidFill>
                  <a:srgbClr val="000000"/>
                </a:solidFill>
                <a:latin typeface="Roboto" panose="02000000000000000000" pitchFamily="2" charset="0"/>
                <a:ea typeface="Roboto" panose="02000000000000000000" pitchFamily="2" charset="0"/>
                <a:cs typeface="Roboto Mono"/>
                <a:sym typeface="Roboto Mono"/>
              </a:rPr>
              <a:t>Determining the optimal weights for combining different recommendation methods can be challenging. Poorly chosen weights can lead to suboptimal recommendations and impact the overall performance of the hybrid system.</a:t>
            </a:r>
          </a:p>
          <a:p>
            <a:pPr marL="0" marR="0" lvl="0" indent="0" algn="l" rtl="0">
              <a:lnSpc>
                <a:spcPct val="100000"/>
              </a:lnSpc>
              <a:spcBef>
                <a:spcPts val="0"/>
              </a:spcBef>
              <a:spcAft>
                <a:spcPts val="0"/>
              </a:spcAft>
              <a:buClr>
                <a:schemeClr val="dk1"/>
              </a:buClr>
              <a:buSzPts val="1100"/>
              <a:buFont typeface="Arial"/>
              <a:buNone/>
            </a:pPr>
            <a:r>
              <a:rPr lang="en-US" b="0" i="0" u="none" strike="noStrike" cap="none" dirty="0">
                <a:solidFill>
                  <a:srgbClr val="000000"/>
                </a:solidFill>
                <a:latin typeface="Roboto" panose="02000000000000000000" pitchFamily="2" charset="0"/>
                <a:ea typeface="Roboto" panose="02000000000000000000" pitchFamily="2" charset="0"/>
                <a:cs typeface="Roboto Mono"/>
                <a:sym typeface="Roboto Mono"/>
              </a:rPr>
              <a:t>Data Requirements:</a:t>
            </a:r>
          </a:p>
          <a:p>
            <a:pPr marL="0" marR="0" lvl="0" indent="0" algn="l" rtl="0">
              <a:lnSpc>
                <a:spcPct val="100000"/>
              </a:lnSpc>
              <a:spcBef>
                <a:spcPts val="0"/>
              </a:spcBef>
              <a:spcAft>
                <a:spcPts val="0"/>
              </a:spcAft>
              <a:buClr>
                <a:schemeClr val="dk1"/>
              </a:buClr>
              <a:buSzPts val="1100"/>
              <a:buFont typeface="Arial"/>
              <a:buNone/>
            </a:pPr>
            <a:endParaRPr lang="en-US"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US" b="0" i="0" u="none" strike="noStrike" cap="none" dirty="0">
                <a:solidFill>
                  <a:srgbClr val="000000"/>
                </a:solidFill>
                <a:latin typeface="Roboto" panose="02000000000000000000" pitchFamily="2" charset="0"/>
                <a:ea typeface="Roboto" panose="02000000000000000000" pitchFamily="2" charset="0"/>
                <a:cs typeface="Roboto Mono"/>
                <a:sym typeface="Roboto Mono"/>
              </a:rPr>
              <a:t>Hybrid systems often require data from multiple sources, such as user-item interaction data for collaborative filtering and item content data for content-based filtering. Gathering and preprocessing such diverse data can be demanding.</a:t>
            </a: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22"/>
          <p:cNvPicPr preferRelativeResize="0"/>
          <p:nvPr/>
        </p:nvPicPr>
        <p:blipFill rotWithShape="1">
          <a:blip r:embed="rId3">
            <a:alphaModFix/>
          </a:blip>
          <a:srcRect b="4580"/>
          <a:stretch/>
        </p:blipFill>
        <p:spPr>
          <a:xfrm>
            <a:off x="0" y="0"/>
            <a:ext cx="9147575" cy="5143500"/>
          </a:xfrm>
          <a:prstGeom prst="rect">
            <a:avLst/>
          </a:prstGeom>
          <a:noFill/>
          <a:ln>
            <a:noFill/>
          </a:ln>
        </p:spPr>
      </p:pic>
      <p:sp>
        <p:nvSpPr>
          <p:cNvPr id="108" name="Google Shape;108;p22"/>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Future </a:t>
            </a:r>
            <a:r>
              <a:rPr lang="en" sz="2400" b="1" dirty="0">
                <a:latin typeface="Roboto Mono"/>
                <a:ea typeface="Roboto Mono"/>
                <a:cs typeface="Roboto Mono"/>
                <a:sym typeface="Roboto Mono"/>
              </a:rPr>
              <a:t>Directions</a:t>
            </a:r>
            <a:endParaRPr sz="2400" b="1" i="0" u="none" strike="noStrike" cap="none" dirty="0">
              <a:solidFill>
                <a:srgbClr val="000000"/>
              </a:solidFill>
              <a:latin typeface="Roboto Mono"/>
              <a:ea typeface="Roboto Mono"/>
              <a:cs typeface="Roboto Mono"/>
              <a:sym typeface="Roboto Mono"/>
            </a:endParaRPr>
          </a:p>
        </p:txBody>
      </p:sp>
      <p:sp>
        <p:nvSpPr>
          <p:cNvPr id="109" name="Google Shape;109;p22"/>
          <p:cNvSpPr txBox="1"/>
          <p:nvPr/>
        </p:nvSpPr>
        <p:spPr>
          <a:xfrm>
            <a:off x="135875" y="1578224"/>
            <a:ext cx="8547000" cy="3420001"/>
          </a:xfrm>
          <a:prstGeom prst="rect">
            <a:avLst/>
          </a:prstGeom>
          <a:noFill/>
          <a:ln>
            <a:noFill/>
          </a:ln>
        </p:spPr>
        <p:txBody>
          <a:bodyPr spcFirstLastPara="1" wrap="square" lIns="91425" tIns="91425" rIns="91425" bIns="91425" anchor="ctr" anchorCtr="0">
            <a:noAutofit/>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IN" b="0" i="0" u="none" strike="noStrike" cap="none" dirty="0">
                <a:solidFill>
                  <a:srgbClr val="000000"/>
                </a:solidFill>
                <a:latin typeface="Roboto" panose="02000000000000000000" pitchFamily="2" charset="0"/>
                <a:ea typeface="Roboto" panose="02000000000000000000" pitchFamily="2" charset="0"/>
                <a:cs typeface="Roboto Mono"/>
                <a:sym typeface="Roboto Mono"/>
              </a:rPr>
              <a:t>Dynamic Database</a:t>
            </a:r>
          </a:p>
          <a:p>
            <a:pPr lvl="2">
              <a:buSzPts val="1200"/>
            </a:pPr>
            <a:r>
              <a:rPr lang="en-IN" dirty="0">
                <a:latin typeface="Roboto" panose="02000000000000000000" pitchFamily="2" charset="0"/>
                <a:ea typeface="Roboto" panose="02000000000000000000" pitchFamily="2" charset="0"/>
                <a:cs typeface="Roboto Mono"/>
                <a:sym typeface="Roboto Mono"/>
              </a:rPr>
              <a:t>      A) When hosted we can use the newer purchases of users to update the recommendations. </a:t>
            </a:r>
            <a:endParaRPr lang="en-IN"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228600" marR="0" lvl="0" indent="-228600" algn="l" rtl="0">
              <a:lnSpc>
                <a:spcPct val="100000"/>
              </a:lnSpc>
              <a:spcBef>
                <a:spcPts val="0"/>
              </a:spcBef>
              <a:spcAft>
                <a:spcPts val="0"/>
              </a:spcAft>
              <a:buClr>
                <a:srgbClr val="000000"/>
              </a:buClr>
              <a:buSzPts val="1200"/>
              <a:buFont typeface="Arial"/>
              <a:buAutoNum type="arabicPeriod"/>
            </a:pPr>
            <a:r>
              <a:rPr lang="en-IN" dirty="0">
                <a:latin typeface="Roboto" panose="02000000000000000000" pitchFamily="2" charset="0"/>
                <a:ea typeface="Roboto" panose="02000000000000000000" pitchFamily="2" charset="0"/>
                <a:cs typeface="Roboto Mono"/>
                <a:sym typeface="Roboto Mono"/>
              </a:rPr>
              <a:t>Selective Attention </a:t>
            </a:r>
          </a:p>
          <a:p>
            <a:pPr lvl="2">
              <a:buSzPts val="1200"/>
            </a:pPr>
            <a:r>
              <a:rPr lang="en-IN" dirty="0">
                <a:latin typeface="Roboto" panose="02000000000000000000" pitchFamily="2" charset="0"/>
                <a:ea typeface="Roboto" panose="02000000000000000000" pitchFamily="2" charset="0"/>
                <a:cs typeface="Roboto Mono"/>
                <a:sym typeface="Roboto Mono"/>
              </a:rPr>
              <a:t>      A) Current Model equal attention for Purchased and Items in Cart &amp; 0 Attention to items removed from </a:t>
            </a:r>
          </a:p>
          <a:p>
            <a:pPr lvl="2">
              <a:buSzPts val="1200"/>
            </a:pPr>
            <a:r>
              <a:rPr lang="en-IN" dirty="0">
                <a:latin typeface="Roboto" panose="02000000000000000000" pitchFamily="2" charset="0"/>
                <a:ea typeface="Roboto" panose="02000000000000000000" pitchFamily="2" charset="0"/>
                <a:cs typeface="Roboto Mono"/>
                <a:sym typeface="Roboto Mono"/>
              </a:rPr>
              <a:t>           cart or just viewed. </a:t>
            </a:r>
          </a:p>
          <a:p>
            <a:pPr lvl="2">
              <a:buSzPts val="1200"/>
            </a:pPr>
            <a:r>
              <a:rPr lang="en-IN" b="0" i="0" u="none" strike="noStrike" cap="none" dirty="0">
                <a:solidFill>
                  <a:srgbClr val="000000"/>
                </a:solidFill>
                <a:latin typeface="Roboto" panose="02000000000000000000" pitchFamily="2" charset="0"/>
                <a:ea typeface="Roboto" panose="02000000000000000000" pitchFamily="2" charset="0"/>
                <a:cs typeface="Roboto Mono"/>
                <a:sym typeface="Roboto Mono"/>
              </a:rPr>
              <a:t>      B) But </a:t>
            </a:r>
            <a:r>
              <a:rPr lang="en-IN" dirty="0">
                <a:latin typeface="Roboto" panose="02000000000000000000" pitchFamily="2" charset="0"/>
                <a:ea typeface="Roboto" panose="02000000000000000000" pitchFamily="2" charset="0"/>
                <a:cs typeface="Roboto Mono"/>
                <a:sym typeface="Roboto Mono"/>
              </a:rPr>
              <a:t>in future model we can adjust the attention </a:t>
            </a:r>
          </a:p>
          <a:p>
            <a:pPr lvl="2">
              <a:buSzPts val="1200"/>
            </a:pPr>
            <a:r>
              <a:rPr lang="en-IN" dirty="0">
                <a:latin typeface="Roboto" panose="02000000000000000000" pitchFamily="2" charset="0"/>
                <a:ea typeface="Roboto" panose="02000000000000000000" pitchFamily="2" charset="0"/>
                <a:cs typeface="Roboto Mono"/>
                <a:sym typeface="Roboto Mono"/>
              </a:rPr>
              <a:t>      C) </a:t>
            </a:r>
            <a:r>
              <a:rPr lang="en-IN" dirty="0">
                <a:highlight>
                  <a:srgbClr val="FFFF00"/>
                </a:highlight>
                <a:latin typeface="Roboto" panose="02000000000000000000" pitchFamily="2" charset="0"/>
                <a:ea typeface="Roboto" panose="02000000000000000000" pitchFamily="2" charset="0"/>
                <a:cs typeface="Roboto Mono"/>
                <a:sym typeface="Roboto Mono"/>
              </a:rPr>
              <a:t>Purchased items &gt; Added to Cart &gt; Viewed Items &gt; Removed from Cart  (Negative Attention)</a:t>
            </a:r>
          </a:p>
          <a:p>
            <a:pPr marL="228600" marR="0" lvl="0" indent="-228600" algn="l" rtl="0">
              <a:lnSpc>
                <a:spcPct val="100000"/>
              </a:lnSpc>
              <a:spcBef>
                <a:spcPts val="0"/>
              </a:spcBef>
              <a:spcAft>
                <a:spcPts val="0"/>
              </a:spcAft>
              <a:buClr>
                <a:srgbClr val="000000"/>
              </a:buClr>
              <a:buSzPts val="1200"/>
              <a:buFont typeface="Arial"/>
              <a:buAutoNum type="arabicPeriod"/>
            </a:pPr>
            <a:r>
              <a:rPr lang="en-IN" dirty="0">
                <a:latin typeface="Roboto" panose="02000000000000000000" pitchFamily="2" charset="0"/>
                <a:ea typeface="Roboto" panose="02000000000000000000" pitchFamily="2" charset="0"/>
                <a:cs typeface="Roboto Mono"/>
                <a:sym typeface="Roboto Mono"/>
              </a:rPr>
              <a:t>Negative Sampling </a:t>
            </a:r>
          </a:p>
          <a:p>
            <a:pPr marL="228600" marR="0" lvl="0" indent="-228600" algn="l" rtl="0">
              <a:lnSpc>
                <a:spcPct val="100000"/>
              </a:lnSpc>
              <a:spcBef>
                <a:spcPts val="0"/>
              </a:spcBef>
              <a:spcAft>
                <a:spcPts val="0"/>
              </a:spcAft>
              <a:buClr>
                <a:srgbClr val="000000"/>
              </a:buClr>
              <a:buSzPts val="1200"/>
              <a:buFont typeface="Arial"/>
              <a:buAutoNum type="arabicPeriod"/>
            </a:pPr>
            <a:r>
              <a:rPr lang="en-IN" dirty="0">
                <a:latin typeface="Roboto" panose="02000000000000000000" pitchFamily="2" charset="0"/>
                <a:ea typeface="Roboto" panose="02000000000000000000" pitchFamily="2" charset="0"/>
                <a:cs typeface="Roboto Mono"/>
                <a:sym typeface="Roboto Mono"/>
              </a:rPr>
              <a:t>Improved Dataset </a:t>
            </a:r>
          </a:p>
          <a:p>
            <a:pPr lvl="2">
              <a:buSzPts val="1200"/>
            </a:pPr>
            <a:r>
              <a:rPr lang="en-IN" dirty="0">
                <a:latin typeface="Roboto" panose="02000000000000000000" pitchFamily="2" charset="0"/>
                <a:ea typeface="Roboto" panose="02000000000000000000" pitchFamily="2" charset="0"/>
                <a:cs typeface="Roboto Mono"/>
                <a:sym typeface="Roboto Mono"/>
              </a:rPr>
              <a:t>      A) Categories based on type of product</a:t>
            </a:r>
          </a:p>
          <a:p>
            <a:pPr lvl="2">
              <a:buSzPts val="1200"/>
            </a:pPr>
            <a:r>
              <a:rPr lang="en-IN" b="0" i="0" u="none" strike="noStrike" cap="none" dirty="0">
                <a:solidFill>
                  <a:srgbClr val="000000"/>
                </a:solidFill>
                <a:latin typeface="Roboto" panose="02000000000000000000" pitchFamily="2" charset="0"/>
                <a:ea typeface="Roboto" panose="02000000000000000000" pitchFamily="2" charset="0"/>
                <a:cs typeface="Roboto Mono"/>
                <a:sym typeface="Roboto Mono"/>
              </a:rPr>
              <a:t>      B) Descriptio</a:t>
            </a:r>
            <a:r>
              <a:rPr lang="en-IN" dirty="0">
                <a:latin typeface="Roboto" panose="02000000000000000000" pitchFamily="2" charset="0"/>
                <a:ea typeface="Roboto" panose="02000000000000000000" pitchFamily="2" charset="0"/>
                <a:cs typeface="Roboto Mono"/>
                <a:sym typeface="Roboto Mono"/>
              </a:rPr>
              <a:t>n of Product (Name, use etc.) </a:t>
            </a:r>
          </a:p>
          <a:p>
            <a:pPr lvl="2">
              <a:buSzPts val="1200"/>
            </a:pPr>
            <a:r>
              <a:rPr lang="en-IN" b="0" i="0" u="none" strike="noStrike" cap="none" dirty="0">
                <a:solidFill>
                  <a:srgbClr val="000000"/>
                </a:solidFill>
                <a:latin typeface="Roboto" panose="02000000000000000000" pitchFamily="2" charset="0"/>
                <a:ea typeface="Roboto" panose="02000000000000000000" pitchFamily="2" charset="0"/>
                <a:cs typeface="Roboto Mono"/>
                <a:sym typeface="Roboto Mono"/>
              </a:rPr>
              <a:t>	</a:t>
            </a:r>
            <a:r>
              <a:rPr lang="en-IN" b="0" i="0" u="none" strike="noStrike" cap="none" dirty="0" err="1">
                <a:solidFill>
                  <a:srgbClr val="000000"/>
                </a:solidFill>
                <a:latin typeface="Roboto" panose="02000000000000000000" pitchFamily="2" charset="0"/>
                <a:ea typeface="Roboto" panose="02000000000000000000" pitchFamily="2" charset="0"/>
                <a:cs typeface="Roboto Mono"/>
                <a:sym typeface="Roboto Mono"/>
              </a:rPr>
              <a:t>i</a:t>
            </a:r>
            <a:r>
              <a:rPr lang="en-IN" b="0" i="0" u="none" strike="noStrike" cap="none" dirty="0">
                <a:solidFill>
                  <a:srgbClr val="000000"/>
                </a:solidFill>
                <a:latin typeface="Roboto" panose="02000000000000000000" pitchFamily="2" charset="0"/>
                <a:ea typeface="Roboto" panose="02000000000000000000" pitchFamily="2" charset="0"/>
                <a:cs typeface="Roboto Mono"/>
                <a:sym typeface="Roboto Mono"/>
              </a:rPr>
              <a:t>) We </a:t>
            </a:r>
            <a:r>
              <a:rPr lang="en-IN" dirty="0">
                <a:latin typeface="Roboto" panose="02000000000000000000" pitchFamily="2" charset="0"/>
                <a:ea typeface="Roboto" panose="02000000000000000000" pitchFamily="2" charset="0"/>
                <a:cs typeface="Roboto Mono"/>
                <a:sym typeface="Roboto Mono"/>
              </a:rPr>
              <a:t>can use BERT embeddings of this description to calculate similarities between 2   	    	     products for better recommendations. </a:t>
            </a: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p:txBody>
      </p:sp>
    </p:spTree>
    <p:extLst>
      <p:ext uri="{BB962C8B-B14F-4D97-AF65-F5344CB8AC3E}">
        <p14:creationId xmlns:p14="http://schemas.microsoft.com/office/powerpoint/2010/main" val="142677151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1044</Words>
  <Application>Microsoft Office PowerPoint</Application>
  <PresentationFormat>On-screen Show (16:9)</PresentationFormat>
  <Paragraphs>108</Paragraphs>
  <Slides>11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Roboto</vt:lpstr>
      <vt:lpstr>CIDFont+F4</vt:lpstr>
      <vt:lpstr>Arial</vt:lpstr>
      <vt:lpstr>Wingdings</vt:lpstr>
      <vt:lpstr>CIDFont+F7</vt:lpstr>
      <vt:lpstr>Roboto Mono</vt:lpstr>
      <vt:lpstr>Simple Light</vt:lpstr>
      <vt:lpstr>Problem Statement Title: Personalized Recommendation System Team Name: 686157-UZE300G6 </vt:lpstr>
      <vt:lpstr>PowerPoint Presentation</vt:lpstr>
      <vt:lpstr>Dataset</vt:lpstr>
      <vt:lpstr>PowerPoint Presentation</vt:lpstr>
      <vt:lpstr>Flow of the System (Non- Deep Learning Based)</vt:lpstr>
      <vt:lpstr>Flow of the System (Deep Learning Based)</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Title: Personalized Recommendation System Team Name: Trojan Horses  </dc:title>
  <cp:lastModifiedBy>Rishabh Srivastava</cp:lastModifiedBy>
  <cp:revision>13</cp:revision>
  <dcterms:modified xsi:type="dcterms:W3CDTF">2023-08-21T00:26:00Z</dcterms:modified>
</cp:coreProperties>
</file>