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3" r:id="rId6"/>
    <p:sldId id="262" r:id="rId7"/>
    <p:sldId id="265" r:id="rId8"/>
    <p:sldId id="266" r:id="rId9"/>
    <p:sldId id="264" r:id="rId10"/>
  </p:sldIdLst>
  <p:sldSz cx="9144000" cy="5143500" type="screen16x9"/>
  <p:notesSz cx="6858000" cy="9144000"/>
  <p:embeddedFontLst>
    <p:embeddedFont>
      <p:font typeface="Old Standard TT" panose="020B0604020202020204" charset="0"/>
      <p:regular r:id="rId12"/>
      <p:bold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E9EB87-26B1-4ABF-B54D-4725EF9A0EEB}">
  <a:tblStyle styleId="{A8E9EB87-26B1-4ABF-B54D-4725EF9A0E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b71126cc2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b71126cc2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b74ace4e7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b74ace4e7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b74ace4e7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b74ace4e7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b74ace4e7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b74ace4e7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b74ace4e7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b74ace4e7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b74ace4e7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b74ace4e7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4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b74ace4e7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b74ace4e7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S24CS7.602: Topics in Deep Learning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Progress 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April 15, 2024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VerFedGNN</a:t>
            </a:r>
            <a:r>
              <a:rPr lang="en-IN" dirty="0"/>
              <a:t>: A Privacy-Preserving Federated Graph Neural Network for Recommender Systems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Team MR. VR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Mayank Shukla| Rishabh Jain| Vaibhav Tomar| Rishabh Srivastava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	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study proposes the first vertical federated GNN-based recommender system, called VerFedGNN. We design a framework to transmit: </a:t>
            </a:r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AutoNum type="romanLcParenBoth"/>
            </a:pPr>
            <a:r>
              <a:rPr lang="en-US" dirty="0"/>
              <a:t>the summation of neighbor embeddings using random projection, and </a:t>
            </a:r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AutoNum type="romanLcParenBoth"/>
            </a:pPr>
            <a:r>
              <a:rPr lang="en-US" dirty="0"/>
              <a:t>gradients of public parameter perturbed by ternary quantization mechanism.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paper studies the vertical federated setting in which multiple collaborating recommenders offer different items to the same set of users. In addition, FedPerGNN expands the local user-item graphs with anonymous neighbouring user nodes to perform embedding propagation, which could leak users’ interaction information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We assume that P parties collaboratively train a recommender system, where each party holds a set of common users but non-overlapping items. </a:t>
            </a:r>
          </a:p>
          <a:p>
            <a:pPr marL="171450" indent="-1714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Denote U = {u</a:t>
            </a:r>
            <a:r>
              <a:rPr lang="en-US" sz="1400" baseline="-25000" dirty="0"/>
              <a:t>1</a:t>
            </a:r>
            <a:r>
              <a:rPr lang="en-US" sz="1400" dirty="0"/>
              <a:t>, u</a:t>
            </a:r>
            <a:r>
              <a:rPr lang="en-US" sz="1400" baseline="-25000" dirty="0"/>
              <a:t>2</a:t>
            </a:r>
            <a:r>
              <a:rPr lang="en-US" sz="1400" dirty="0"/>
              <a:t>, ..., u</a:t>
            </a:r>
            <a:r>
              <a:rPr lang="en-US" sz="1400" baseline="-25000" dirty="0"/>
              <a:t>N</a:t>
            </a:r>
            <a:r>
              <a:rPr lang="en-US" sz="1400" dirty="0"/>
              <a:t>} as the set of common users and V</a:t>
            </a:r>
            <a:r>
              <a:rPr lang="en-US" sz="1400" baseline="-25000" dirty="0"/>
              <a:t>p</a:t>
            </a:r>
            <a:r>
              <a:rPr lang="en-US" sz="1400" dirty="0"/>
              <a:t> = {v</a:t>
            </a:r>
            <a:r>
              <a:rPr lang="en-US" sz="1400" baseline="-25000" dirty="0"/>
              <a:t>1</a:t>
            </a:r>
            <a:r>
              <a:rPr lang="en-US" sz="1400" dirty="0"/>
              <a:t>, v</a:t>
            </a:r>
            <a:r>
              <a:rPr lang="en-US" sz="1400" baseline="-25000" dirty="0"/>
              <a:t>2</a:t>
            </a:r>
            <a:r>
              <a:rPr lang="en-US" sz="1400" dirty="0"/>
              <a:t>, ..., v</a:t>
            </a:r>
            <a:r>
              <a:rPr lang="en-US" sz="1400" baseline="-25000" dirty="0"/>
              <a:t>Mp</a:t>
            </a:r>
            <a:r>
              <a:rPr lang="en-US" sz="1400" dirty="0"/>
              <a:t>} as the set of items for party p. The total item size M</a:t>
            </a:r>
            <a:r>
              <a:rPr lang="en-US" sz="1400" baseline="-25000" dirty="0"/>
              <a:t>p</a:t>
            </a:r>
            <a:r>
              <a:rPr lang="en-US" sz="1400" dirty="0"/>
              <a:t>, p ∈ [1, P] is shared across parties.</a:t>
            </a:r>
            <a:r>
              <a:rPr lang="en-IN" sz="1400" dirty="0"/>
              <a:t>Assume that user u has N</a:t>
            </a:r>
            <a:r>
              <a:rPr lang="en-IN" sz="1400" baseline="-25000" dirty="0"/>
              <a:t>u</a:t>
            </a:r>
            <a:r>
              <a:rPr lang="en-IN" sz="1400" dirty="0"/>
              <a:t> neighbouring items N(u) = {v</a:t>
            </a:r>
            <a:r>
              <a:rPr lang="en-IN" sz="1400" baseline="-25000" dirty="0"/>
              <a:t>1</a:t>
            </a:r>
            <a:r>
              <a:rPr lang="en-IN" sz="1400" dirty="0"/>
              <a:t>, v</a:t>
            </a:r>
            <a:r>
              <a:rPr lang="en-IN" sz="1400" baseline="-25000" dirty="0"/>
              <a:t>2</a:t>
            </a:r>
            <a:r>
              <a:rPr lang="en-IN" sz="1400" dirty="0"/>
              <a:t>, ..., v</a:t>
            </a:r>
            <a:r>
              <a:rPr lang="en-IN" sz="1400" baseline="-25000" dirty="0"/>
              <a:t>Nu</a:t>
            </a:r>
            <a:r>
              <a:rPr lang="en-IN" sz="1400" dirty="0"/>
              <a:t>}, and item v has N</a:t>
            </a:r>
            <a:r>
              <a:rPr lang="en-IN" sz="1400" baseline="-25000" dirty="0"/>
              <a:t>v</a:t>
            </a:r>
            <a:r>
              <a:rPr lang="en-IN" sz="1400" dirty="0"/>
              <a:t> neighbouring users N(v) = {u</a:t>
            </a:r>
            <a:r>
              <a:rPr lang="en-IN" sz="1400" baseline="-25000" dirty="0"/>
              <a:t>1</a:t>
            </a:r>
            <a:r>
              <a:rPr lang="en-IN" sz="1400" dirty="0"/>
              <a:t>, u</a:t>
            </a:r>
            <a:r>
              <a:rPr lang="en-IN" sz="1400" baseline="-25000" dirty="0"/>
              <a:t>2</a:t>
            </a:r>
            <a:r>
              <a:rPr lang="en-IN" sz="1400" dirty="0"/>
              <a:t>, ..., u</a:t>
            </a:r>
            <a:r>
              <a:rPr lang="en-IN" sz="1400" baseline="-25000" dirty="0"/>
              <a:t>Nv</a:t>
            </a:r>
            <a:r>
              <a:rPr lang="en-IN" sz="1400" dirty="0"/>
              <a:t>}. </a:t>
            </a:r>
          </a:p>
          <a:p>
            <a:pPr marL="171450" indent="-1714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Denote N</a:t>
            </a:r>
            <a:r>
              <a:rPr lang="en-IN" sz="1400" baseline="-25000" dirty="0"/>
              <a:t>p</a:t>
            </a:r>
            <a:r>
              <a:rPr lang="en-IN" sz="1400" dirty="0"/>
              <a:t>(u) = {v</a:t>
            </a:r>
            <a:r>
              <a:rPr lang="en-IN" sz="1400" baseline="-25000" dirty="0"/>
              <a:t>1</a:t>
            </a:r>
            <a:r>
              <a:rPr lang="en-IN" sz="1400" dirty="0"/>
              <a:t>, v</a:t>
            </a:r>
            <a:r>
              <a:rPr lang="en-IN" sz="1400" baseline="-25000" dirty="0"/>
              <a:t>2</a:t>
            </a:r>
            <a:r>
              <a:rPr lang="en-IN" sz="1400" dirty="0"/>
              <a:t>, ..., v</a:t>
            </a:r>
            <a:r>
              <a:rPr lang="en-IN" sz="1400" baseline="-25000" dirty="0"/>
              <a:t>Nu</a:t>
            </a:r>
            <a:r>
              <a:rPr lang="en-IN" sz="1400" dirty="0"/>
              <a:t>}, as the neighbouring items for user u in party p. </a:t>
            </a:r>
            <a:r>
              <a:rPr lang="en-US" sz="1400" dirty="0"/>
              <a:t>The related items and users form a local subgraph G</a:t>
            </a:r>
            <a:r>
              <a:rPr lang="en-US" sz="1400" baseline="-25000" dirty="0"/>
              <a:t>p</a:t>
            </a:r>
            <a:r>
              <a:rPr lang="en-US" sz="1400" dirty="0"/>
              <a:t> in party p. </a:t>
            </a:r>
          </a:p>
          <a:p>
            <a:pPr marL="171450" indent="-1714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Denote </a:t>
            </a:r>
            <a:r>
              <a:rPr lang="en-US" sz="1400" dirty="0" err="1"/>
              <a:t>r</a:t>
            </a:r>
            <a:r>
              <a:rPr lang="en-US" sz="1400" baseline="-25000" dirty="0" err="1"/>
              <a:t>uv</a:t>
            </a:r>
            <a:r>
              <a:rPr lang="en-US" sz="1400" dirty="0"/>
              <a:t> as the rating user u gives to item v. Our objective is to generate a rating prediction that minimizes the squared discrepancy between actual ratings and estimate.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 and Next Steps</a:t>
            </a:r>
            <a:endParaRPr/>
          </a:p>
        </p:txBody>
      </p:sp>
      <p:graphicFrame>
        <p:nvGraphicFramePr>
          <p:cNvPr id="105" name="Google Shape;105;p20"/>
          <p:cNvGraphicFramePr/>
          <p:nvPr>
            <p:extLst>
              <p:ext uri="{D42A27DB-BD31-4B8C-83A1-F6EECF244321}">
                <p14:modId xmlns:p14="http://schemas.microsoft.com/office/powerpoint/2010/main" val="1600982813"/>
              </p:ext>
            </p:extLst>
          </p:nvPr>
        </p:nvGraphicFramePr>
        <p:xfrm>
          <a:off x="1001420" y="1649169"/>
          <a:ext cx="6495675" cy="2865000"/>
        </p:xfrm>
        <a:graphic>
          <a:graphicData uri="http://schemas.openxmlformats.org/drawingml/2006/table">
            <a:tbl>
              <a:tblPr>
                <a:noFill/>
                <a:tableStyleId>{A8E9EB87-26B1-4ABF-B54D-4725EF9A0EEB}</a:tableStyleId>
              </a:tblPr>
              <a:tblGrid>
                <a:gridCol w="216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Task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Tentative Date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Phase 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Setting up the environment and running available code for Federated Recommender System.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14th March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Phase Two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Implementing VerFedGNN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15th April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Phase Three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Evaluation and Analysis 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25th April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Progress(March 14)</a:t>
            </a:r>
            <a:endParaRPr dirty="0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Dataset: </a:t>
            </a:r>
            <a:r>
              <a:rPr lang="en-US" dirty="0"/>
              <a:t>We use two benchmark datasets for recommendation, MovieLens-1M2 (ML-1M) and BookCrossing3. For BookCrossing we randomly select 6000 users and 3000 items. The items are divided into non-overlapping groups to simulate the vertical federated setting.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set up the environment for the VerFedGNN. Also, the code for Federated Recommender System was available online which we have re-implemented and run.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Progress(April 15)</a:t>
            </a:r>
            <a:endParaRPr dirty="0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-IN" dirty="0"/>
              <a:t>We have implemented the </a:t>
            </a:r>
            <a:r>
              <a:rPr lang="en-IN" dirty="0" err="1"/>
              <a:t>VerFedGNN</a:t>
            </a:r>
            <a:r>
              <a:rPr lang="en-IN" dirty="0"/>
              <a:t> model proposed by the paper.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-IN" dirty="0"/>
              <a:t> We also did hyperparameter studies, by varying important parameters for book crossing dataset.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A880C4-6310-5CE8-52D4-87C4CA864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253902"/>
            <a:ext cx="2867425" cy="2314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7F65D8-424F-4442-9288-FE69D9486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166" y="2196978"/>
            <a:ext cx="2924583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7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695E-E009-F4A1-48E5-4467612E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AFE07-770B-8A37-ABD0-5B0172DCE9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è"/>
            </a:pPr>
            <a:r>
              <a:rPr lang="en-IN" dirty="0"/>
              <a:t>Compare our model with other available models, like </a:t>
            </a:r>
            <a:r>
              <a:rPr lang="en-IN" dirty="0" err="1"/>
              <a:t>FedSage</a:t>
            </a:r>
            <a:r>
              <a:rPr lang="en-IN" dirty="0"/>
              <a:t> and </a:t>
            </a:r>
            <a:r>
              <a:rPr lang="en-IN" dirty="0" err="1"/>
              <a:t>CentralGNN</a:t>
            </a:r>
            <a:r>
              <a:rPr lang="en-IN" dirty="0"/>
              <a:t> and do a comparative study.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IN" dirty="0"/>
              <a:t>Provide a novel contribution.</a:t>
            </a:r>
          </a:p>
          <a:p>
            <a:pPr>
              <a:buFont typeface="Wingdings" panose="05000000000000000000" pitchFamily="2" charset="2"/>
              <a:buChar char="è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6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17175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900"/>
              <a:t>THANK YOU</a:t>
            </a:r>
            <a:endParaRPr sz="4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494</Words>
  <Application>Microsoft Office PowerPoint</Application>
  <PresentationFormat>On-screen Show (16:9)</PresentationFormat>
  <Paragraphs>40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Old Standard TT</vt:lpstr>
      <vt:lpstr>Wingdings</vt:lpstr>
      <vt:lpstr>Paperback</vt:lpstr>
      <vt:lpstr>S24CS7.602: Topics in Deep Learning</vt:lpstr>
      <vt:lpstr>VerFedGNN: A Privacy-Preserving Federated Graph Neural Network for Recommender Systems</vt:lpstr>
      <vt:lpstr>Problem Statement </vt:lpstr>
      <vt:lpstr>Problem Statement</vt:lpstr>
      <vt:lpstr>Timeline and Next Steps</vt:lpstr>
      <vt:lpstr>Progress(March 14)</vt:lpstr>
      <vt:lpstr>Progress(April 15)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S24CS7.602: Topics in Deep Learning</dc:title>
  <dc:creator>201005 rishabh jain</dc:creator>
  <cp:lastModifiedBy>Rishabh srivastava</cp:lastModifiedBy>
  <cp:revision>2</cp:revision>
  <dcterms:modified xsi:type="dcterms:W3CDTF">2024-04-15T03:19:05Z</dcterms:modified>
</cp:coreProperties>
</file>