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Old Standard TT"/>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italic.fntdata"/><Relationship Id="rId6" Type="http://schemas.openxmlformats.org/officeDocument/2006/relationships/slide" Target="slides/slide1.xml"/><Relationship Id="rId18"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4b2cc9411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4b2cc941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4b2cc941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4b2cc94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upea.ub.gu.se/bitstream/2077/51978/1/gupea_2077_51978_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analyticsindiamag.com/top-nlp-libraries-datasets-for-indian-languages/" TargetMode="External"/><Relationship Id="rId4" Type="http://schemas.openxmlformats.org/officeDocument/2006/relationships/hyperlink" Target="http://www.cfilt.iitb.ac.in/iitb_parallel/" TargetMode="External"/><Relationship Id="rId5" Type="http://schemas.openxmlformats.org/officeDocument/2006/relationships/hyperlink" Target="http://lotus.kuee.kyoto-u.ac.jp/WAT/indic-multilingual/index.html" TargetMode="External"/><Relationship Id="rId6" Type="http://schemas.openxmlformats.org/officeDocument/2006/relationships/hyperlink" Target="https://lionbridge.ai/datasets/12-best-hindi-language-datasets-for-machine-learn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Speech Translation Project</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Rishabh Chaurasia</a:t>
            </a:r>
            <a:endParaRPr/>
          </a:p>
          <a:p>
            <a:pPr indent="0" lvl="0" marL="0" rtl="0" algn="l">
              <a:spcBef>
                <a:spcPts val="0"/>
              </a:spcBef>
              <a:spcAft>
                <a:spcPts val="0"/>
              </a:spcAft>
              <a:buNone/>
            </a:pPr>
            <a:r>
              <a:t/>
            </a:r>
            <a:endParaRPr/>
          </a:p>
          <a:p>
            <a:pPr indent="0" lvl="0" marL="0" rtl="0" algn="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311700" y="1171675"/>
            <a:ext cx="33102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Input</a:t>
            </a:r>
            <a:endParaRPr b="1" sz="2600"/>
          </a:p>
          <a:p>
            <a:pPr indent="0" lvl="0" marL="0" rtl="0" algn="l">
              <a:spcBef>
                <a:spcPts val="1600"/>
              </a:spcBef>
              <a:spcAft>
                <a:spcPts val="0"/>
              </a:spcAft>
              <a:buClr>
                <a:schemeClr val="dk1"/>
              </a:buClr>
              <a:buSzPts val="1100"/>
              <a:buFont typeface="Arial"/>
              <a:buNone/>
            </a:pPr>
            <a:r>
              <a:rPr b="1" lang="en" sz="1700">
                <a:latin typeface="Arial"/>
                <a:ea typeface="Arial"/>
                <a:cs typeface="Arial"/>
                <a:sym typeface="Arial"/>
              </a:rPr>
              <a:t>Audio clip of speech in foreign language (HINDI)</a:t>
            </a:r>
            <a:endParaRPr b="1" sz="17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600"/>
          </a:p>
        </p:txBody>
      </p:sp>
      <p:sp>
        <p:nvSpPr>
          <p:cNvPr id="117" name="Google Shape;117;p22"/>
          <p:cNvSpPr txBox="1"/>
          <p:nvPr>
            <p:ph idx="2" type="body"/>
          </p:nvPr>
        </p:nvSpPr>
        <p:spPr>
          <a:xfrm>
            <a:off x="4993475" y="1171675"/>
            <a:ext cx="38388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Output</a:t>
            </a:r>
            <a:endParaRPr b="1" sz="2500"/>
          </a:p>
          <a:p>
            <a:pPr indent="0" lvl="0" marL="0" rtl="0" algn="l">
              <a:spcBef>
                <a:spcPts val="1600"/>
              </a:spcBef>
              <a:spcAft>
                <a:spcPts val="0"/>
              </a:spcAft>
              <a:buNone/>
            </a:pPr>
            <a:r>
              <a:rPr b="1" lang="en" sz="1700">
                <a:latin typeface="Arial"/>
                <a:ea typeface="Arial"/>
                <a:cs typeface="Arial"/>
                <a:sym typeface="Arial"/>
              </a:rPr>
              <a:t>Transcribe in the foreign language and the translated text in English</a:t>
            </a:r>
            <a:endParaRPr sz="2200"/>
          </a:p>
        </p:txBody>
      </p:sp>
      <p:sp>
        <p:nvSpPr>
          <p:cNvPr id="118" name="Google Shape;118;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&amp; Output of the Model</a:t>
            </a:r>
            <a:endParaRPr/>
          </a:p>
        </p:txBody>
      </p:sp>
      <p:sp>
        <p:nvSpPr>
          <p:cNvPr id="119" name="Google Shape;119;p22"/>
          <p:cNvSpPr/>
          <p:nvPr/>
        </p:nvSpPr>
        <p:spPr>
          <a:xfrm>
            <a:off x="3386125" y="1778775"/>
            <a:ext cx="1296300" cy="321600"/>
          </a:xfrm>
          <a:prstGeom prst="rightArrow">
            <a:avLst>
              <a:gd fmla="val 20024" name="adj1"/>
              <a:gd fmla="val 8987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22"/>
          <p:cNvPicPr preferRelativeResize="0"/>
          <p:nvPr/>
        </p:nvPicPr>
        <p:blipFill>
          <a:blip r:embed="rId3">
            <a:alphaModFix/>
          </a:blip>
          <a:stretch>
            <a:fillRect/>
          </a:stretch>
        </p:blipFill>
        <p:spPr>
          <a:xfrm>
            <a:off x="2535794" y="2571750"/>
            <a:ext cx="3666106" cy="257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204550" y="2798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126" name="Google Shape;126;p23"/>
          <p:cNvSpPr txBox="1"/>
          <p:nvPr>
            <p:ph idx="1" type="body"/>
          </p:nvPr>
        </p:nvSpPr>
        <p:spPr>
          <a:xfrm>
            <a:off x="311700" y="11352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https://gupea.ub.gu.se/bitstream/2077/51978/1/gupea_2077_51978_1.pdf</a:t>
            </a:r>
            <a:endParaRPr/>
          </a:p>
          <a:p>
            <a:pPr indent="0" lvl="0" marL="0" rtl="0" algn="l">
              <a:spcBef>
                <a:spcPts val="1600"/>
              </a:spcBef>
              <a:spcAft>
                <a:spcPts val="1600"/>
              </a:spcAft>
              <a:buNone/>
            </a:pPr>
            <a:r>
              <a:rPr lang="en"/>
              <a:t>https://link.springer.com/article/10.1007/s40012-013-0014-4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22625" y="1382350"/>
            <a:ext cx="4045200" cy="133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66" name="Google Shape;66;p14"/>
          <p:cNvSpPr txBox="1"/>
          <p:nvPr>
            <p:ph idx="2" type="body"/>
          </p:nvPr>
        </p:nvSpPr>
        <p:spPr>
          <a:xfrm>
            <a:off x="4939500" y="139300"/>
            <a:ext cx="3997200" cy="4280100"/>
          </a:xfrm>
          <a:prstGeom prst="rect">
            <a:avLst/>
          </a:prstGeom>
        </p:spPr>
        <p:txBody>
          <a:bodyPr anchorCtr="0" anchor="ctr" bIns="91425" lIns="91425" spcFirstLastPara="1" rIns="91425" wrap="square" tIns="91425">
            <a:noAutofit/>
          </a:bodyPr>
          <a:lstStyle/>
          <a:p>
            <a:pPr indent="-311150" lvl="0" marL="457200" rtl="0" algn="l">
              <a:lnSpc>
                <a:spcPct val="100000"/>
              </a:lnSpc>
              <a:spcBef>
                <a:spcPts val="0"/>
              </a:spcBef>
              <a:spcAft>
                <a:spcPts val="0"/>
              </a:spcAft>
              <a:buSzPts val="1300"/>
              <a:buFont typeface="Comic Sans MS"/>
              <a:buChar char="●"/>
            </a:pPr>
            <a:r>
              <a:rPr lang="en" sz="1300">
                <a:latin typeface="Comic Sans MS"/>
                <a:ea typeface="Comic Sans MS"/>
                <a:cs typeface="Comic Sans MS"/>
                <a:sym typeface="Comic Sans MS"/>
              </a:rPr>
              <a:t>Problem statement </a:t>
            </a:r>
            <a:endParaRPr sz="1300">
              <a:latin typeface="Comic Sans MS"/>
              <a:ea typeface="Comic Sans MS"/>
              <a:cs typeface="Comic Sans MS"/>
              <a:sym typeface="Comic Sans MS"/>
            </a:endParaRPr>
          </a:p>
          <a:p>
            <a:pPr indent="-311150" lvl="0" marL="457200" rtl="0" algn="l">
              <a:lnSpc>
                <a:spcPct val="100000"/>
              </a:lnSpc>
              <a:spcBef>
                <a:spcPts val="1600"/>
              </a:spcBef>
              <a:spcAft>
                <a:spcPts val="0"/>
              </a:spcAft>
              <a:buSzPts val="1300"/>
              <a:buFont typeface="Comic Sans MS"/>
              <a:buChar char="●"/>
            </a:pPr>
            <a:r>
              <a:rPr lang="en" sz="1300">
                <a:latin typeface="Comic Sans MS"/>
                <a:ea typeface="Comic Sans MS"/>
                <a:cs typeface="Comic Sans MS"/>
                <a:sym typeface="Comic Sans MS"/>
              </a:rPr>
              <a:t>Existing system</a:t>
            </a:r>
            <a:endParaRPr sz="1300">
              <a:latin typeface="Comic Sans MS"/>
              <a:ea typeface="Comic Sans MS"/>
              <a:cs typeface="Comic Sans MS"/>
              <a:sym typeface="Comic Sans MS"/>
            </a:endParaRPr>
          </a:p>
          <a:p>
            <a:pPr indent="-311150" lvl="0" marL="457200" rtl="0" algn="l">
              <a:lnSpc>
                <a:spcPct val="100000"/>
              </a:lnSpc>
              <a:spcBef>
                <a:spcPts val="1600"/>
              </a:spcBef>
              <a:spcAft>
                <a:spcPts val="0"/>
              </a:spcAft>
              <a:buSzPts val="1300"/>
              <a:buFont typeface="Comic Sans MS"/>
              <a:buChar char="●"/>
            </a:pPr>
            <a:r>
              <a:rPr lang="en" sz="1300">
                <a:latin typeface="Comic Sans MS"/>
                <a:ea typeface="Comic Sans MS"/>
                <a:cs typeface="Comic Sans MS"/>
                <a:sym typeface="Comic Sans MS"/>
              </a:rPr>
              <a:t>Concepts to be used</a:t>
            </a:r>
            <a:endParaRPr sz="1300">
              <a:latin typeface="Comic Sans MS"/>
              <a:ea typeface="Comic Sans MS"/>
              <a:cs typeface="Comic Sans MS"/>
              <a:sym typeface="Comic Sans MS"/>
            </a:endParaRPr>
          </a:p>
          <a:p>
            <a:pPr indent="-311150" lvl="0" marL="457200" rtl="0" algn="l">
              <a:lnSpc>
                <a:spcPct val="100000"/>
              </a:lnSpc>
              <a:spcBef>
                <a:spcPts val="1600"/>
              </a:spcBef>
              <a:spcAft>
                <a:spcPts val="0"/>
              </a:spcAft>
              <a:buSzPts val="1300"/>
              <a:buFont typeface="Comic Sans MS"/>
              <a:buChar char="●"/>
            </a:pPr>
            <a:r>
              <a:rPr lang="en" sz="1300">
                <a:solidFill>
                  <a:srgbClr val="FFFFFF"/>
                </a:solidFill>
                <a:latin typeface="Comic Sans MS"/>
                <a:ea typeface="Comic Sans MS"/>
                <a:cs typeface="Comic Sans MS"/>
                <a:sym typeface="Comic Sans MS"/>
              </a:rPr>
              <a:t>Training datasets</a:t>
            </a:r>
            <a:endParaRPr sz="1300">
              <a:solidFill>
                <a:srgbClr val="FFFFFF"/>
              </a:solidFill>
              <a:latin typeface="Comic Sans MS"/>
              <a:ea typeface="Comic Sans MS"/>
              <a:cs typeface="Comic Sans MS"/>
              <a:sym typeface="Comic Sans MS"/>
            </a:endParaRPr>
          </a:p>
          <a:p>
            <a:pPr indent="-311150" lvl="0" marL="457200" rtl="0" algn="l">
              <a:lnSpc>
                <a:spcPct val="100000"/>
              </a:lnSpc>
              <a:spcBef>
                <a:spcPts val="1600"/>
              </a:spcBef>
              <a:spcAft>
                <a:spcPts val="0"/>
              </a:spcAft>
              <a:buSzPts val="1300"/>
              <a:buFont typeface="Comic Sans MS"/>
              <a:buChar char="●"/>
            </a:pPr>
            <a:r>
              <a:rPr lang="en" sz="1300">
                <a:solidFill>
                  <a:srgbClr val="FFFFFF"/>
                </a:solidFill>
                <a:latin typeface="Comic Sans MS"/>
                <a:ea typeface="Comic Sans MS"/>
                <a:cs typeface="Comic Sans MS"/>
                <a:sym typeface="Comic Sans MS"/>
              </a:rPr>
              <a:t>Evaluation metrics</a:t>
            </a:r>
            <a:endParaRPr sz="1300">
              <a:solidFill>
                <a:srgbClr val="FFFFFF"/>
              </a:solidFill>
              <a:latin typeface="Comic Sans MS"/>
              <a:ea typeface="Comic Sans MS"/>
              <a:cs typeface="Comic Sans MS"/>
              <a:sym typeface="Comic Sans MS"/>
            </a:endParaRPr>
          </a:p>
          <a:p>
            <a:pPr indent="-311150" lvl="0" marL="457200" rtl="0" algn="l">
              <a:lnSpc>
                <a:spcPct val="100000"/>
              </a:lnSpc>
              <a:spcBef>
                <a:spcPts val="1600"/>
              </a:spcBef>
              <a:spcAft>
                <a:spcPts val="0"/>
              </a:spcAft>
              <a:buSzPts val="1300"/>
              <a:buFont typeface="Comic Sans MS"/>
              <a:buChar char="●"/>
            </a:pPr>
            <a:r>
              <a:rPr lang="en" sz="1300">
                <a:solidFill>
                  <a:srgbClr val="FFFFFF"/>
                </a:solidFill>
                <a:latin typeface="Comic Sans MS"/>
                <a:ea typeface="Comic Sans MS"/>
                <a:cs typeface="Comic Sans MS"/>
                <a:sym typeface="Comic Sans MS"/>
              </a:rPr>
              <a:t>Input and output </a:t>
            </a:r>
            <a:endParaRPr sz="1300">
              <a:latin typeface="Comic Sans MS"/>
              <a:ea typeface="Comic Sans MS"/>
              <a:cs typeface="Comic Sans MS"/>
              <a:sym typeface="Comic Sans MS"/>
            </a:endParaRPr>
          </a:p>
          <a:p>
            <a:pPr indent="-311150" lvl="0" marL="457200" rtl="0" algn="l">
              <a:lnSpc>
                <a:spcPct val="100000"/>
              </a:lnSpc>
              <a:spcBef>
                <a:spcPts val="1600"/>
              </a:spcBef>
              <a:spcAft>
                <a:spcPts val="0"/>
              </a:spcAft>
              <a:buClr>
                <a:srgbClr val="FFFFFF"/>
              </a:buClr>
              <a:buSzPts val="1300"/>
              <a:buFont typeface="Comic Sans MS"/>
              <a:buChar char="●"/>
            </a:pPr>
            <a:r>
              <a:rPr lang="en" sz="1300">
                <a:solidFill>
                  <a:srgbClr val="FFFFFF"/>
                </a:solidFill>
                <a:latin typeface="Comic Sans MS"/>
                <a:ea typeface="Comic Sans MS"/>
                <a:cs typeface="Comic Sans MS"/>
                <a:sym typeface="Comic Sans MS"/>
              </a:rPr>
              <a:t> Few related works and their 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00925" y="428625"/>
            <a:ext cx="3806700" cy="449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2" name="Google Shape;72;p15"/>
          <p:cNvSpPr txBox="1"/>
          <p:nvPr/>
        </p:nvSpPr>
        <p:spPr>
          <a:xfrm>
            <a:off x="3932625" y="300050"/>
            <a:ext cx="5154300" cy="46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50">
                <a:solidFill>
                  <a:srgbClr val="FFFFFF"/>
                </a:solidFill>
                <a:latin typeface="Georgia"/>
                <a:ea typeface="Georgia"/>
                <a:cs typeface="Georgia"/>
                <a:sym typeface="Georgia"/>
              </a:rPr>
              <a:t>An average person speaks 11000–25000 words per day making speech the most common way of expressing ourselves. Be it a conversation, dialogue, speech, presentations or any general talks, we use speech to make other as well as ourselves understand thoughts and actions. If either of the side is unaware of the language of communication, the cycle will be incomplete. Hence we need a system that can bridge this language barrier. Speech to speech translation is one such system that can play important role by facilitating communication between persons speaking different languages. Worldwide efforts are being made to achieve this goal and implement it practically for use by common man</a:t>
            </a:r>
            <a:r>
              <a:rPr lang="en" sz="1550">
                <a:solidFill>
                  <a:srgbClr val="FFFFFF"/>
                </a:solidFill>
                <a:latin typeface="Georgia"/>
                <a:ea typeface="Georgia"/>
                <a:cs typeface="Georgia"/>
                <a:sym typeface="Georgia"/>
              </a:rPr>
              <a:t>. </a:t>
            </a:r>
            <a:endParaRPr sz="1600">
              <a:solidFill>
                <a:srgbClr val="FFFFFF"/>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597600" y="1917575"/>
            <a:ext cx="5079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Existing &amp; Proposed System</a:t>
            </a:r>
            <a:endParaRPr/>
          </a:p>
        </p:txBody>
      </p:sp>
      <p:pic>
        <p:nvPicPr>
          <p:cNvPr id="78" name="Google Shape;78;p16"/>
          <p:cNvPicPr preferRelativeResize="0"/>
          <p:nvPr/>
        </p:nvPicPr>
        <p:blipFill>
          <a:blip r:embed="rId3">
            <a:alphaModFix/>
          </a:blip>
          <a:stretch>
            <a:fillRect/>
          </a:stretch>
        </p:blipFill>
        <p:spPr>
          <a:xfrm>
            <a:off x="4650400" y="2068650"/>
            <a:ext cx="4336250" cy="2601750"/>
          </a:xfrm>
          <a:prstGeom prst="rect">
            <a:avLst/>
          </a:prstGeom>
          <a:noFill/>
          <a:ln>
            <a:noFill/>
          </a:ln>
        </p:spPr>
      </p:pic>
      <p:sp>
        <p:nvSpPr>
          <p:cNvPr id="79" name="Google Shape;79;p16"/>
          <p:cNvSpPr txBox="1"/>
          <p:nvPr/>
        </p:nvSpPr>
        <p:spPr>
          <a:xfrm>
            <a:off x="597600" y="3675675"/>
            <a:ext cx="3457200" cy="8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Old Standard TT"/>
                <a:ea typeface="Old Standard TT"/>
                <a:cs typeface="Old Standard TT"/>
                <a:sym typeface="Old Standard TT"/>
              </a:rPr>
              <a:t>Google translate, Skype translator , Jibbigo, Moses</a:t>
            </a:r>
            <a:endParaRPr sz="1500">
              <a:solidFill>
                <a:srgbClr val="FFFFFF"/>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150025"/>
            <a:ext cx="8520600" cy="6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of Existing Softwares</a:t>
            </a:r>
            <a:endParaRPr/>
          </a:p>
        </p:txBody>
      </p:sp>
      <p:sp>
        <p:nvSpPr>
          <p:cNvPr id="85" name="Google Shape;85;p17"/>
          <p:cNvSpPr txBox="1"/>
          <p:nvPr>
            <p:ph idx="1" type="body"/>
          </p:nvPr>
        </p:nvSpPr>
        <p:spPr>
          <a:xfrm>
            <a:off x="144950" y="760825"/>
            <a:ext cx="8880300" cy="430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Current state-of-the-art translation systems for speech-to-speech rely heavily on a text representation for the translation. By transcoding speech to text we lose important information about the characteristics of the voice such as the emotion, pitch and accent. This project is  using an LSTM neural network model to translate speech-to-speech without the need of a text representation. That is by translating using the raw audio data directly in order to persevere the characteristics of the voice that otherwise get lost in the text transcoding part of the translation process. </a:t>
            </a:r>
            <a:endParaRPr sz="1600"/>
          </a:p>
        </p:txBody>
      </p:sp>
      <p:pic>
        <p:nvPicPr>
          <p:cNvPr id="86" name="Google Shape;86;p17"/>
          <p:cNvPicPr preferRelativeResize="0"/>
          <p:nvPr/>
        </p:nvPicPr>
        <p:blipFill>
          <a:blip r:embed="rId3">
            <a:alphaModFix/>
          </a:blip>
          <a:stretch>
            <a:fillRect/>
          </a:stretch>
        </p:blipFill>
        <p:spPr>
          <a:xfrm>
            <a:off x="1202825" y="2750875"/>
            <a:ext cx="6621600" cy="2162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597600" y="400325"/>
            <a:ext cx="8088000" cy="78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Concepts we must use</a:t>
            </a:r>
            <a:endParaRPr/>
          </a:p>
        </p:txBody>
      </p:sp>
      <p:pic>
        <p:nvPicPr>
          <p:cNvPr id="92" name="Google Shape;92;p18"/>
          <p:cNvPicPr preferRelativeResize="0"/>
          <p:nvPr/>
        </p:nvPicPr>
        <p:blipFill>
          <a:blip r:embed="rId3">
            <a:alphaModFix/>
          </a:blip>
          <a:stretch>
            <a:fillRect/>
          </a:stretch>
        </p:blipFill>
        <p:spPr>
          <a:xfrm>
            <a:off x="4650400" y="2068650"/>
            <a:ext cx="4336250" cy="2601750"/>
          </a:xfrm>
          <a:prstGeom prst="rect">
            <a:avLst/>
          </a:prstGeom>
          <a:noFill/>
          <a:ln>
            <a:noFill/>
          </a:ln>
        </p:spPr>
      </p:pic>
      <p:sp>
        <p:nvSpPr>
          <p:cNvPr id="93" name="Google Shape;93;p18"/>
          <p:cNvSpPr txBox="1"/>
          <p:nvPr/>
        </p:nvSpPr>
        <p:spPr>
          <a:xfrm>
            <a:off x="327525" y="1285875"/>
            <a:ext cx="3845400" cy="35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Old Standard TT"/>
                <a:ea typeface="Old Standard TT"/>
                <a:cs typeface="Old Standard TT"/>
                <a:sym typeface="Old Standard TT"/>
              </a:rPr>
              <a:t>Sequence to sequence learning, Neural networks , Backpropagation , Deep Learning , Recurrent neural networks , Long short-term memory neural networks, Regularisation ,Short-time Fourier transform.</a:t>
            </a:r>
            <a:endParaRPr sz="1600">
              <a:solidFill>
                <a:srgbClr val="FFFFFF"/>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555575" y="38237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Training Datasets</a:t>
            </a:r>
            <a:endParaRPr/>
          </a:p>
        </p:txBody>
      </p:sp>
      <p:sp>
        <p:nvSpPr>
          <p:cNvPr id="99" name="Google Shape;99;p19"/>
          <p:cNvSpPr txBox="1"/>
          <p:nvPr/>
        </p:nvSpPr>
        <p:spPr>
          <a:xfrm>
            <a:off x="450050" y="1905175"/>
            <a:ext cx="8433300" cy="25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Mozilla Common Voice Dataset</a:t>
            </a:r>
            <a:endParaRPr>
              <a:solidFill>
                <a:srgbClr val="FFFFFF"/>
              </a:solidFill>
              <a:latin typeface="Comic Sans MS"/>
              <a:ea typeface="Comic Sans MS"/>
              <a:cs typeface="Comic Sans MS"/>
              <a:sym typeface="Comic Sans MS"/>
            </a:endParaRPr>
          </a:p>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Movie Subtitles Dataset</a:t>
            </a:r>
            <a:endParaRPr>
              <a:solidFill>
                <a:srgbClr val="FFFFFF"/>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n" u="sng">
                <a:solidFill>
                  <a:srgbClr val="FFFFFF"/>
                </a:solidFill>
                <a:latin typeface="Comic Sans MS"/>
                <a:ea typeface="Comic Sans MS"/>
                <a:cs typeface="Comic Sans MS"/>
                <a:sym typeface="Comic Sans MS"/>
                <a:hlinkClick r:id="rId3">
                  <a:extLst>
                    <a:ext uri="{A12FA001-AC4F-418D-AE19-62706E023703}">
                      <ahyp:hlinkClr val="tx"/>
                    </a:ext>
                  </a:extLst>
                </a:hlinkClick>
              </a:rPr>
              <a:t>https://analyticsindiamag.com/top-nlp-libraries-datasets-for-indian-languages/</a:t>
            </a:r>
            <a:endParaRPr>
              <a:solidFill>
                <a:srgbClr val="FFFFFF"/>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n" u="sng">
                <a:solidFill>
                  <a:srgbClr val="FFFFFF"/>
                </a:solidFill>
                <a:latin typeface="Comic Sans MS"/>
                <a:ea typeface="Comic Sans MS"/>
                <a:cs typeface="Comic Sans MS"/>
                <a:sym typeface="Comic Sans MS"/>
                <a:hlinkClick r:id="rId4">
                  <a:extLst>
                    <a:ext uri="{A12FA001-AC4F-418D-AE19-62706E023703}">
                      <ahyp:hlinkClr val="tx"/>
                    </a:ext>
                  </a:extLst>
                </a:hlinkClick>
              </a:rPr>
              <a:t>http://www.cfilt.iitb.ac.in/iitb_parallel/</a:t>
            </a:r>
            <a:endParaRPr>
              <a:solidFill>
                <a:srgbClr val="FFFFFF"/>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n" u="sng">
                <a:solidFill>
                  <a:srgbClr val="FFFFFF"/>
                </a:solidFill>
                <a:latin typeface="Comic Sans MS"/>
                <a:ea typeface="Comic Sans MS"/>
                <a:cs typeface="Comic Sans MS"/>
                <a:sym typeface="Comic Sans MS"/>
                <a:hlinkClick r:id="rId5">
                  <a:extLst>
                    <a:ext uri="{A12FA001-AC4F-418D-AE19-62706E023703}">
                      <ahyp:hlinkClr val="tx"/>
                    </a:ext>
                  </a:extLst>
                </a:hlinkClick>
              </a:rPr>
              <a:t>http://lotus.kuee.kyoto-u.ac.jp/WAT/indic-multilingual/index.html</a:t>
            </a:r>
            <a:endParaRPr>
              <a:solidFill>
                <a:srgbClr val="FFFFFF"/>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en" u="sng">
                <a:solidFill>
                  <a:srgbClr val="FFFFFF"/>
                </a:solidFill>
                <a:latin typeface="Comic Sans MS"/>
                <a:ea typeface="Comic Sans MS"/>
                <a:cs typeface="Comic Sans MS"/>
                <a:sym typeface="Comic Sans MS"/>
                <a:hlinkClick r:id="rId6">
                  <a:extLst>
                    <a:ext uri="{A12FA001-AC4F-418D-AE19-62706E023703}">
                      <ahyp:hlinkClr val="tx"/>
                    </a:ext>
                  </a:extLst>
                </a:hlinkClick>
              </a:rPr>
              <a:t>https://lionbridge.ai/datasets/12-best-hindi-language-datasets-for-machine-learning/</a:t>
            </a:r>
            <a:endParaRPr>
              <a:solidFill>
                <a:srgbClr val="FFFFFF"/>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n" sz="1500" u="sng">
                <a:solidFill>
                  <a:srgbClr val="FFFFFF"/>
                </a:solidFill>
                <a:latin typeface="Comic Sans MS"/>
                <a:ea typeface="Comic Sans MS"/>
                <a:cs typeface="Comic Sans MS"/>
                <a:sym typeface="Comic Sans MS"/>
              </a:rPr>
              <a:t>https://ai.baidu.com/broad/download</a:t>
            </a:r>
            <a:endParaRPr sz="1800" u="sng">
              <a:solidFill>
                <a:srgbClr val="FFFFFF"/>
              </a:solidFill>
              <a:latin typeface="Comic Sans MS"/>
              <a:ea typeface="Comic Sans MS"/>
              <a:cs typeface="Comic Sans MS"/>
              <a:sym typeface="Comic Sans MS"/>
            </a:endParaRPr>
          </a:p>
          <a:p>
            <a:pPr indent="0" lvl="0" marL="0" rtl="0" algn="l">
              <a:spcBef>
                <a:spcPts val="0"/>
              </a:spcBef>
              <a:spcAft>
                <a:spcPts val="0"/>
              </a:spcAft>
              <a:buNone/>
            </a:pPr>
            <a:r>
              <a:t/>
            </a:r>
            <a:endParaRPr sz="1900">
              <a:solidFill>
                <a:srgbClr val="FFFFFF"/>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01150" y="-879975"/>
            <a:ext cx="8118600" cy="389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20"/>
          <p:cNvPicPr preferRelativeResize="0"/>
          <p:nvPr/>
        </p:nvPicPr>
        <p:blipFill>
          <a:blip r:embed="rId3">
            <a:alphaModFix/>
          </a:blip>
          <a:stretch>
            <a:fillRect/>
          </a:stretch>
        </p:blipFill>
        <p:spPr>
          <a:xfrm>
            <a:off x="401150" y="559563"/>
            <a:ext cx="6267674" cy="4024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490250" y="526350"/>
            <a:ext cx="368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Evaluation Metrics</a:t>
            </a:r>
            <a:endParaRPr/>
          </a:p>
        </p:txBody>
      </p:sp>
      <p:sp>
        <p:nvSpPr>
          <p:cNvPr id="111" name="Google Shape;111;p21"/>
          <p:cNvSpPr txBox="1"/>
          <p:nvPr/>
        </p:nvSpPr>
        <p:spPr>
          <a:xfrm>
            <a:off x="4464175" y="932250"/>
            <a:ext cx="3936900" cy="3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Old Standard TT"/>
                <a:ea typeface="Old Standard TT"/>
                <a:cs typeface="Old Standard TT"/>
                <a:sym typeface="Old Standard TT"/>
              </a:rPr>
              <a:t>The metrics we intend to test our model with are:</a:t>
            </a:r>
            <a:endParaRPr sz="1700">
              <a:solidFill>
                <a:srgbClr val="FFFFFF"/>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en">
                <a:solidFill>
                  <a:srgbClr val="FFFFFF"/>
                </a:solidFill>
              </a:rPr>
              <a:t>BLEU score </a:t>
            </a:r>
            <a:r>
              <a:rPr b="1" lang="en">
                <a:solidFill>
                  <a:srgbClr val="FFFFFF"/>
                </a:solidFill>
              </a:rPr>
              <a:t>(Papineni et al., 2002)</a:t>
            </a:r>
            <a:r>
              <a:rPr b="1" lang="en">
                <a:solidFill>
                  <a:srgbClr val="FFFFFF"/>
                </a:solidFill>
              </a:rPr>
              <a:t>, </a:t>
            </a:r>
            <a:endParaRPr b="1">
              <a:solidFill>
                <a:srgbClr val="FFFFFF"/>
              </a:solidFill>
            </a:endParaRPr>
          </a:p>
          <a:p>
            <a:pPr indent="0" lvl="0" marL="0" rtl="0" algn="l">
              <a:lnSpc>
                <a:spcPct val="115000"/>
              </a:lnSpc>
              <a:spcBef>
                <a:spcPts val="0"/>
              </a:spcBef>
              <a:spcAft>
                <a:spcPts val="0"/>
              </a:spcAft>
              <a:buNone/>
            </a:pPr>
            <a:r>
              <a:rPr b="1" lang="en">
                <a:solidFill>
                  <a:srgbClr val="FFFFFF"/>
                </a:solidFill>
              </a:rPr>
              <a:t>NIST score and </a:t>
            </a:r>
            <a:endParaRPr b="1">
              <a:solidFill>
                <a:srgbClr val="FFFFFF"/>
              </a:solidFill>
            </a:endParaRPr>
          </a:p>
          <a:p>
            <a:pPr indent="0" lvl="0" marL="0" rtl="0" algn="l">
              <a:lnSpc>
                <a:spcPct val="115000"/>
              </a:lnSpc>
              <a:spcBef>
                <a:spcPts val="0"/>
              </a:spcBef>
              <a:spcAft>
                <a:spcPts val="0"/>
              </a:spcAft>
              <a:buNone/>
            </a:pPr>
            <a:r>
              <a:rPr b="1" lang="en">
                <a:solidFill>
                  <a:srgbClr val="FFFFFF"/>
                </a:solidFill>
              </a:rPr>
              <a:t>Latency (since we want to make it real-time).</a:t>
            </a:r>
            <a:endParaRPr b="1">
              <a:solidFill>
                <a:srgbClr val="FFFFFF"/>
              </a:solidFill>
            </a:endParaRPr>
          </a:p>
          <a:p>
            <a:pPr indent="0" lvl="0" marL="0" rtl="0" algn="l">
              <a:lnSpc>
                <a:spcPct val="115000"/>
              </a:lnSpc>
              <a:spcBef>
                <a:spcPts val="0"/>
              </a:spcBef>
              <a:spcAft>
                <a:spcPts val="0"/>
              </a:spcAft>
              <a:buNone/>
            </a:pPr>
            <a:r>
              <a:t/>
            </a:r>
            <a:endParaRPr b="1">
              <a:solidFill>
                <a:srgbClr val="FFFFFF"/>
              </a:solidFill>
            </a:endParaRPr>
          </a:p>
          <a:p>
            <a:pPr indent="0" lvl="0" marL="0" rtl="0" algn="l">
              <a:lnSpc>
                <a:spcPct val="115000"/>
              </a:lnSpc>
              <a:spcBef>
                <a:spcPts val="0"/>
              </a:spcBef>
              <a:spcAft>
                <a:spcPts val="0"/>
              </a:spcAft>
              <a:buNone/>
            </a:pPr>
            <a:r>
              <a:rPr b="1" lang="en">
                <a:solidFill>
                  <a:srgbClr val="FFFFFF"/>
                </a:solidFill>
              </a:rPr>
              <a:t>The search for the best weight setting is a line search for each λm, which is repeated until no improvement can be achieved. </a:t>
            </a:r>
            <a:endParaRPr sz="1700">
              <a:solidFill>
                <a:srgbClr val="FFFFFF"/>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