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embeddedFontLst>
    <p:embeddedFont>
      <p:font typeface="Alexandria" panose="020B0604020202020204" charset="-78"/>
      <p:regular r:id="rId12"/>
    </p:embeddedFont>
    <p:embeddedFont>
      <p:font typeface="Nobile" panose="020B0604020202020204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2" d="100"/>
          <a:sy n="72" d="100"/>
        </p:scale>
        <p:origin x="52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2498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262420"/>
            <a:ext cx="7556421" cy="39128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540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AI-Powered Predictive Maintenance System for Vehicles</a:t>
            </a:r>
            <a:endParaRPr lang="en-US" sz="5400" dirty="0"/>
          </a:p>
        </p:txBody>
      </p:sp>
      <p:sp>
        <p:nvSpPr>
          <p:cNvPr id="4" name="Text 1"/>
          <p:cNvSpPr/>
          <p:nvPr/>
        </p:nvSpPr>
        <p:spPr>
          <a:xfrm>
            <a:off x="6280190" y="5515451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This presentation explores the revolutionary potential of AI-driven predictive maintenance for both personal and commercial vehicles, highlighting its ability to enhance reliability, optimize operations, and ensure a smoother driving experience for everyone.</a:t>
            </a:r>
            <a:endParaRPr lang="en-US" sz="1750" dirty="0"/>
          </a:p>
        </p:txBody>
      </p:sp>
      <p:sp>
        <p:nvSpPr>
          <p:cNvPr id="6" name="Rectangle 5"/>
          <p:cNvSpPr/>
          <p:nvPr/>
        </p:nvSpPr>
        <p:spPr>
          <a:xfrm>
            <a:off x="12727172" y="7608498"/>
            <a:ext cx="1818167" cy="595423"/>
          </a:xfrm>
          <a:prstGeom prst="rect">
            <a:avLst/>
          </a:prstGeom>
          <a:solidFill>
            <a:srgbClr val="F9F9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0699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000000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The Challenge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1869400"/>
            <a:ext cx="1134070" cy="202418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268022" y="2096214"/>
            <a:ext cx="1156858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Implement AI predictive maintenance for all types of vehicles, including personal cars and fleets.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2268022" y="2940963"/>
            <a:ext cx="115685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Our goal is to develop a system that can effectively analyze data from both personal and commercial vehicles, regardless of their size or purpose.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3893582"/>
            <a:ext cx="1134070" cy="181451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268022" y="4120396"/>
            <a:ext cx="1026259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Use real-time data to predict and prevent breakdowns before they occur.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2268022" y="4610814"/>
            <a:ext cx="115685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By leveraging real-time sensor data, we aim to anticipate potential issues before they lead to breakdowns, minimizing downtime and ensuring a smooth driving experience.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5708094"/>
            <a:ext cx="1134070" cy="1814513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268022" y="5934908"/>
            <a:ext cx="628400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Minimize downtime and reduce repair costs.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2268022" y="6425327"/>
            <a:ext cx="115685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Predictive maintenance allows us to address potential problems proactively, reducing the likelihood of unexpected breakdowns and associated repair costs.</a:t>
            </a:r>
            <a:endParaRPr lang="en-US" sz="1750" dirty="0"/>
          </a:p>
        </p:txBody>
      </p:sp>
      <p:sp>
        <p:nvSpPr>
          <p:cNvPr id="13" name="Rectangle 12"/>
          <p:cNvSpPr/>
          <p:nvPr/>
        </p:nvSpPr>
        <p:spPr>
          <a:xfrm>
            <a:off x="12727172" y="7608498"/>
            <a:ext cx="1818167" cy="595423"/>
          </a:xfrm>
          <a:prstGeom prst="rect">
            <a:avLst/>
          </a:prstGeom>
          <a:solidFill>
            <a:srgbClr val="F9F9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68893" y="525542"/>
            <a:ext cx="4778573" cy="5973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700"/>
              </a:lnSpc>
              <a:buNone/>
            </a:pPr>
            <a:r>
              <a:rPr lang="en-US" sz="375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Our Goals</a:t>
            </a:r>
            <a:endParaRPr lang="en-US" sz="3750" dirty="0"/>
          </a:p>
        </p:txBody>
      </p:sp>
      <p:sp>
        <p:nvSpPr>
          <p:cNvPr id="3" name="Shape 1"/>
          <p:cNvSpPr/>
          <p:nvPr/>
        </p:nvSpPr>
        <p:spPr>
          <a:xfrm>
            <a:off x="944166" y="1505069"/>
            <a:ext cx="22860" cy="6201132"/>
          </a:xfrm>
          <a:prstGeom prst="roundRect">
            <a:avLst>
              <a:gd name="adj" fmla="val 351181"/>
            </a:avLst>
          </a:prstGeom>
          <a:solidFill>
            <a:srgbClr val="B8C3DF"/>
          </a:solidFill>
          <a:ln/>
        </p:spPr>
      </p:sp>
      <p:sp>
        <p:nvSpPr>
          <p:cNvPr id="4" name="Shape 2"/>
          <p:cNvSpPr/>
          <p:nvPr/>
        </p:nvSpPr>
        <p:spPr>
          <a:xfrm>
            <a:off x="740569" y="1720096"/>
            <a:ext cx="430054" cy="430054"/>
          </a:xfrm>
          <a:prstGeom prst="roundRect">
            <a:avLst>
              <a:gd name="adj" fmla="val 18667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901779" y="1791772"/>
            <a:ext cx="107513" cy="2867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1</a:t>
            </a:r>
            <a:endParaRPr lang="en-US" sz="2250" dirty="0"/>
          </a:p>
        </p:txBody>
      </p:sp>
      <p:sp>
        <p:nvSpPr>
          <p:cNvPr id="6" name="Text 4"/>
          <p:cNvSpPr/>
          <p:nvPr/>
        </p:nvSpPr>
        <p:spPr>
          <a:xfrm>
            <a:off x="1337786" y="1696164"/>
            <a:ext cx="9760744" cy="298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Introduce AI-driven predictive maintenance for personal and commercial vehicles.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1337786" y="2109430"/>
            <a:ext cx="12623721" cy="6115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Our primary objective is to introduce a comprehensive predictive maintenance system that caters to the needs of both personal vehicle owners and commercial fleet managers.</a:t>
            </a:r>
            <a:endParaRPr lang="en-US" sz="1500" dirty="0"/>
          </a:p>
        </p:txBody>
      </p:sp>
      <p:sp>
        <p:nvSpPr>
          <p:cNvPr id="8" name="Shape 6"/>
          <p:cNvSpPr/>
          <p:nvPr/>
        </p:nvSpPr>
        <p:spPr>
          <a:xfrm>
            <a:off x="740569" y="3318153"/>
            <a:ext cx="430054" cy="430054"/>
          </a:xfrm>
          <a:prstGeom prst="roundRect">
            <a:avLst>
              <a:gd name="adj" fmla="val 18667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871657" y="3389828"/>
            <a:ext cx="167759" cy="2867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2</a:t>
            </a:r>
            <a:endParaRPr lang="en-US" sz="2250" dirty="0"/>
          </a:p>
        </p:txBody>
      </p:sp>
      <p:sp>
        <p:nvSpPr>
          <p:cNvPr id="10" name="Text 8"/>
          <p:cNvSpPr/>
          <p:nvPr/>
        </p:nvSpPr>
        <p:spPr>
          <a:xfrm>
            <a:off x="1337786" y="3294221"/>
            <a:ext cx="8196262" cy="298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Collect and preprocess real-time sensor data for consistent reliability.</a:t>
            </a:r>
            <a:endParaRPr lang="en-US" sz="1850" dirty="0"/>
          </a:p>
        </p:txBody>
      </p:sp>
      <p:sp>
        <p:nvSpPr>
          <p:cNvPr id="11" name="Text 9"/>
          <p:cNvSpPr/>
          <p:nvPr/>
        </p:nvSpPr>
        <p:spPr>
          <a:xfrm>
            <a:off x="1337786" y="3707487"/>
            <a:ext cx="12623721" cy="6115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We aim to gather and process real-time sensor data from vehicles to ensure accurate and reliable predictions, forming the foundation of our system.</a:t>
            </a:r>
            <a:endParaRPr lang="en-US" sz="1500" dirty="0"/>
          </a:p>
        </p:txBody>
      </p:sp>
      <p:sp>
        <p:nvSpPr>
          <p:cNvPr id="12" name="Shape 10"/>
          <p:cNvSpPr/>
          <p:nvPr/>
        </p:nvSpPr>
        <p:spPr>
          <a:xfrm>
            <a:off x="740569" y="4916210"/>
            <a:ext cx="430054" cy="430054"/>
          </a:xfrm>
          <a:prstGeom prst="roundRect">
            <a:avLst>
              <a:gd name="adj" fmla="val 18667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871180" y="4987885"/>
            <a:ext cx="168831" cy="2867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3</a:t>
            </a:r>
            <a:endParaRPr lang="en-US" sz="2250" dirty="0"/>
          </a:p>
        </p:txBody>
      </p:sp>
      <p:sp>
        <p:nvSpPr>
          <p:cNvPr id="14" name="Text 12"/>
          <p:cNvSpPr/>
          <p:nvPr/>
        </p:nvSpPr>
        <p:spPr>
          <a:xfrm>
            <a:off x="1337786" y="4892278"/>
            <a:ext cx="8022193" cy="298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Leverage neural networks to predict maintenance needs accurately.</a:t>
            </a:r>
            <a:endParaRPr lang="en-US" sz="1850" dirty="0"/>
          </a:p>
        </p:txBody>
      </p:sp>
      <p:sp>
        <p:nvSpPr>
          <p:cNvPr id="15" name="Text 13"/>
          <p:cNvSpPr/>
          <p:nvPr/>
        </p:nvSpPr>
        <p:spPr>
          <a:xfrm>
            <a:off x="1337786" y="5305544"/>
            <a:ext cx="12623721" cy="6115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We will utilize advanced neural networks to analyze the collected data and generate accurate predictions about potential maintenance requirements.</a:t>
            </a:r>
            <a:endParaRPr lang="en-US" sz="1500" dirty="0"/>
          </a:p>
        </p:txBody>
      </p:sp>
      <p:sp>
        <p:nvSpPr>
          <p:cNvPr id="16" name="Shape 14"/>
          <p:cNvSpPr/>
          <p:nvPr/>
        </p:nvSpPr>
        <p:spPr>
          <a:xfrm>
            <a:off x="740569" y="6514267"/>
            <a:ext cx="430054" cy="430054"/>
          </a:xfrm>
          <a:prstGeom prst="roundRect">
            <a:avLst>
              <a:gd name="adj" fmla="val 18667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7" name="Text 15"/>
          <p:cNvSpPr/>
          <p:nvPr/>
        </p:nvSpPr>
        <p:spPr>
          <a:xfrm>
            <a:off x="869990" y="6585942"/>
            <a:ext cx="171093" cy="2867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4</a:t>
            </a:r>
            <a:endParaRPr lang="en-US" sz="2250" dirty="0"/>
          </a:p>
        </p:txBody>
      </p:sp>
      <p:sp>
        <p:nvSpPr>
          <p:cNvPr id="18" name="Text 16"/>
          <p:cNvSpPr/>
          <p:nvPr/>
        </p:nvSpPr>
        <p:spPr>
          <a:xfrm>
            <a:off x="1337786" y="6490335"/>
            <a:ext cx="9774555" cy="298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Integrate a user-friendly web application for real-time monitoring and predictions.</a:t>
            </a:r>
            <a:endParaRPr lang="en-US" sz="1850" dirty="0"/>
          </a:p>
        </p:txBody>
      </p:sp>
      <p:sp>
        <p:nvSpPr>
          <p:cNvPr id="19" name="Text 17"/>
          <p:cNvSpPr/>
          <p:nvPr/>
        </p:nvSpPr>
        <p:spPr>
          <a:xfrm>
            <a:off x="1337786" y="6903601"/>
            <a:ext cx="12623721" cy="6115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We will develop a user-friendly web application that provides real-time monitoring and predictions, allowing users to stay informed and make informed decisions.</a:t>
            </a:r>
            <a:endParaRPr lang="en-US" sz="1500" dirty="0"/>
          </a:p>
        </p:txBody>
      </p:sp>
      <p:sp>
        <p:nvSpPr>
          <p:cNvPr id="20" name="Rectangle 19"/>
          <p:cNvSpPr/>
          <p:nvPr/>
        </p:nvSpPr>
        <p:spPr>
          <a:xfrm>
            <a:off x="12727172" y="7608498"/>
            <a:ext cx="1818167" cy="595423"/>
          </a:xfrm>
          <a:prstGeom prst="rect">
            <a:avLst/>
          </a:prstGeom>
          <a:solidFill>
            <a:srgbClr val="F9F9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95801"/>
            <a:ext cx="670000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What the System Offers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11335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985123" y="2198370"/>
            <a:ext cx="12763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530906" y="2113359"/>
            <a:ext cx="5670947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Predict maintenance needs with AI-driven probability estimates for personal cars and fleets.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530906" y="3312438"/>
            <a:ext cx="56709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Our system provides accurate probability estimates for potential maintenance needs, ensuring proactive interventions and minimizing surprises.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7428667" y="211335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7584281" y="2198370"/>
            <a:ext cx="19907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8165783" y="2113359"/>
            <a:ext cx="56709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Forecast maintenance schedules 2–3 weeks in advance.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8165783" y="2958108"/>
            <a:ext cx="56709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By analyzing data patterns, our system can forecast maintenance schedules up to 2-3 weeks in advance, allowing for seamless planning and scheduling.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93790" y="488311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48690" y="4968121"/>
            <a:ext cx="20038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1530906" y="4883110"/>
            <a:ext cx="5670947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Provide probability percentages for potential part failures to ensure proactive repairs.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530906" y="6082189"/>
            <a:ext cx="56709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system provides detailed probability percentages for potential part failures, enabling users to address issues before they escalate into major problems.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428667" y="488311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7582257" y="4968121"/>
            <a:ext cx="20312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4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8165783" y="4883110"/>
            <a:ext cx="5670947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Offer predictive accuracy to enable timely interventions for safe, reliable drives.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8165783" y="6082189"/>
            <a:ext cx="56709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Our system's high predictive accuracy ensures timely interventions, promoting safe and reliable driving experiences for all users.</a:t>
            </a:r>
            <a:endParaRPr lang="en-US" sz="1750" dirty="0"/>
          </a:p>
        </p:txBody>
      </p:sp>
      <p:sp>
        <p:nvSpPr>
          <p:cNvPr id="19" name="Rectangle 18"/>
          <p:cNvSpPr/>
          <p:nvPr/>
        </p:nvSpPr>
        <p:spPr>
          <a:xfrm>
            <a:off x="12727172" y="7608498"/>
            <a:ext cx="1818167" cy="595423"/>
          </a:xfrm>
          <a:prstGeom prst="rect">
            <a:avLst/>
          </a:prstGeom>
          <a:solidFill>
            <a:srgbClr val="F9F9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39842" y="574000"/>
            <a:ext cx="5185172" cy="5712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450"/>
              </a:lnSpc>
              <a:buNone/>
            </a:pPr>
            <a:r>
              <a:rPr lang="en-US" sz="355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The Predictive Pipeline</a:t>
            </a:r>
            <a:endParaRPr lang="en-US" sz="3550" dirty="0"/>
          </a:p>
        </p:txBody>
      </p:sp>
      <p:sp>
        <p:nvSpPr>
          <p:cNvPr id="3" name="Shape 1"/>
          <p:cNvSpPr/>
          <p:nvPr/>
        </p:nvSpPr>
        <p:spPr>
          <a:xfrm>
            <a:off x="7303770" y="1510903"/>
            <a:ext cx="22860" cy="6144578"/>
          </a:xfrm>
          <a:prstGeom prst="roundRect">
            <a:avLst>
              <a:gd name="adj" fmla="val 335921"/>
            </a:avLst>
          </a:prstGeom>
          <a:solidFill>
            <a:srgbClr val="B8C3DF"/>
          </a:solidFill>
          <a:ln/>
        </p:spPr>
      </p:sp>
      <p:sp>
        <p:nvSpPr>
          <p:cNvPr id="4" name="Shape 2"/>
          <p:cNvSpPr/>
          <p:nvPr/>
        </p:nvSpPr>
        <p:spPr>
          <a:xfrm>
            <a:off x="6492538" y="1910715"/>
            <a:ext cx="639842" cy="22860"/>
          </a:xfrm>
          <a:prstGeom prst="roundRect">
            <a:avLst>
              <a:gd name="adj" fmla="val 335921"/>
            </a:avLst>
          </a:prstGeom>
          <a:solidFill>
            <a:srgbClr val="B8C3DF"/>
          </a:solidFill>
          <a:ln/>
        </p:spPr>
      </p:sp>
      <p:sp>
        <p:nvSpPr>
          <p:cNvPr id="5" name="Shape 3"/>
          <p:cNvSpPr/>
          <p:nvPr/>
        </p:nvSpPr>
        <p:spPr>
          <a:xfrm>
            <a:off x="7109520" y="1716524"/>
            <a:ext cx="411361" cy="411361"/>
          </a:xfrm>
          <a:prstGeom prst="roundRect">
            <a:avLst>
              <a:gd name="adj" fmla="val 18668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7263705" y="1785104"/>
            <a:ext cx="102870" cy="2742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215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1</a:t>
            </a:r>
            <a:endParaRPr lang="en-US" sz="2150" dirty="0"/>
          </a:p>
        </p:txBody>
      </p:sp>
      <p:sp>
        <p:nvSpPr>
          <p:cNvPr id="7" name="Text 5"/>
          <p:cNvSpPr/>
          <p:nvPr/>
        </p:nvSpPr>
        <p:spPr>
          <a:xfrm>
            <a:off x="3567113" y="1693664"/>
            <a:ext cx="2742486" cy="3426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650"/>
              </a:lnSpc>
              <a:buNone/>
            </a:pPr>
            <a:r>
              <a:rPr lang="en-US" sz="215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Data Collection</a:t>
            </a:r>
            <a:endParaRPr lang="en-US" sz="2150" dirty="0"/>
          </a:p>
        </p:txBody>
      </p:sp>
      <p:sp>
        <p:nvSpPr>
          <p:cNvPr id="8" name="Text 6"/>
          <p:cNvSpPr/>
          <p:nvPr/>
        </p:nvSpPr>
        <p:spPr>
          <a:xfrm>
            <a:off x="639842" y="2145983"/>
            <a:ext cx="5669756" cy="2925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300"/>
              </a:lnSpc>
              <a:buNone/>
            </a:pPr>
            <a:r>
              <a:rPr lang="en-US" sz="14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Accusation of input parameters through physical sensors </a:t>
            </a:r>
            <a:endParaRPr lang="en-US" sz="1400" dirty="0"/>
          </a:p>
        </p:txBody>
      </p:sp>
      <p:sp>
        <p:nvSpPr>
          <p:cNvPr id="9" name="Shape 7"/>
          <p:cNvSpPr/>
          <p:nvPr/>
        </p:nvSpPr>
        <p:spPr>
          <a:xfrm>
            <a:off x="7498020" y="2824758"/>
            <a:ext cx="639842" cy="22860"/>
          </a:xfrm>
          <a:prstGeom prst="roundRect">
            <a:avLst>
              <a:gd name="adj" fmla="val 335921"/>
            </a:avLst>
          </a:prstGeom>
          <a:solidFill>
            <a:srgbClr val="B8C3DF"/>
          </a:solidFill>
          <a:ln/>
        </p:spPr>
      </p:sp>
      <p:sp>
        <p:nvSpPr>
          <p:cNvPr id="10" name="Shape 8"/>
          <p:cNvSpPr/>
          <p:nvPr/>
        </p:nvSpPr>
        <p:spPr>
          <a:xfrm>
            <a:off x="7109520" y="2630567"/>
            <a:ext cx="411361" cy="411361"/>
          </a:xfrm>
          <a:prstGeom prst="roundRect">
            <a:avLst>
              <a:gd name="adj" fmla="val 18668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7234892" y="2699147"/>
            <a:ext cx="160496" cy="2742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215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2</a:t>
            </a:r>
            <a:endParaRPr lang="en-US" sz="2150" dirty="0"/>
          </a:p>
        </p:txBody>
      </p:sp>
      <p:sp>
        <p:nvSpPr>
          <p:cNvPr id="12" name="Text 10"/>
          <p:cNvSpPr/>
          <p:nvPr/>
        </p:nvSpPr>
        <p:spPr>
          <a:xfrm>
            <a:off x="8320802" y="2607707"/>
            <a:ext cx="3595688" cy="3426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5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Input Parameter Selection</a:t>
            </a:r>
            <a:endParaRPr lang="en-US" sz="2150" dirty="0"/>
          </a:p>
        </p:txBody>
      </p:sp>
      <p:sp>
        <p:nvSpPr>
          <p:cNvPr id="13" name="Text 11"/>
          <p:cNvSpPr/>
          <p:nvPr/>
        </p:nvSpPr>
        <p:spPr>
          <a:xfrm>
            <a:off x="8320802" y="3060025"/>
            <a:ext cx="5669756" cy="2925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00"/>
              </a:lnSpc>
              <a:buSzPct val="100000"/>
              <a:buChar char="•"/>
            </a:pPr>
            <a:r>
              <a:rPr lang="en-US" sz="14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Engine RPM</a:t>
            </a:r>
            <a:endParaRPr lang="en-US" sz="1400" dirty="0"/>
          </a:p>
        </p:txBody>
      </p:sp>
      <p:sp>
        <p:nvSpPr>
          <p:cNvPr id="14" name="Text 12"/>
          <p:cNvSpPr/>
          <p:nvPr/>
        </p:nvSpPr>
        <p:spPr>
          <a:xfrm>
            <a:off x="8320802" y="3416498"/>
            <a:ext cx="5669756" cy="2925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00"/>
              </a:lnSpc>
              <a:buSzPct val="100000"/>
              <a:buChar char="•"/>
            </a:pPr>
            <a:r>
              <a:rPr lang="en-US" sz="14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Lube Oil Pressure &amp; Temperature </a:t>
            </a:r>
            <a:endParaRPr lang="en-US" sz="1400" dirty="0"/>
          </a:p>
        </p:txBody>
      </p:sp>
      <p:sp>
        <p:nvSpPr>
          <p:cNvPr id="15" name="Text 13"/>
          <p:cNvSpPr/>
          <p:nvPr/>
        </p:nvSpPr>
        <p:spPr>
          <a:xfrm>
            <a:off x="8320802" y="3772972"/>
            <a:ext cx="5669756" cy="2925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00"/>
              </a:lnSpc>
              <a:buSzPct val="100000"/>
              <a:buChar char="•"/>
            </a:pPr>
            <a:r>
              <a:rPr lang="en-US" sz="14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Fuel Pressure</a:t>
            </a:r>
            <a:endParaRPr lang="en-US" sz="1400" dirty="0"/>
          </a:p>
        </p:txBody>
      </p:sp>
      <p:sp>
        <p:nvSpPr>
          <p:cNvPr id="16" name="Text 14"/>
          <p:cNvSpPr/>
          <p:nvPr/>
        </p:nvSpPr>
        <p:spPr>
          <a:xfrm>
            <a:off x="8320802" y="4129445"/>
            <a:ext cx="5669756" cy="2925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00"/>
              </a:lnSpc>
              <a:buSzPct val="100000"/>
              <a:buChar char="•"/>
            </a:pPr>
            <a:r>
              <a:rPr lang="en-US" sz="14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Coolant Pressure &amp; Temperature</a:t>
            </a:r>
            <a:endParaRPr lang="en-US" sz="1400" dirty="0"/>
          </a:p>
        </p:txBody>
      </p:sp>
      <p:sp>
        <p:nvSpPr>
          <p:cNvPr id="17" name="Text 15"/>
          <p:cNvSpPr/>
          <p:nvPr/>
        </p:nvSpPr>
        <p:spPr>
          <a:xfrm>
            <a:off x="8320802" y="4485918"/>
            <a:ext cx="5669756" cy="2925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00"/>
              </a:lnSpc>
              <a:buSzPct val="100000"/>
              <a:buChar char="•"/>
            </a:pPr>
            <a:r>
              <a:rPr lang="en-US" sz="14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Temperature Difference</a:t>
            </a:r>
            <a:endParaRPr lang="en-US" sz="1400" dirty="0"/>
          </a:p>
        </p:txBody>
      </p:sp>
      <p:sp>
        <p:nvSpPr>
          <p:cNvPr id="18" name="Shape 16"/>
          <p:cNvSpPr/>
          <p:nvPr/>
        </p:nvSpPr>
        <p:spPr>
          <a:xfrm>
            <a:off x="6492538" y="4184213"/>
            <a:ext cx="639842" cy="22860"/>
          </a:xfrm>
          <a:prstGeom prst="roundRect">
            <a:avLst>
              <a:gd name="adj" fmla="val 335921"/>
            </a:avLst>
          </a:prstGeom>
          <a:solidFill>
            <a:srgbClr val="B8C3DF"/>
          </a:solidFill>
          <a:ln/>
        </p:spPr>
      </p:sp>
      <p:sp>
        <p:nvSpPr>
          <p:cNvPr id="19" name="Shape 17"/>
          <p:cNvSpPr/>
          <p:nvPr/>
        </p:nvSpPr>
        <p:spPr>
          <a:xfrm>
            <a:off x="7109520" y="3990023"/>
            <a:ext cx="411361" cy="411361"/>
          </a:xfrm>
          <a:prstGeom prst="roundRect">
            <a:avLst>
              <a:gd name="adj" fmla="val 18668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20" name="Text 18"/>
          <p:cNvSpPr/>
          <p:nvPr/>
        </p:nvSpPr>
        <p:spPr>
          <a:xfrm>
            <a:off x="7234416" y="4058602"/>
            <a:ext cx="161568" cy="2742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215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3</a:t>
            </a:r>
            <a:endParaRPr lang="en-US" sz="2150" dirty="0"/>
          </a:p>
        </p:txBody>
      </p:sp>
      <p:sp>
        <p:nvSpPr>
          <p:cNvPr id="21" name="Text 19"/>
          <p:cNvSpPr/>
          <p:nvPr/>
        </p:nvSpPr>
        <p:spPr>
          <a:xfrm>
            <a:off x="3567113" y="3967163"/>
            <a:ext cx="2742486" cy="3426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650"/>
              </a:lnSpc>
              <a:buNone/>
            </a:pPr>
            <a:r>
              <a:rPr lang="en-US" sz="215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Data Preprocessing</a:t>
            </a:r>
            <a:endParaRPr lang="en-US" sz="2150" dirty="0"/>
          </a:p>
        </p:txBody>
      </p:sp>
      <p:sp>
        <p:nvSpPr>
          <p:cNvPr id="22" name="Text 20"/>
          <p:cNvSpPr/>
          <p:nvPr/>
        </p:nvSpPr>
        <p:spPr>
          <a:xfrm>
            <a:off x="639842" y="4419481"/>
            <a:ext cx="5669756" cy="2925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300"/>
              </a:lnSpc>
              <a:buNone/>
            </a:pPr>
            <a:r>
              <a:rPr lang="en-US" sz="14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Addressing missing values by replacing them with mean values</a:t>
            </a:r>
            <a:endParaRPr lang="en-US" sz="1400" dirty="0"/>
          </a:p>
        </p:txBody>
      </p:sp>
      <p:sp>
        <p:nvSpPr>
          <p:cNvPr id="23" name="Text 21"/>
          <p:cNvSpPr/>
          <p:nvPr/>
        </p:nvSpPr>
        <p:spPr>
          <a:xfrm>
            <a:off x="639842" y="4821674"/>
            <a:ext cx="5669756" cy="2925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300"/>
              </a:lnSpc>
              <a:buNone/>
            </a:pPr>
            <a:r>
              <a:rPr lang="en-US" sz="14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Outlier detection using z score</a:t>
            </a:r>
            <a:endParaRPr lang="en-US" sz="1400" dirty="0"/>
          </a:p>
        </p:txBody>
      </p:sp>
      <p:sp>
        <p:nvSpPr>
          <p:cNvPr id="24" name="Text 22"/>
          <p:cNvSpPr/>
          <p:nvPr/>
        </p:nvSpPr>
        <p:spPr>
          <a:xfrm>
            <a:off x="639842" y="5223867"/>
            <a:ext cx="5669756" cy="2925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300"/>
              </a:lnSpc>
              <a:buNone/>
            </a:pPr>
            <a:r>
              <a:rPr lang="en-US" sz="14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Feature engineering</a:t>
            </a:r>
            <a:endParaRPr lang="en-US" sz="1400" dirty="0"/>
          </a:p>
        </p:txBody>
      </p:sp>
      <p:sp>
        <p:nvSpPr>
          <p:cNvPr id="25" name="Shape 23"/>
          <p:cNvSpPr/>
          <p:nvPr/>
        </p:nvSpPr>
        <p:spPr>
          <a:xfrm>
            <a:off x="7498020" y="5543788"/>
            <a:ext cx="639842" cy="22860"/>
          </a:xfrm>
          <a:prstGeom prst="roundRect">
            <a:avLst>
              <a:gd name="adj" fmla="val 335921"/>
            </a:avLst>
          </a:prstGeom>
          <a:solidFill>
            <a:srgbClr val="B8C3DF"/>
          </a:solidFill>
          <a:ln/>
        </p:spPr>
      </p:sp>
      <p:sp>
        <p:nvSpPr>
          <p:cNvPr id="26" name="Shape 24"/>
          <p:cNvSpPr/>
          <p:nvPr/>
        </p:nvSpPr>
        <p:spPr>
          <a:xfrm>
            <a:off x="7109520" y="5349597"/>
            <a:ext cx="411361" cy="411361"/>
          </a:xfrm>
          <a:prstGeom prst="roundRect">
            <a:avLst>
              <a:gd name="adj" fmla="val 18668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27" name="Text 25"/>
          <p:cNvSpPr/>
          <p:nvPr/>
        </p:nvSpPr>
        <p:spPr>
          <a:xfrm>
            <a:off x="7233345" y="5418177"/>
            <a:ext cx="163711" cy="2742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215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4</a:t>
            </a:r>
            <a:endParaRPr lang="en-US" sz="2150" dirty="0"/>
          </a:p>
        </p:txBody>
      </p:sp>
      <p:sp>
        <p:nvSpPr>
          <p:cNvPr id="28" name="Text 26"/>
          <p:cNvSpPr/>
          <p:nvPr/>
        </p:nvSpPr>
        <p:spPr>
          <a:xfrm>
            <a:off x="8320802" y="5326737"/>
            <a:ext cx="2742486" cy="3426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5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Model</a:t>
            </a:r>
            <a:endParaRPr lang="en-US" sz="2150" dirty="0"/>
          </a:p>
        </p:txBody>
      </p:sp>
      <p:sp>
        <p:nvSpPr>
          <p:cNvPr id="29" name="Text 27"/>
          <p:cNvSpPr/>
          <p:nvPr/>
        </p:nvSpPr>
        <p:spPr>
          <a:xfrm>
            <a:off x="8320802" y="5779056"/>
            <a:ext cx="5669756" cy="2925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Artificial neural network</a:t>
            </a:r>
            <a:endParaRPr lang="en-US" sz="1400" dirty="0"/>
          </a:p>
        </p:txBody>
      </p:sp>
      <p:sp>
        <p:nvSpPr>
          <p:cNvPr id="30" name="Shape 28"/>
          <p:cNvSpPr/>
          <p:nvPr/>
        </p:nvSpPr>
        <p:spPr>
          <a:xfrm>
            <a:off x="6492538" y="6592610"/>
            <a:ext cx="639842" cy="22860"/>
          </a:xfrm>
          <a:prstGeom prst="roundRect">
            <a:avLst>
              <a:gd name="adj" fmla="val 335921"/>
            </a:avLst>
          </a:prstGeom>
          <a:solidFill>
            <a:srgbClr val="B8C3DF"/>
          </a:solidFill>
          <a:ln/>
        </p:spPr>
      </p:sp>
      <p:sp>
        <p:nvSpPr>
          <p:cNvPr id="31" name="Shape 29"/>
          <p:cNvSpPr/>
          <p:nvPr/>
        </p:nvSpPr>
        <p:spPr>
          <a:xfrm>
            <a:off x="7109520" y="6398419"/>
            <a:ext cx="411361" cy="411361"/>
          </a:xfrm>
          <a:prstGeom prst="roundRect">
            <a:avLst>
              <a:gd name="adj" fmla="val 18668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32" name="Text 30"/>
          <p:cNvSpPr/>
          <p:nvPr/>
        </p:nvSpPr>
        <p:spPr>
          <a:xfrm>
            <a:off x="7230368" y="6466999"/>
            <a:ext cx="169545" cy="2742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215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5</a:t>
            </a:r>
            <a:endParaRPr lang="en-US" sz="2150" dirty="0"/>
          </a:p>
        </p:txBody>
      </p:sp>
      <p:sp>
        <p:nvSpPr>
          <p:cNvPr id="33" name="Text 31"/>
          <p:cNvSpPr/>
          <p:nvPr/>
        </p:nvSpPr>
        <p:spPr>
          <a:xfrm>
            <a:off x="3567113" y="6375559"/>
            <a:ext cx="2742486" cy="3426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650"/>
              </a:lnSpc>
              <a:buNone/>
            </a:pPr>
            <a:r>
              <a:rPr lang="en-US" sz="215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Post Processing</a:t>
            </a:r>
            <a:endParaRPr lang="en-US" sz="2150" dirty="0"/>
          </a:p>
        </p:txBody>
      </p:sp>
      <p:sp>
        <p:nvSpPr>
          <p:cNvPr id="34" name="Text 32"/>
          <p:cNvSpPr/>
          <p:nvPr/>
        </p:nvSpPr>
        <p:spPr>
          <a:xfrm>
            <a:off x="639842" y="6827877"/>
            <a:ext cx="5669756" cy="2925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300"/>
              </a:lnSpc>
              <a:buNone/>
            </a:pPr>
            <a:r>
              <a:rPr lang="en-US" sz="14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Probability based maintenance estimation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12727172" y="7608498"/>
            <a:ext cx="1818167" cy="595423"/>
          </a:xfrm>
          <a:prstGeom prst="rect">
            <a:avLst/>
          </a:prstGeom>
          <a:solidFill>
            <a:srgbClr val="F9F9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23530" y="489942"/>
            <a:ext cx="9564529" cy="5567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350"/>
              </a:lnSpc>
              <a:buNone/>
            </a:pPr>
            <a:r>
              <a:rPr lang="en-US" sz="350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Neural Network for Predictive Maintenance</a:t>
            </a:r>
            <a:endParaRPr lang="en-US" sz="3500" dirty="0"/>
          </a:p>
        </p:txBody>
      </p:sp>
      <p:sp>
        <p:nvSpPr>
          <p:cNvPr id="3" name="Text 1"/>
          <p:cNvSpPr/>
          <p:nvPr/>
        </p:nvSpPr>
        <p:spPr>
          <a:xfrm>
            <a:off x="623530" y="1313855"/>
            <a:ext cx="2672477" cy="3340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10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Key Features:</a:t>
            </a:r>
            <a:endParaRPr lang="en-US" sz="2100" dirty="0"/>
          </a:p>
        </p:txBody>
      </p:sp>
      <p:sp>
        <p:nvSpPr>
          <p:cNvPr id="4" name="Shape 2"/>
          <p:cNvSpPr/>
          <p:nvPr/>
        </p:nvSpPr>
        <p:spPr>
          <a:xfrm>
            <a:off x="623530" y="3671768"/>
            <a:ext cx="13383339" cy="22860"/>
          </a:xfrm>
          <a:prstGeom prst="roundRect">
            <a:avLst>
              <a:gd name="adj" fmla="val 327347"/>
            </a:avLst>
          </a:prstGeom>
          <a:solidFill>
            <a:srgbClr val="B8C3DF"/>
          </a:solidFill>
          <a:ln/>
        </p:spPr>
      </p:sp>
      <p:sp>
        <p:nvSpPr>
          <p:cNvPr id="5" name="Shape 3"/>
          <p:cNvSpPr/>
          <p:nvPr/>
        </p:nvSpPr>
        <p:spPr>
          <a:xfrm>
            <a:off x="2783205" y="3048238"/>
            <a:ext cx="22860" cy="623530"/>
          </a:xfrm>
          <a:prstGeom prst="roundRect">
            <a:avLst>
              <a:gd name="adj" fmla="val 327347"/>
            </a:avLst>
          </a:prstGeom>
          <a:solidFill>
            <a:srgbClr val="B8C3DF"/>
          </a:solidFill>
          <a:ln/>
        </p:spPr>
      </p:sp>
      <p:sp>
        <p:nvSpPr>
          <p:cNvPr id="6" name="Shape 4"/>
          <p:cNvSpPr/>
          <p:nvPr/>
        </p:nvSpPr>
        <p:spPr>
          <a:xfrm>
            <a:off x="2594253" y="3471386"/>
            <a:ext cx="400764" cy="400764"/>
          </a:xfrm>
          <a:prstGeom prst="roundRect">
            <a:avLst>
              <a:gd name="adj" fmla="val 18672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2744510" y="3538061"/>
            <a:ext cx="100251" cy="2672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1</a:t>
            </a:r>
            <a:endParaRPr lang="en-US" sz="2100" dirty="0"/>
          </a:p>
        </p:txBody>
      </p:sp>
      <p:sp>
        <p:nvSpPr>
          <p:cNvPr id="8" name="Text 6"/>
          <p:cNvSpPr/>
          <p:nvPr/>
        </p:nvSpPr>
        <p:spPr>
          <a:xfrm>
            <a:off x="1681162" y="2200037"/>
            <a:ext cx="2227064" cy="2783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Input Layer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801648" y="2585204"/>
            <a:ext cx="3986093" cy="2849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14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Processes sensor data for prediction.</a:t>
            </a:r>
            <a:endParaRPr lang="en-US" sz="1400" dirty="0"/>
          </a:p>
        </p:txBody>
      </p:sp>
      <p:sp>
        <p:nvSpPr>
          <p:cNvPr id="10" name="Shape 8"/>
          <p:cNvSpPr/>
          <p:nvPr/>
        </p:nvSpPr>
        <p:spPr>
          <a:xfrm>
            <a:off x="5043368" y="3671768"/>
            <a:ext cx="22860" cy="623530"/>
          </a:xfrm>
          <a:prstGeom prst="roundRect">
            <a:avLst>
              <a:gd name="adj" fmla="val 327347"/>
            </a:avLst>
          </a:prstGeom>
          <a:solidFill>
            <a:srgbClr val="B8C3DF"/>
          </a:solidFill>
          <a:ln/>
        </p:spPr>
      </p:sp>
      <p:sp>
        <p:nvSpPr>
          <p:cNvPr id="11" name="Shape 9"/>
          <p:cNvSpPr/>
          <p:nvPr/>
        </p:nvSpPr>
        <p:spPr>
          <a:xfrm>
            <a:off x="4854416" y="3471386"/>
            <a:ext cx="400764" cy="400764"/>
          </a:xfrm>
          <a:prstGeom prst="roundRect">
            <a:avLst>
              <a:gd name="adj" fmla="val 18672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4976574" y="3538061"/>
            <a:ext cx="156329" cy="2672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2</a:t>
            </a:r>
            <a:endParaRPr lang="en-US" sz="2100" dirty="0"/>
          </a:p>
        </p:txBody>
      </p:sp>
      <p:sp>
        <p:nvSpPr>
          <p:cNvPr id="13" name="Text 11"/>
          <p:cNvSpPr/>
          <p:nvPr/>
        </p:nvSpPr>
        <p:spPr>
          <a:xfrm>
            <a:off x="3941326" y="4473416"/>
            <a:ext cx="2227064" cy="2783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CNN Layer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3061811" y="4858583"/>
            <a:ext cx="3986093" cy="2849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14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Extracts patterns from sequential data.</a:t>
            </a:r>
            <a:endParaRPr lang="en-US" sz="1400" dirty="0"/>
          </a:p>
        </p:txBody>
      </p:sp>
      <p:sp>
        <p:nvSpPr>
          <p:cNvPr id="15" name="Shape 13"/>
          <p:cNvSpPr/>
          <p:nvPr/>
        </p:nvSpPr>
        <p:spPr>
          <a:xfrm>
            <a:off x="7303651" y="3048238"/>
            <a:ext cx="22860" cy="623530"/>
          </a:xfrm>
          <a:prstGeom prst="roundRect">
            <a:avLst>
              <a:gd name="adj" fmla="val 327347"/>
            </a:avLst>
          </a:prstGeom>
          <a:solidFill>
            <a:srgbClr val="B8C3DF"/>
          </a:solidFill>
          <a:ln/>
        </p:spPr>
      </p:sp>
      <p:sp>
        <p:nvSpPr>
          <p:cNvPr id="16" name="Shape 14"/>
          <p:cNvSpPr/>
          <p:nvPr/>
        </p:nvSpPr>
        <p:spPr>
          <a:xfrm>
            <a:off x="7114699" y="3471386"/>
            <a:ext cx="400764" cy="400764"/>
          </a:xfrm>
          <a:prstGeom prst="roundRect">
            <a:avLst>
              <a:gd name="adj" fmla="val 18672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7" name="Text 15"/>
          <p:cNvSpPr/>
          <p:nvPr/>
        </p:nvSpPr>
        <p:spPr>
          <a:xfrm>
            <a:off x="7236381" y="3538061"/>
            <a:ext cx="157401" cy="2672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3</a:t>
            </a:r>
            <a:endParaRPr lang="en-US" sz="2100" dirty="0"/>
          </a:p>
        </p:txBody>
      </p:sp>
      <p:sp>
        <p:nvSpPr>
          <p:cNvPr id="18" name="Text 16"/>
          <p:cNvSpPr/>
          <p:nvPr/>
        </p:nvSpPr>
        <p:spPr>
          <a:xfrm>
            <a:off x="6201608" y="1915120"/>
            <a:ext cx="2227064" cy="2783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Dense Layers</a:t>
            </a:r>
            <a:endParaRPr lang="en-US" sz="1750" dirty="0"/>
          </a:p>
        </p:txBody>
      </p:sp>
      <p:sp>
        <p:nvSpPr>
          <p:cNvPr id="19" name="Text 17"/>
          <p:cNvSpPr/>
          <p:nvPr/>
        </p:nvSpPr>
        <p:spPr>
          <a:xfrm>
            <a:off x="5322094" y="2300288"/>
            <a:ext cx="3986093" cy="5698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14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Refines features with ReLU, BatchNormalization, and Dropout.</a:t>
            </a:r>
            <a:endParaRPr lang="en-US" sz="1400" dirty="0"/>
          </a:p>
        </p:txBody>
      </p:sp>
      <p:sp>
        <p:nvSpPr>
          <p:cNvPr id="20" name="Shape 18"/>
          <p:cNvSpPr/>
          <p:nvPr/>
        </p:nvSpPr>
        <p:spPr>
          <a:xfrm>
            <a:off x="9563933" y="3671768"/>
            <a:ext cx="22860" cy="623530"/>
          </a:xfrm>
          <a:prstGeom prst="roundRect">
            <a:avLst>
              <a:gd name="adj" fmla="val 327347"/>
            </a:avLst>
          </a:prstGeom>
          <a:solidFill>
            <a:srgbClr val="B8C3DF"/>
          </a:solidFill>
          <a:ln/>
        </p:spPr>
      </p:sp>
      <p:sp>
        <p:nvSpPr>
          <p:cNvPr id="21" name="Shape 19"/>
          <p:cNvSpPr/>
          <p:nvPr/>
        </p:nvSpPr>
        <p:spPr>
          <a:xfrm>
            <a:off x="9374981" y="3471386"/>
            <a:ext cx="400764" cy="400764"/>
          </a:xfrm>
          <a:prstGeom prst="roundRect">
            <a:avLst>
              <a:gd name="adj" fmla="val 18672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22" name="Text 20"/>
          <p:cNvSpPr/>
          <p:nvPr/>
        </p:nvSpPr>
        <p:spPr>
          <a:xfrm>
            <a:off x="9495592" y="3538061"/>
            <a:ext cx="159544" cy="2672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4</a:t>
            </a:r>
            <a:endParaRPr lang="en-US" sz="2100" dirty="0"/>
          </a:p>
        </p:txBody>
      </p:sp>
      <p:sp>
        <p:nvSpPr>
          <p:cNvPr id="23" name="Text 21"/>
          <p:cNvSpPr/>
          <p:nvPr/>
        </p:nvSpPr>
        <p:spPr>
          <a:xfrm>
            <a:off x="8339971" y="4473416"/>
            <a:ext cx="2470785" cy="2783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Attention Mechanism </a:t>
            </a:r>
            <a:endParaRPr lang="en-US" sz="1750" dirty="0"/>
          </a:p>
        </p:txBody>
      </p:sp>
      <p:sp>
        <p:nvSpPr>
          <p:cNvPr id="24" name="Text 22"/>
          <p:cNvSpPr/>
          <p:nvPr/>
        </p:nvSpPr>
        <p:spPr>
          <a:xfrm>
            <a:off x="7582257" y="4858583"/>
            <a:ext cx="3986213" cy="2849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14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Focuses on critical feature relationships.</a:t>
            </a:r>
            <a:endParaRPr lang="en-US" sz="1400" dirty="0"/>
          </a:p>
        </p:txBody>
      </p:sp>
      <p:sp>
        <p:nvSpPr>
          <p:cNvPr id="25" name="Shape 23"/>
          <p:cNvSpPr/>
          <p:nvPr/>
        </p:nvSpPr>
        <p:spPr>
          <a:xfrm>
            <a:off x="11824097" y="3048238"/>
            <a:ext cx="22860" cy="623530"/>
          </a:xfrm>
          <a:prstGeom prst="roundRect">
            <a:avLst>
              <a:gd name="adj" fmla="val 327347"/>
            </a:avLst>
          </a:prstGeom>
          <a:solidFill>
            <a:srgbClr val="B8C3DF"/>
          </a:solidFill>
          <a:ln/>
        </p:spPr>
      </p:sp>
      <p:sp>
        <p:nvSpPr>
          <p:cNvPr id="26" name="Shape 24"/>
          <p:cNvSpPr/>
          <p:nvPr/>
        </p:nvSpPr>
        <p:spPr>
          <a:xfrm>
            <a:off x="11635145" y="3471386"/>
            <a:ext cx="400764" cy="400764"/>
          </a:xfrm>
          <a:prstGeom prst="roundRect">
            <a:avLst>
              <a:gd name="adj" fmla="val 18672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27" name="Text 25"/>
          <p:cNvSpPr/>
          <p:nvPr/>
        </p:nvSpPr>
        <p:spPr>
          <a:xfrm>
            <a:off x="11752898" y="3538061"/>
            <a:ext cx="165140" cy="2672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5</a:t>
            </a:r>
            <a:endParaRPr lang="en-US" sz="2100" dirty="0"/>
          </a:p>
        </p:txBody>
      </p:sp>
      <p:sp>
        <p:nvSpPr>
          <p:cNvPr id="28" name="Text 26"/>
          <p:cNvSpPr/>
          <p:nvPr/>
        </p:nvSpPr>
        <p:spPr>
          <a:xfrm>
            <a:off x="10722054" y="1915120"/>
            <a:ext cx="2227064" cy="2783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Output Layer</a:t>
            </a:r>
            <a:endParaRPr lang="en-US" sz="1750" dirty="0"/>
          </a:p>
        </p:txBody>
      </p:sp>
      <p:sp>
        <p:nvSpPr>
          <p:cNvPr id="29" name="Text 27"/>
          <p:cNvSpPr/>
          <p:nvPr/>
        </p:nvSpPr>
        <p:spPr>
          <a:xfrm>
            <a:off x="9842540" y="2300288"/>
            <a:ext cx="3986093" cy="5698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14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Predicts maintenance metrics with high accuracy.</a:t>
            </a:r>
            <a:endParaRPr lang="en-US" sz="1400" dirty="0"/>
          </a:p>
        </p:txBody>
      </p:sp>
      <p:sp>
        <p:nvSpPr>
          <p:cNvPr id="30" name="Text 28"/>
          <p:cNvSpPr/>
          <p:nvPr/>
        </p:nvSpPr>
        <p:spPr>
          <a:xfrm>
            <a:off x="623530" y="5410676"/>
            <a:ext cx="2672477" cy="3340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10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Training Pipeline:</a:t>
            </a:r>
            <a:endParaRPr lang="en-US" sz="2100" dirty="0"/>
          </a:p>
        </p:txBody>
      </p:sp>
      <p:pic>
        <p:nvPicPr>
          <p:cNvPr id="31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30" y="6011942"/>
            <a:ext cx="4461034" cy="712589"/>
          </a:xfrm>
          <a:prstGeom prst="rect">
            <a:avLst/>
          </a:prstGeom>
        </p:spPr>
      </p:pic>
      <p:sp>
        <p:nvSpPr>
          <p:cNvPr id="32" name="Text 29"/>
          <p:cNvSpPr/>
          <p:nvPr/>
        </p:nvSpPr>
        <p:spPr>
          <a:xfrm>
            <a:off x="801648" y="6991707"/>
            <a:ext cx="4104799" cy="2849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4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Optimized with Adam optimizer and MSE loss.</a:t>
            </a:r>
            <a:endParaRPr lang="en-US" sz="1400" dirty="0"/>
          </a:p>
        </p:txBody>
      </p:sp>
      <p:pic>
        <p:nvPicPr>
          <p:cNvPr id="3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4564" y="6011942"/>
            <a:ext cx="4461153" cy="712589"/>
          </a:xfrm>
          <a:prstGeom prst="rect">
            <a:avLst/>
          </a:prstGeom>
        </p:spPr>
      </p:pic>
      <p:sp>
        <p:nvSpPr>
          <p:cNvPr id="34" name="Text 30"/>
          <p:cNvSpPr/>
          <p:nvPr/>
        </p:nvSpPr>
        <p:spPr>
          <a:xfrm>
            <a:off x="5262682" y="6991707"/>
            <a:ext cx="4104918" cy="5698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4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Adaptive learning rate and early stopping ensure efficiency.</a:t>
            </a:r>
            <a:endParaRPr lang="en-US" sz="1400" dirty="0"/>
          </a:p>
        </p:txBody>
      </p:sp>
      <p:pic>
        <p:nvPicPr>
          <p:cNvPr id="3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5717" y="6011942"/>
            <a:ext cx="4461153" cy="712589"/>
          </a:xfrm>
          <a:prstGeom prst="rect">
            <a:avLst/>
          </a:prstGeom>
        </p:spPr>
      </p:pic>
      <p:sp>
        <p:nvSpPr>
          <p:cNvPr id="36" name="Text 31"/>
          <p:cNvSpPr/>
          <p:nvPr/>
        </p:nvSpPr>
        <p:spPr>
          <a:xfrm>
            <a:off x="9723834" y="6991707"/>
            <a:ext cx="4104918" cy="2849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4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Saves the best model with checkpointing.</a:t>
            </a:r>
            <a:endParaRPr lang="en-US" sz="1400" dirty="0"/>
          </a:p>
        </p:txBody>
      </p:sp>
      <p:sp>
        <p:nvSpPr>
          <p:cNvPr id="37" name="Rectangle 36"/>
          <p:cNvSpPr/>
          <p:nvPr/>
        </p:nvSpPr>
        <p:spPr>
          <a:xfrm>
            <a:off x="12727172" y="7608498"/>
            <a:ext cx="1818167" cy="595423"/>
          </a:xfrm>
          <a:prstGeom prst="rect">
            <a:avLst/>
          </a:prstGeom>
          <a:solidFill>
            <a:srgbClr val="F9F9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58585"/>
            <a:ext cx="1057298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Why Choose Predictive Maintenance?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107525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2901315"/>
            <a:ext cx="28607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Timely Maintenance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3391733"/>
            <a:ext cx="63512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Prevent costly breakdowns during long trips or daily commutes, ensuring a smooth and uninterrupted journey.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5221" y="2107525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485221" y="2901315"/>
            <a:ext cx="324576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Resource Optimization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7485221" y="3391733"/>
            <a:ext cx="63513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Save time and money by addressing issues before they escalate, maximizing efficiency and minimizing downtime.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4797981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93790" y="5591770"/>
            <a:ext cx="308538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Safety Enhancements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793790" y="6082189"/>
            <a:ext cx="635127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Ensure your personal and commercial vehicles are always safe to operate, prioritizing the well-being of drivers and passengers.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5221" y="4797981"/>
            <a:ext cx="566976" cy="566976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7485221" y="559177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Reliability Boost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7485221" y="6082189"/>
            <a:ext cx="635138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Avoid disruptions, ensuring smooth journeys and reliable fleet operations, minimizing delays and maximizing productivity.</a:t>
            </a:r>
            <a:endParaRPr lang="en-US" sz="1750" dirty="0"/>
          </a:p>
        </p:txBody>
      </p:sp>
      <p:sp>
        <p:nvSpPr>
          <p:cNvPr id="15" name="Rectangle 14"/>
          <p:cNvSpPr/>
          <p:nvPr/>
        </p:nvSpPr>
        <p:spPr>
          <a:xfrm>
            <a:off x="12727172" y="7608498"/>
            <a:ext cx="1818167" cy="595423"/>
          </a:xfrm>
          <a:prstGeom prst="rect">
            <a:avLst/>
          </a:prstGeom>
          <a:solidFill>
            <a:srgbClr val="F9F9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3787" y="959048"/>
            <a:ext cx="13082826" cy="13816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5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Driving the Future of Maintenance for All Vehicles</a:t>
            </a:r>
            <a:endParaRPr lang="en-US" sz="4350" dirty="0"/>
          </a:p>
        </p:txBody>
      </p:sp>
      <p:sp>
        <p:nvSpPr>
          <p:cNvPr id="3" name="Shape 1"/>
          <p:cNvSpPr/>
          <p:nvPr/>
        </p:nvSpPr>
        <p:spPr>
          <a:xfrm>
            <a:off x="773787" y="3031450"/>
            <a:ext cx="497443" cy="497443"/>
          </a:xfrm>
          <a:prstGeom prst="roundRect">
            <a:avLst>
              <a:gd name="adj" fmla="val 18667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960239" y="3114318"/>
            <a:ext cx="124420" cy="3315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1</a:t>
            </a:r>
            <a:endParaRPr lang="en-US" sz="2600" dirty="0"/>
          </a:p>
        </p:txBody>
      </p:sp>
      <p:sp>
        <p:nvSpPr>
          <p:cNvPr id="5" name="Text 3"/>
          <p:cNvSpPr/>
          <p:nvPr/>
        </p:nvSpPr>
        <p:spPr>
          <a:xfrm>
            <a:off x="1492210" y="3031450"/>
            <a:ext cx="5712500" cy="6908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Predictive maintenance ensures peace of mind for personal vehicle owners.</a:t>
            </a:r>
            <a:endParaRPr lang="en-US" sz="2150" dirty="0"/>
          </a:p>
        </p:txBody>
      </p:sp>
      <p:sp>
        <p:nvSpPr>
          <p:cNvPr id="6" name="Text 4"/>
          <p:cNvSpPr/>
          <p:nvPr/>
        </p:nvSpPr>
        <p:spPr>
          <a:xfrm>
            <a:off x="1492210" y="3854887"/>
            <a:ext cx="5712500" cy="10612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7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By anticipating potential issues, our system provides personal vehicle owners with peace of mind, knowing their vehicles are well-maintained and reliable.</a:t>
            </a:r>
            <a:endParaRPr lang="en-US" sz="1700" dirty="0"/>
          </a:p>
        </p:txBody>
      </p:sp>
      <p:sp>
        <p:nvSpPr>
          <p:cNvPr id="7" name="Shape 5"/>
          <p:cNvSpPr/>
          <p:nvPr/>
        </p:nvSpPr>
        <p:spPr>
          <a:xfrm>
            <a:off x="7425690" y="3031450"/>
            <a:ext cx="497443" cy="497443"/>
          </a:xfrm>
          <a:prstGeom prst="roundRect">
            <a:avLst>
              <a:gd name="adj" fmla="val 18667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7577376" y="3114318"/>
            <a:ext cx="194072" cy="3315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2</a:t>
            </a:r>
            <a:endParaRPr lang="en-US" sz="2600" dirty="0"/>
          </a:p>
        </p:txBody>
      </p:sp>
      <p:sp>
        <p:nvSpPr>
          <p:cNvPr id="9" name="Text 7"/>
          <p:cNvSpPr/>
          <p:nvPr/>
        </p:nvSpPr>
        <p:spPr>
          <a:xfrm>
            <a:off x="8144113" y="3031450"/>
            <a:ext cx="5712500" cy="6908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Commercial fleets benefit from reduced downtime and improved efficiency.</a:t>
            </a:r>
            <a:endParaRPr lang="en-US" sz="2150" dirty="0"/>
          </a:p>
        </p:txBody>
      </p:sp>
      <p:sp>
        <p:nvSpPr>
          <p:cNvPr id="10" name="Text 8"/>
          <p:cNvSpPr/>
          <p:nvPr/>
        </p:nvSpPr>
        <p:spPr>
          <a:xfrm>
            <a:off x="8144113" y="3854887"/>
            <a:ext cx="5712500" cy="10612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7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Predictive maintenance helps commercial fleets minimize downtime and optimize operations, leading to increased efficiency and profitability.</a:t>
            </a:r>
            <a:endParaRPr lang="en-US" sz="1700" dirty="0"/>
          </a:p>
        </p:txBody>
      </p:sp>
      <p:sp>
        <p:nvSpPr>
          <p:cNvPr id="11" name="Shape 9"/>
          <p:cNvSpPr/>
          <p:nvPr/>
        </p:nvSpPr>
        <p:spPr>
          <a:xfrm>
            <a:off x="773787" y="5385792"/>
            <a:ext cx="497443" cy="497443"/>
          </a:xfrm>
          <a:prstGeom prst="roundRect">
            <a:avLst>
              <a:gd name="adj" fmla="val 18667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24758" y="5468660"/>
            <a:ext cx="195382" cy="3315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3</a:t>
            </a:r>
            <a:endParaRPr lang="en-US" sz="2600" dirty="0"/>
          </a:p>
        </p:txBody>
      </p:sp>
      <p:sp>
        <p:nvSpPr>
          <p:cNvPr id="13" name="Text 11"/>
          <p:cNvSpPr/>
          <p:nvPr/>
        </p:nvSpPr>
        <p:spPr>
          <a:xfrm>
            <a:off x="1492210" y="5385792"/>
            <a:ext cx="5712500" cy="6908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AI-powered insights lead to seamless journeys and fewer surprises on the road.</a:t>
            </a:r>
            <a:endParaRPr lang="en-US" sz="2150" dirty="0"/>
          </a:p>
        </p:txBody>
      </p:sp>
      <p:sp>
        <p:nvSpPr>
          <p:cNvPr id="14" name="Text 12"/>
          <p:cNvSpPr/>
          <p:nvPr/>
        </p:nvSpPr>
        <p:spPr>
          <a:xfrm>
            <a:off x="1492210" y="6209228"/>
            <a:ext cx="5712500" cy="10612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7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Our system provides users with valuable insights, enabling them to plan their journeys with confidence and minimize unexpected surprises.</a:t>
            </a:r>
            <a:endParaRPr lang="en-US" sz="1700" dirty="0"/>
          </a:p>
        </p:txBody>
      </p:sp>
      <p:sp>
        <p:nvSpPr>
          <p:cNvPr id="15" name="Shape 13"/>
          <p:cNvSpPr/>
          <p:nvPr/>
        </p:nvSpPr>
        <p:spPr>
          <a:xfrm>
            <a:off x="7425690" y="5385792"/>
            <a:ext cx="497443" cy="497443"/>
          </a:xfrm>
          <a:prstGeom prst="roundRect">
            <a:avLst>
              <a:gd name="adj" fmla="val 18667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7575352" y="5468660"/>
            <a:ext cx="198001" cy="3315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4</a:t>
            </a:r>
            <a:endParaRPr lang="en-US" sz="2600" dirty="0"/>
          </a:p>
        </p:txBody>
      </p:sp>
      <p:sp>
        <p:nvSpPr>
          <p:cNvPr id="17" name="Text 15"/>
          <p:cNvSpPr/>
          <p:nvPr/>
        </p:nvSpPr>
        <p:spPr>
          <a:xfrm>
            <a:off x="8144113" y="5385792"/>
            <a:ext cx="5712500" cy="6908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The future of vehicle care is smart, proactive, and tailored for everyone.</a:t>
            </a:r>
            <a:endParaRPr lang="en-US" sz="2150" dirty="0"/>
          </a:p>
        </p:txBody>
      </p:sp>
      <p:sp>
        <p:nvSpPr>
          <p:cNvPr id="18" name="Text 16"/>
          <p:cNvSpPr/>
          <p:nvPr/>
        </p:nvSpPr>
        <p:spPr>
          <a:xfrm>
            <a:off x="8144113" y="6209228"/>
            <a:ext cx="5712500" cy="10612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7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Predictive maintenance represents a paradigm shift in vehicle care, offering a smarter, more proactive approach that benefits everyone.</a:t>
            </a:r>
            <a:endParaRPr lang="en-US" sz="1700" dirty="0"/>
          </a:p>
        </p:txBody>
      </p:sp>
      <p:sp>
        <p:nvSpPr>
          <p:cNvPr id="19" name="Rectangle 18"/>
          <p:cNvSpPr/>
          <p:nvPr/>
        </p:nvSpPr>
        <p:spPr>
          <a:xfrm>
            <a:off x="12727172" y="7608498"/>
            <a:ext cx="1818167" cy="595423"/>
          </a:xfrm>
          <a:prstGeom prst="rect">
            <a:avLst/>
          </a:prstGeom>
          <a:solidFill>
            <a:srgbClr val="F9F9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04597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Thank You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094917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We invite you to explore the future of vehicle maintenance and experience the benefits of our AI-powered predictive system firsthand.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841</Words>
  <Application>Microsoft Office PowerPoint</Application>
  <PresentationFormat>Custom</PresentationFormat>
  <Paragraphs>111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Alexandria</vt:lpstr>
      <vt:lpstr>Nobile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Rishabh Jain</cp:lastModifiedBy>
  <cp:revision>2</cp:revision>
  <dcterms:created xsi:type="dcterms:W3CDTF">2024-11-17T06:44:18Z</dcterms:created>
  <dcterms:modified xsi:type="dcterms:W3CDTF">2024-11-17T06:47:34Z</dcterms:modified>
</cp:coreProperties>
</file>