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4" r:id="rId17"/>
    <p:sldId id="275" r:id="rId18"/>
    <p:sldId id="265" r:id="rId19"/>
    <p:sldId id="276" r:id="rId20"/>
    <p:sldId id="2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CFADB2B-06E0-4DC5-A9B3-A967110EF8DD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345C-4A65-4E34-A7F3-15544ACC8E42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290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ADB2B-06E0-4DC5-A9B3-A967110EF8DD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345C-4A65-4E34-A7F3-15544ACC8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558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ADB2B-06E0-4DC5-A9B3-A967110EF8DD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345C-4A65-4E34-A7F3-15544ACC8E42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76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ADB2B-06E0-4DC5-A9B3-A967110EF8DD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345C-4A65-4E34-A7F3-15544ACC8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220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ADB2B-06E0-4DC5-A9B3-A967110EF8DD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345C-4A65-4E34-A7F3-15544ACC8E42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61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ADB2B-06E0-4DC5-A9B3-A967110EF8DD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345C-4A65-4E34-A7F3-15544ACC8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04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ADB2B-06E0-4DC5-A9B3-A967110EF8DD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345C-4A65-4E34-A7F3-15544ACC8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610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ADB2B-06E0-4DC5-A9B3-A967110EF8DD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345C-4A65-4E34-A7F3-15544ACC8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667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ADB2B-06E0-4DC5-A9B3-A967110EF8DD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345C-4A65-4E34-A7F3-15544ACC8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615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ADB2B-06E0-4DC5-A9B3-A967110EF8DD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345C-4A65-4E34-A7F3-15544ACC8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33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ADB2B-06E0-4DC5-A9B3-A967110EF8DD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345C-4A65-4E34-A7F3-15544ACC8E42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760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CFADB2B-06E0-4DC5-A9B3-A967110EF8DD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39E345C-4A65-4E34-A7F3-15544ACC8E42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356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41F13-87CC-3052-55EF-11F57FBC7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highlight>
                  <a:srgbClr val="FFFF00"/>
                </a:highlight>
                <a:latin typeface="Algerian" panose="04020705040A02060702" pitchFamily="82" charset="0"/>
              </a:rPr>
              <a:t>CUSTOMER RETENTION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A16BF2-6023-B554-7F05-5515E071DC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34400" y="4782855"/>
            <a:ext cx="3200400" cy="1463040"/>
          </a:xfrm>
        </p:spPr>
        <p:txBody>
          <a:bodyPr>
            <a:normAutofit lnSpcReduction="10000"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Algerian" panose="04020705040A02060702" pitchFamily="82" charset="0"/>
              </a:rPr>
              <a:t>BY:-</a:t>
            </a:r>
          </a:p>
          <a:p>
            <a:r>
              <a:rPr lang="en-IN" sz="2400" b="1" dirty="0">
                <a:solidFill>
                  <a:srgbClr val="FF0000"/>
                </a:solidFill>
                <a:latin typeface="Algerian" panose="04020705040A02060702" pitchFamily="82" charset="0"/>
              </a:rPr>
              <a:t>RISHABH JOHRI</a:t>
            </a:r>
          </a:p>
          <a:p>
            <a:r>
              <a:rPr lang="en-IN" sz="2400" b="1" dirty="0">
                <a:solidFill>
                  <a:srgbClr val="FF0000"/>
                </a:solidFill>
                <a:latin typeface="Algerian" panose="04020705040A02060702" pitchFamily="82" charset="0"/>
              </a:rPr>
              <a:t>DATA SCIENCE-INTERN</a:t>
            </a:r>
          </a:p>
        </p:txBody>
      </p:sp>
    </p:spTree>
    <p:extLst>
      <p:ext uri="{BB962C8B-B14F-4D97-AF65-F5344CB8AC3E}">
        <p14:creationId xmlns:p14="http://schemas.microsoft.com/office/powerpoint/2010/main" val="473029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>
            <a:extLst>
              <a:ext uri="{FF2B5EF4-FFF2-40B4-BE49-F238E27FC236}">
                <a16:creationId xmlns:a16="http://schemas.microsoft.com/office/drawing/2014/main" id="{DEB13E16-1B9C-4A36-F811-3CCF0E7AB720}"/>
              </a:ext>
              <a:ext uri="{EC5AF4CC-BB70-4C86-8789-B1B46E437EA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D4E16C5-24B9-4255-9001-213FAFACCA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008" b="17008"/>
          <a:stretch>
            <a:fillRect/>
          </a:stretch>
        </p:blipFill>
        <p:spPr>
          <a:xfrm>
            <a:off x="762000" y="666750"/>
            <a:ext cx="3837992" cy="2673609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6D2F18F-9B13-22E8-92F8-9B97FC61A2E7}"/>
              </a:ext>
              <a:ext uri="{13E08C6D-73D8-4FB6-9CCA-631FFA79CB1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C272519-FAA5-4D54-8238-009F2F6B3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2667" y="666750"/>
            <a:ext cx="3573235" cy="2832230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1EDB2A-F8DC-941E-3180-5C10C7B0CC1B}"/>
              </a:ext>
            </a:extLst>
          </p:cNvPr>
          <p:cNvSpPr txBox="1"/>
          <p:nvPr/>
        </p:nvSpPr>
        <p:spPr>
          <a:xfrm>
            <a:off x="268255" y="3517642"/>
            <a:ext cx="63844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Alegreya"/>
              </a:rPr>
              <a:t>O</a:t>
            </a:r>
            <a:r>
              <a:rPr lang="en-IN" sz="1800" dirty="0">
                <a:latin typeface="Alegreya"/>
              </a:rPr>
              <a:t>bservations:-</a:t>
            </a:r>
          </a:p>
          <a:p>
            <a:r>
              <a:rPr lang="en-IN" sz="1800" dirty="0">
                <a:latin typeface="Alegreya"/>
              </a:rPr>
              <a:t> </a:t>
            </a:r>
          </a:p>
          <a:p>
            <a:r>
              <a:rPr lang="en-IN" sz="1800" dirty="0">
                <a:latin typeface="Alegreya"/>
              </a:rPr>
              <a:t>1.There are 189 people accessing the mobile internet.</a:t>
            </a:r>
          </a:p>
          <a:p>
            <a:r>
              <a:rPr lang="en-IN" sz="1800" dirty="0">
                <a:latin typeface="Alegreya"/>
              </a:rPr>
              <a:t> 2.There are 76 people accessing the </a:t>
            </a:r>
            <a:r>
              <a:rPr lang="en-IN" dirty="0" err="1">
                <a:latin typeface="Alegreya"/>
              </a:rPr>
              <a:t>W</a:t>
            </a:r>
            <a:r>
              <a:rPr lang="en-IN" sz="1800" dirty="0" err="1">
                <a:latin typeface="Alegreya"/>
              </a:rPr>
              <a:t>iFi</a:t>
            </a:r>
            <a:r>
              <a:rPr lang="en-IN" sz="1800" dirty="0">
                <a:latin typeface="Alegreya"/>
              </a:rPr>
              <a:t> network.</a:t>
            </a:r>
          </a:p>
          <a:p>
            <a:r>
              <a:rPr lang="en-IN" sz="1800" dirty="0">
                <a:latin typeface="Alegreya"/>
              </a:rPr>
              <a:t> 3.There are 4 people accessing the Dial-up network.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BED5AF-1A67-B23B-BC4E-D05F34342CDF}"/>
              </a:ext>
            </a:extLst>
          </p:cNvPr>
          <p:cNvSpPr txBox="1"/>
          <p:nvPr/>
        </p:nvSpPr>
        <p:spPr>
          <a:xfrm>
            <a:off x="6025243" y="3517642"/>
            <a:ext cx="60975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Alegreya"/>
              </a:rPr>
              <a:t>    Observations:-</a:t>
            </a:r>
          </a:p>
          <a:p>
            <a:r>
              <a:rPr lang="en-IN" sz="1800" dirty="0">
                <a:latin typeface="Alegreya"/>
              </a:rPr>
              <a:t>    1.  141 people use smart phone to access the shopping online </a:t>
            </a:r>
          </a:p>
          <a:p>
            <a:r>
              <a:rPr lang="en-IN" sz="1800" dirty="0">
                <a:latin typeface="Alegreya"/>
              </a:rPr>
              <a:t>    2.  86 people use laptop </a:t>
            </a:r>
            <a:r>
              <a:rPr lang="en-IN" dirty="0">
                <a:latin typeface="Alegreya"/>
              </a:rPr>
              <a:t>for</a:t>
            </a:r>
            <a:r>
              <a:rPr lang="en-IN" sz="1800" dirty="0">
                <a:latin typeface="Alegreya"/>
              </a:rPr>
              <a:t> accessing the shopping online</a:t>
            </a:r>
          </a:p>
          <a:p>
            <a:r>
              <a:rPr lang="en-IN" sz="1800" dirty="0">
                <a:latin typeface="Alegreya"/>
              </a:rPr>
              <a:t>    3.  30 people use desktop </a:t>
            </a:r>
            <a:r>
              <a:rPr lang="en-IN" dirty="0">
                <a:latin typeface="Alegreya"/>
              </a:rPr>
              <a:t>for</a:t>
            </a:r>
            <a:r>
              <a:rPr lang="en-IN" sz="1800" dirty="0">
                <a:latin typeface="Alegreya"/>
              </a:rPr>
              <a:t> accessing the shopping online.</a:t>
            </a:r>
          </a:p>
          <a:p>
            <a:r>
              <a:rPr lang="en-IN" sz="1800" dirty="0">
                <a:latin typeface="Alegreya"/>
              </a:rPr>
              <a:t>    4.  12 people use tablet </a:t>
            </a:r>
            <a:r>
              <a:rPr lang="en-IN" dirty="0">
                <a:latin typeface="Alegreya"/>
              </a:rPr>
              <a:t>for</a:t>
            </a:r>
            <a:r>
              <a:rPr lang="en-IN" sz="1800" dirty="0">
                <a:latin typeface="Alegreya"/>
              </a:rPr>
              <a:t> accessing the shopping online.</a:t>
            </a:r>
          </a:p>
        </p:txBody>
      </p:sp>
    </p:spTree>
    <p:extLst>
      <p:ext uri="{BB962C8B-B14F-4D97-AF65-F5344CB8AC3E}">
        <p14:creationId xmlns:p14="http://schemas.microsoft.com/office/powerpoint/2010/main" val="17184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\Pictures\Saved Pictures\what is the screen size of ur mobile device.png">
            <a:extLst>
              <a:ext uri="{FF2B5EF4-FFF2-40B4-BE49-F238E27FC236}">
                <a16:creationId xmlns:a16="http://schemas.microsoft.com/office/drawing/2014/main" id="{20877B9D-F968-7B82-0AB8-F85254629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39356"/>
            <a:ext cx="4393834" cy="3289643"/>
          </a:xfrm>
          <a:prstGeom prst="rect">
            <a:avLst/>
          </a:prstGeom>
          <a:noFill/>
        </p:spPr>
      </p:pic>
      <p:pic>
        <p:nvPicPr>
          <p:cNvPr id="3" name="Picture 3" descr="C:\Users\Admin\Pictures\Saved Pictures\what is the os of ur device.png">
            <a:extLst>
              <a:ext uri="{FF2B5EF4-FFF2-40B4-BE49-F238E27FC236}">
                <a16:creationId xmlns:a16="http://schemas.microsoft.com/office/drawing/2014/main" id="{7DCED848-B642-41C2-24B7-7E3087609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91922" y="355860"/>
            <a:ext cx="3538077" cy="2919185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2876F5-B0E4-501E-B317-3D51FA0F304F}"/>
              </a:ext>
            </a:extLst>
          </p:cNvPr>
          <p:cNvSpPr txBox="1"/>
          <p:nvPr/>
        </p:nvSpPr>
        <p:spPr>
          <a:xfrm>
            <a:off x="156288" y="3428999"/>
            <a:ext cx="609755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Alegreya"/>
              </a:rPr>
              <a:t>O</a:t>
            </a:r>
            <a:r>
              <a:rPr lang="en-IN" sz="1800" dirty="0">
                <a:latin typeface="Alegreya"/>
              </a:rPr>
              <a:t>bservations:-</a:t>
            </a:r>
          </a:p>
          <a:p>
            <a:r>
              <a:rPr lang="en-IN" sz="1800" dirty="0">
                <a:latin typeface="Alegreya"/>
              </a:rPr>
              <a:t>1. The screen size of Mobile device of the people shopping online of 5.5 inches are 99.</a:t>
            </a:r>
          </a:p>
          <a:p>
            <a:r>
              <a:rPr lang="en-IN" sz="1800" dirty="0">
                <a:latin typeface="Alegreya"/>
              </a:rPr>
              <a:t> 2. The screen size of Mobile device of the people shopping   online of 4.7 inches are 29.</a:t>
            </a:r>
          </a:p>
          <a:p>
            <a:r>
              <a:rPr lang="en-IN" sz="1800" dirty="0">
                <a:latin typeface="Alegreya"/>
              </a:rPr>
              <a:t>  3. The screen size of Mobile device of the people shopping online of 5 inches are 7.</a:t>
            </a:r>
          </a:p>
          <a:p>
            <a:r>
              <a:rPr lang="en-IN" sz="1800" dirty="0">
                <a:latin typeface="Alegreya"/>
              </a:rPr>
              <a:t> 4. The screen size of Mobile device of the people shopping online of others are 134.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84BA0-D2EA-5DA7-A61D-FC66F22417F1}"/>
              </a:ext>
            </a:extLst>
          </p:cNvPr>
          <p:cNvSpPr txBox="1"/>
          <p:nvPr/>
        </p:nvSpPr>
        <p:spPr>
          <a:xfrm>
            <a:off x="6253842" y="3495689"/>
            <a:ext cx="593815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Alegreya"/>
              </a:rPr>
              <a:t>O</a:t>
            </a:r>
            <a:r>
              <a:rPr lang="en-IN" sz="1800" dirty="0">
                <a:latin typeface="Alegreya"/>
              </a:rPr>
              <a:t>bservations:-</a:t>
            </a:r>
          </a:p>
          <a:p>
            <a:r>
              <a:rPr lang="en-IN" sz="1800" dirty="0">
                <a:latin typeface="Alegreya"/>
              </a:rPr>
              <a:t>    1. The operating system used by people who are shopping online in windows/ windows Mobile are 122.</a:t>
            </a:r>
          </a:p>
          <a:p>
            <a:r>
              <a:rPr lang="en-IN" sz="1800" dirty="0">
                <a:latin typeface="Alegreya"/>
              </a:rPr>
              <a:t>    2. The operating system used by people who are shopping online in Android  are 85.</a:t>
            </a:r>
          </a:p>
          <a:p>
            <a:r>
              <a:rPr lang="en-IN" sz="1800" dirty="0">
                <a:latin typeface="Alegreya"/>
              </a:rPr>
              <a:t>    3. The operating system used by people who are shopping online in IOS/MAC are 62.</a:t>
            </a:r>
          </a:p>
        </p:txBody>
      </p:sp>
    </p:spTree>
    <p:extLst>
      <p:ext uri="{BB962C8B-B14F-4D97-AF65-F5344CB8AC3E}">
        <p14:creationId xmlns:p14="http://schemas.microsoft.com/office/powerpoint/2010/main" val="3641740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\Pictures\Saved Pictures\what browser do u run on ur device.png">
            <a:extLst>
              <a:ext uri="{FF2B5EF4-FFF2-40B4-BE49-F238E27FC236}">
                <a16:creationId xmlns:a16="http://schemas.microsoft.com/office/drawing/2014/main" id="{D63FD2AA-8255-A6CC-C266-631609984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599" y="103612"/>
            <a:ext cx="3749351" cy="3431669"/>
          </a:xfrm>
          <a:prstGeom prst="rect">
            <a:avLst/>
          </a:prstGeom>
          <a:noFill/>
        </p:spPr>
      </p:pic>
      <p:pic>
        <p:nvPicPr>
          <p:cNvPr id="3" name="Picture 3" descr="C:\Users\Admin\Pictures\Saved Pictures\which channel do you use to arrive at the favorite channel.png">
            <a:extLst>
              <a:ext uri="{FF2B5EF4-FFF2-40B4-BE49-F238E27FC236}">
                <a16:creationId xmlns:a16="http://schemas.microsoft.com/office/drawing/2014/main" id="{77692C91-5494-0883-D972-EBD0AFB8D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32264" y="329293"/>
            <a:ext cx="4040332" cy="3205988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3875BA-0694-9131-19C1-48576E6BC0AC}"/>
              </a:ext>
            </a:extLst>
          </p:cNvPr>
          <p:cNvSpPr txBox="1"/>
          <p:nvPr/>
        </p:nvSpPr>
        <p:spPr>
          <a:xfrm>
            <a:off x="0" y="3655769"/>
            <a:ext cx="627250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Alegreya"/>
              </a:rPr>
              <a:t>O</a:t>
            </a:r>
            <a:r>
              <a:rPr lang="en-IN" sz="1800" dirty="0">
                <a:latin typeface="Alegreya"/>
              </a:rPr>
              <a:t>bservations:-</a:t>
            </a:r>
          </a:p>
          <a:p>
            <a:r>
              <a:rPr lang="en-IN" sz="1800" dirty="0">
                <a:latin typeface="Alegreya"/>
              </a:rPr>
              <a:t> 1. </a:t>
            </a:r>
            <a:r>
              <a:rPr lang="en-IN" dirty="0">
                <a:latin typeface="Alegreya"/>
              </a:rPr>
              <a:t>T</a:t>
            </a:r>
            <a:r>
              <a:rPr lang="en-IN" sz="1800" dirty="0">
                <a:latin typeface="Alegreya"/>
              </a:rPr>
              <a:t>he </a:t>
            </a:r>
            <a:r>
              <a:rPr lang="en-IN" dirty="0">
                <a:latin typeface="Alegreya"/>
              </a:rPr>
              <a:t>Br</a:t>
            </a:r>
            <a:r>
              <a:rPr lang="en-IN" sz="1800" dirty="0">
                <a:latin typeface="Alegreya"/>
              </a:rPr>
              <a:t>owser used by people in the device to access the website in Google Chrome are 216.</a:t>
            </a:r>
          </a:p>
          <a:p>
            <a:r>
              <a:rPr lang="en-IN" sz="1800" dirty="0">
                <a:latin typeface="Alegreya"/>
              </a:rPr>
              <a:t> 2. The browser used by people in the device to access the   website in safari are 40.</a:t>
            </a:r>
          </a:p>
          <a:p>
            <a:r>
              <a:rPr lang="en-IN" sz="1800" dirty="0">
                <a:latin typeface="Alegreya"/>
              </a:rPr>
              <a:t>3. The browser used by people in the device to access the website in opera are 8.</a:t>
            </a:r>
          </a:p>
          <a:p>
            <a:r>
              <a:rPr lang="en-IN" sz="1800" dirty="0">
                <a:latin typeface="Alegreya"/>
              </a:rPr>
              <a:t> 4. The browser used by people in the device to access the website in Mozilla </a:t>
            </a:r>
            <a:r>
              <a:rPr lang="en-IN" dirty="0" err="1">
                <a:latin typeface="Alegreya"/>
              </a:rPr>
              <a:t>Fi</a:t>
            </a:r>
            <a:r>
              <a:rPr lang="en-IN" sz="1800" dirty="0" err="1">
                <a:latin typeface="Alegreya"/>
              </a:rPr>
              <a:t>reFox</a:t>
            </a:r>
            <a:r>
              <a:rPr lang="en-IN" sz="1800" dirty="0">
                <a:latin typeface="Alegreya"/>
              </a:rPr>
              <a:t> are 5.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B7AC5A-4EA5-CC3C-0CBA-020B47FCA7F1}"/>
              </a:ext>
            </a:extLst>
          </p:cNvPr>
          <p:cNvSpPr txBox="1"/>
          <p:nvPr/>
        </p:nvSpPr>
        <p:spPr>
          <a:xfrm>
            <a:off x="6071120" y="3655769"/>
            <a:ext cx="612088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Alegreya"/>
              </a:rPr>
              <a:t>O</a:t>
            </a:r>
            <a:r>
              <a:rPr lang="en-IN" sz="1800" dirty="0">
                <a:latin typeface="Alegreya"/>
              </a:rPr>
              <a:t>bservation:- </a:t>
            </a:r>
          </a:p>
          <a:p>
            <a:r>
              <a:rPr lang="en-IN" sz="1800" dirty="0">
                <a:latin typeface="Alegreya"/>
              </a:rPr>
              <a:t>1.There are 230 people who follow the search engine channel to arrive at your favourite online store for the first time.</a:t>
            </a:r>
          </a:p>
          <a:p>
            <a:r>
              <a:rPr lang="en-IN" sz="1800" dirty="0">
                <a:latin typeface="Alegreya"/>
              </a:rPr>
              <a:t> 2.There are 20 people who follow the content marketing channel to arrive at your favourite online store for the first time.</a:t>
            </a:r>
          </a:p>
          <a:p>
            <a:r>
              <a:rPr lang="en-IN" sz="1800" dirty="0">
                <a:latin typeface="Alegreya"/>
              </a:rPr>
              <a:t> 3.There are 19 people who follow the Display Adverts to arrive at your favourite online store for the first time.</a:t>
            </a:r>
          </a:p>
          <a:p>
            <a:endParaRPr lang="en-IN" sz="1800" dirty="0">
              <a:latin typeface="Alegreya"/>
            </a:endParaRPr>
          </a:p>
        </p:txBody>
      </p:sp>
    </p:spTree>
    <p:extLst>
      <p:ext uri="{BB962C8B-B14F-4D97-AF65-F5344CB8AC3E}">
        <p14:creationId xmlns:p14="http://schemas.microsoft.com/office/powerpoint/2010/main" val="1783092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\Pictures\Saved Pictures\cash on delivery.png">
            <a:extLst>
              <a:ext uri="{FF2B5EF4-FFF2-40B4-BE49-F238E27FC236}">
                <a16:creationId xmlns:a16="http://schemas.microsoft.com/office/drawing/2014/main" id="{B98E9338-67A9-3015-908D-B13168242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62362"/>
            <a:ext cx="4038600" cy="3584499"/>
          </a:xfrm>
          <a:prstGeom prst="rect">
            <a:avLst/>
          </a:prstGeom>
          <a:noFill/>
        </p:spPr>
      </p:pic>
      <p:pic>
        <p:nvPicPr>
          <p:cNvPr id="3" name="Picture 3" descr="C:\Users\Admin\Pictures\Saved Pictures\how frequently do you abonden the bag.png">
            <a:extLst>
              <a:ext uri="{FF2B5EF4-FFF2-40B4-BE49-F238E27FC236}">
                <a16:creationId xmlns:a16="http://schemas.microsoft.com/office/drawing/2014/main" id="{70C90686-8D5E-BA1D-3C53-D73A7962E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03958" y="262362"/>
            <a:ext cx="3764581" cy="3590385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E76B40-C5B6-1374-9C6A-B89C241ACFCC}"/>
              </a:ext>
            </a:extLst>
          </p:cNvPr>
          <p:cNvSpPr txBox="1"/>
          <p:nvPr/>
        </p:nvSpPr>
        <p:spPr>
          <a:xfrm>
            <a:off x="296247" y="3988751"/>
            <a:ext cx="609755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Alegreya"/>
              </a:rPr>
              <a:t>O</a:t>
            </a:r>
            <a:r>
              <a:rPr lang="en-IN" sz="1800" dirty="0">
                <a:latin typeface="Alegreya"/>
              </a:rPr>
              <a:t>bservations:- </a:t>
            </a:r>
          </a:p>
          <a:p>
            <a:r>
              <a:rPr lang="en-IN" sz="1800" dirty="0">
                <a:latin typeface="Alegreya"/>
              </a:rPr>
              <a:t>1. The number of people who preferred payment location as credit/debit cards are 148.</a:t>
            </a:r>
          </a:p>
          <a:p>
            <a:r>
              <a:rPr lang="en-IN" sz="1800" dirty="0">
                <a:latin typeface="Alegreya"/>
              </a:rPr>
              <a:t> 2.The number of people who preferred payment location as cash on delivery are 76.</a:t>
            </a:r>
          </a:p>
          <a:p>
            <a:r>
              <a:rPr lang="en-IN" sz="1800" dirty="0">
                <a:latin typeface="Alegreya"/>
              </a:rPr>
              <a:t> 3.The number of people who preferred payment location as E-wallets(</a:t>
            </a:r>
            <a:r>
              <a:rPr lang="en-IN" dirty="0">
                <a:latin typeface="Alegreya"/>
              </a:rPr>
              <a:t>P</a:t>
            </a:r>
            <a:r>
              <a:rPr lang="en-IN" sz="1800" dirty="0">
                <a:latin typeface="Alegreya"/>
              </a:rPr>
              <a:t>aytm, Free charge etc) cards are 45.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C1C910-7880-86D3-9B97-8935D6ABAE7E}"/>
              </a:ext>
            </a:extLst>
          </p:cNvPr>
          <p:cNvSpPr txBox="1"/>
          <p:nvPr/>
        </p:nvSpPr>
        <p:spPr>
          <a:xfrm>
            <a:off x="6314492" y="3988751"/>
            <a:ext cx="609755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Alegreya"/>
              </a:rPr>
              <a:t>O</a:t>
            </a:r>
            <a:r>
              <a:rPr lang="en-IN" sz="1800" dirty="0">
                <a:latin typeface="Alegreya"/>
              </a:rPr>
              <a:t>bservations:-</a:t>
            </a:r>
          </a:p>
          <a:p>
            <a:r>
              <a:rPr lang="en-IN" sz="1800" dirty="0">
                <a:latin typeface="Alegreya"/>
              </a:rPr>
              <a:t>1.The people abandon on the shopping cart sometimes are 171</a:t>
            </a:r>
          </a:p>
          <a:p>
            <a:r>
              <a:rPr lang="en-IN" sz="1800" dirty="0">
                <a:latin typeface="Alegreya"/>
              </a:rPr>
              <a:t>2.The people  never abandon on the shopping cart  are 48</a:t>
            </a:r>
          </a:p>
          <a:p>
            <a:r>
              <a:rPr lang="en-IN" sz="1800" dirty="0">
                <a:latin typeface="Alegreya"/>
              </a:rPr>
              <a:t>3.The people abandon on the shopping cart frequently are 35</a:t>
            </a:r>
          </a:p>
          <a:p>
            <a:r>
              <a:rPr lang="en-IN" sz="1800" dirty="0">
                <a:latin typeface="Alegreya"/>
              </a:rPr>
              <a:t>4.The people abandon on the shopping cart very Frequently are 15.</a:t>
            </a:r>
          </a:p>
          <a:p>
            <a:endParaRPr lang="en-IN" sz="1800" dirty="0">
              <a:latin typeface="Alegreya"/>
            </a:endParaRPr>
          </a:p>
        </p:txBody>
      </p:sp>
    </p:spTree>
    <p:extLst>
      <p:ext uri="{BB962C8B-B14F-4D97-AF65-F5344CB8AC3E}">
        <p14:creationId xmlns:p14="http://schemas.microsoft.com/office/powerpoint/2010/main" val="1963537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\Pictures\Saved Pictures\empathy.png">
            <a:extLst>
              <a:ext uri="{FF2B5EF4-FFF2-40B4-BE49-F238E27FC236}">
                <a16:creationId xmlns:a16="http://schemas.microsoft.com/office/drawing/2014/main" id="{F54715A8-EFF8-C1DC-5595-F31530785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199" y="103614"/>
            <a:ext cx="3729437" cy="3068794"/>
          </a:xfrm>
          <a:prstGeom prst="rect">
            <a:avLst/>
          </a:prstGeom>
          <a:noFill/>
        </p:spPr>
      </p:pic>
      <p:pic>
        <p:nvPicPr>
          <p:cNvPr id="3" name="Picture 3" descr="C:\Users\Admin\Pictures\Saved Pictures\being able to gauanteee the privacy of customer.png">
            <a:extLst>
              <a:ext uri="{FF2B5EF4-FFF2-40B4-BE49-F238E27FC236}">
                <a16:creationId xmlns:a16="http://schemas.microsoft.com/office/drawing/2014/main" id="{F6FC39D1-45B9-F563-19FC-755BAA5C7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34738" y="330847"/>
            <a:ext cx="3171327" cy="3057189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E0C9F6-1B4A-F829-8BCF-313FA079FE9F}"/>
              </a:ext>
            </a:extLst>
          </p:cNvPr>
          <p:cNvSpPr txBox="1"/>
          <p:nvPr/>
        </p:nvSpPr>
        <p:spPr>
          <a:xfrm>
            <a:off x="90974" y="3388036"/>
            <a:ext cx="609755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Alegreya"/>
              </a:rPr>
              <a:t>O</a:t>
            </a:r>
            <a:r>
              <a:rPr lang="en-IN" sz="1800" dirty="0">
                <a:latin typeface="Alegreya"/>
              </a:rPr>
              <a:t>bservations:-</a:t>
            </a:r>
          </a:p>
          <a:p>
            <a:r>
              <a:rPr lang="en-IN" sz="1800" dirty="0">
                <a:latin typeface="Alegreya"/>
              </a:rPr>
              <a:t>1. People who strongly agree on empathy towards the consumer are 194.</a:t>
            </a:r>
          </a:p>
          <a:p>
            <a:r>
              <a:rPr lang="en-IN" sz="1800" dirty="0">
                <a:latin typeface="Alegreya"/>
              </a:rPr>
              <a:t> 2.People who  agree on empathy towards the consumer are 42</a:t>
            </a:r>
          </a:p>
          <a:p>
            <a:r>
              <a:rPr lang="en-IN" sz="1800" dirty="0">
                <a:latin typeface="Alegreya"/>
              </a:rPr>
              <a:t> 3.People who strongly disagree on empathy towards the consumer are 18.</a:t>
            </a:r>
          </a:p>
          <a:p>
            <a:r>
              <a:rPr lang="en-IN" sz="1800" dirty="0">
                <a:latin typeface="Alegreya"/>
              </a:rPr>
              <a:t> 4.people who are indifferent  on empathy towards the consumer are 15.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288CB3-8EB3-E5BC-C269-7DB6B6598C39}"/>
              </a:ext>
            </a:extLst>
          </p:cNvPr>
          <p:cNvSpPr txBox="1"/>
          <p:nvPr/>
        </p:nvSpPr>
        <p:spPr>
          <a:xfrm>
            <a:off x="6096000" y="3603664"/>
            <a:ext cx="609755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Alegreya"/>
              </a:rPr>
              <a:t>O</a:t>
            </a:r>
            <a:r>
              <a:rPr lang="en-IN" sz="1800" dirty="0">
                <a:latin typeface="Alegreya"/>
              </a:rPr>
              <a:t>bservations:-</a:t>
            </a:r>
          </a:p>
          <a:p>
            <a:r>
              <a:rPr lang="en-IN" sz="1800" dirty="0">
                <a:latin typeface="Alegreya"/>
              </a:rPr>
              <a:t>1.People who are strongly agree on being able to guarantee the privacy of the customer are 185.</a:t>
            </a:r>
          </a:p>
          <a:p>
            <a:r>
              <a:rPr lang="en-IN" sz="1800" dirty="0">
                <a:latin typeface="Alegreya"/>
              </a:rPr>
              <a:t>2.People who agree on being able to guarantee the privacy of the customer are 58.</a:t>
            </a:r>
          </a:p>
          <a:p>
            <a:r>
              <a:rPr lang="en-IN" sz="1800" dirty="0">
                <a:latin typeface="Alegreya"/>
              </a:rPr>
              <a:t>3.People who are indifferent on being able to guarantee the privacy of the customer are 26.</a:t>
            </a:r>
          </a:p>
        </p:txBody>
      </p:sp>
    </p:spTree>
    <p:extLst>
      <p:ext uri="{BB962C8B-B14F-4D97-AF65-F5344CB8AC3E}">
        <p14:creationId xmlns:p14="http://schemas.microsoft.com/office/powerpoint/2010/main" val="2042153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limitedmodeofpayment">
            <a:extLst>
              <a:ext uri="{FF2B5EF4-FFF2-40B4-BE49-F238E27FC236}">
                <a16:creationId xmlns:a16="http://schemas.microsoft.com/office/drawing/2014/main" id="{332E6C7E-7720-1AB8-9AD8-C755D7896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8453" y="1237473"/>
            <a:ext cx="5345293" cy="3735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DDD797D-DA2C-186E-D839-F15F8484349E}"/>
              </a:ext>
            </a:extLst>
          </p:cNvPr>
          <p:cNvSpPr txBox="1"/>
          <p:nvPr/>
        </p:nvSpPr>
        <p:spPr>
          <a:xfrm>
            <a:off x="541176" y="391886"/>
            <a:ext cx="9451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highlight>
                  <a:srgbClr val="FFFF00"/>
                </a:highlight>
              </a:rPr>
              <a:t>SOME MORE CATEGORICAL VISUALISATIONS:-</a:t>
            </a:r>
            <a:endParaRPr lang="en-IN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2F3790-C0B9-B236-AC30-E415E595C53C}"/>
              </a:ext>
            </a:extLst>
          </p:cNvPr>
          <p:cNvSpPr txBox="1"/>
          <p:nvPr/>
        </p:nvSpPr>
        <p:spPr>
          <a:xfrm>
            <a:off x="6094446" y="1036214"/>
            <a:ext cx="609755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Alegreya"/>
              </a:rPr>
              <a:t>Observations:-</a:t>
            </a:r>
          </a:p>
          <a:p>
            <a:r>
              <a:rPr lang="en-IN" sz="1800" dirty="0">
                <a:latin typeface="Alegreya"/>
              </a:rPr>
              <a:t>1. Limited mode of payment on most products (promotion, sales period) on  Snapdeal.com  are  87</a:t>
            </a:r>
          </a:p>
          <a:p>
            <a:r>
              <a:rPr lang="en-IN" sz="1800" dirty="0">
                <a:latin typeface="Alegreya"/>
              </a:rPr>
              <a:t> 2. Limited mode of payment on most products (promotion, sales period) on  Amazon.in  are  62</a:t>
            </a:r>
          </a:p>
          <a:p>
            <a:r>
              <a:rPr lang="en-IN" sz="1800" dirty="0">
                <a:latin typeface="Alegreya"/>
              </a:rPr>
              <a:t> 3.Limited mode of payment on most products (promotion, sales period) on  Flipkart.com  are 31</a:t>
            </a:r>
          </a:p>
          <a:p>
            <a:r>
              <a:rPr lang="en-IN" sz="1800" dirty="0">
                <a:latin typeface="Alegreya"/>
              </a:rPr>
              <a:t> 4.Limited mode of payment on most products (promotion, sales period) on  Amazon.in, Flipkart.com  are 29</a:t>
            </a:r>
          </a:p>
          <a:p>
            <a:r>
              <a:rPr lang="en-IN" sz="1800" dirty="0">
                <a:latin typeface="Alegreya"/>
              </a:rPr>
              <a:t> 5.Limited mode of payment on most products (promotion, sales period) on  paytm.com  are 25</a:t>
            </a:r>
          </a:p>
          <a:p>
            <a:r>
              <a:rPr lang="en-IN" sz="1800" dirty="0">
                <a:latin typeface="Alegreya"/>
              </a:rPr>
              <a:t> 6. Limited mode of payment on most products (promotion, sales period) on Paytm.com, Snapdeal.com are 15</a:t>
            </a:r>
          </a:p>
          <a:p>
            <a:r>
              <a:rPr lang="en-IN" sz="1800" dirty="0">
                <a:latin typeface="Alegreya"/>
              </a:rPr>
              <a:t> 7. Limited mode of payment on most products (promotion, sales period) on Amazon.in, Paytm.com   are 13</a:t>
            </a:r>
          </a:p>
          <a:p>
            <a:r>
              <a:rPr lang="en-IN" sz="1800" dirty="0">
                <a:latin typeface="Alegreya"/>
              </a:rPr>
              <a:t> 8. Limited mode of payment on most products (promotion, sales period) on Myntra.com, Snapdeal.com   are 7</a:t>
            </a:r>
          </a:p>
        </p:txBody>
      </p:sp>
    </p:spTree>
    <p:extLst>
      <p:ext uri="{BB962C8B-B14F-4D97-AF65-F5344CB8AC3E}">
        <p14:creationId xmlns:p14="http://schemas.microsoft.com/office/powerpoint/2010/main" val="1176630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websiteisefficient">
            <a:extLst>
              <a:ext uri="{FF2B5EF4-FFF2-40B4-BE49-F238E27FC236}">
                <a16:creationId xmlns:a16="http://schemas.microsoft.com/office/drawing/2014/main" id="{2467C49B-E862-F41F-FB05-05C7EDC2E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2402" y="739649"/>
            <a:ext cx="5083791" cy="3365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DAB862-5D14-1317-5DB7-6541C73A8C60}"/>
              </a:ext>
            </a:extLst>
          </p:cNvPr>
          <p:cNvSpPr txBox="1"/>
          <p:nvPr/>
        </p:nvSpPr>
        <p:spPr>
          <a:xfrm>
            <a:off x="5568043" y="335845"/>
            <a:ext cx="6097554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Alegreya"/>
              </a:rPr>
              <a:t>O</a:t>
            </a:r>
            <a:r>
              <a:rPr lang="en-IN" sz="1800" dirty="0">
                <a:latin typeface="Alegreya"/>
              </a:rPr>
              <a:t>bservation:-</a:t>
            </a:r>
          </a:p>
          <a:p>
            <a:r>
              <a:rPr lang="en-IN" sz="1800" dirty="0">
                <a:latin typeface="Alegreya"/>
              </a:rPr>
              <a:t>1.Website is as efficient as before in Amazon.in  for 94 people.</a:t>
            </a:r>
          </a:p>
          <a:p>
            <a:r>
              <a:rPr lang="en-IN" sz="1800" dirty="0">
                <a:latin typeface="Alegreya"/>
              </a:rPr>
              <a:t>2.Website is as efficient as before in  Flipkart.com for 47 people.</a:t>
            </a:r>
          </a:p>
          <a:p>
            <a:r>
              <a:rPr lang="en-IN" sz="1800" dirty="0">
                <a:latin typeface="Alegreya"/>
              </a:rPr>
              <a:t>3.Website is as efficient as before in Amazon.in, Flipkart.com   for 45 people.</a:t>
            </a:r>
          </a:p>
          <a:p>
            <a:r>
              <a:rPr lang="en-IN" sz="1800" dirty="0">
                <a:latin typeface="Alegreya"/>
              </a:rPr>
              <a:t>4.Website is as efficient as before in Amazon.in, Flipkart.com, Paytm.com for 25 people.</a:t>
            </a:r>
          </a:p>
          <a:p>
            <a:r>
              <a:rPr lang="en-IN" sz="1800" dirty="0">
                <a:latin typeface="Alegreya"/>
              </a:rPr>
              <a:t> 5.Website is as efficient as before in Amazon.in,  Paytm.com   for 18 people.</a:t>
            </a:r>
          </a:p>
          <a:p>
            <a:r>
              <a:rPr lang="en-IN" sz="1800" dirty="0">
                <a:latin typeface="Alegreya"/>
              </a:rPr>
              <a:t> 6.Website is as efficient as before in  Paytm.com   for 15 people.</a:t>
            </a:r>
          </a:p>
          <a:p>
            <a:r>
              <a:rPr lang="en-IN" sz="1800" dirty="0">
                <a:latin typeface="Alegreya"/>
              </a:rPr>
              <a:t> 7.Website is as efficient as before in  amazon.in, Paytm.com     for 18 people.</a:t>
            </a:r>
          </a:p>
          <a:p>
            <a:r>
              <a:rPr lang="en-IN" sz="1800" dirty="0">
                <a:latin typeface="Alegreya"/>
              </a:rPr>
              <a:t> 8.Website is as efficient as before in   Paytm.com  for 15 people.</a:t>
            </a:r>
          </a:p>
          <a:p>
            <a:r>
              <a:rPr lang="en-IN" sz="1800" dirty="0">
                <a:latin typeface="Alegreya"/>
              </a:rPr>
              <a:t> 9.Website is as efficient as before in   Paytm.com  for 15 people.</a:t>
            </a:r>
          </a:p>
          <a:p>
            <a:r>
              <a:rPr lang="en-IN" sz="1800" dirty="0">
                <a:latin typeface="Alegreya"/>
              </a:rPr>
              <a:t> 10. Website is as efficient as before in Myntra.com, Snapdeal.com for 14 people.</a:t>
            </a:r>
          </a:p>
          <a:p>
            <a:r>
              <a:rPr lang="en-IN" sz="1800" dirty="0">
                <a:latin typeface="Alegreya"/>
              </a:rPr>
              <a:t> 11.Website is as efficient as before in  Snapdeal.com    for 11 people.</a:t>
            </a:r>
          </a:p>
        </p:txBody>
      </p:sp>
    </p:spTree>
    <p:extLst>
      <p:ext uri="{BB962C8B-B14F-4D97-AF65-F5344CB8AC3E}">
        <p14:creationId xmlns:p14="http://schemas.microsoft.com/office/powerpoint/2010/main" val="2197143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whichofindian">
            <a:extLst>
              <a:ext uri="{FF2B5EF4-FFF2-40B4-BE49-F238E27FC236}">
                <a16:creationId xmlns:a16="http://schemas.microsoft.com/office/drawing/2014/main" id="{F0CC932E-C4CE-F2F6-5F49-2A821BA15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0938" y="544919"/>
            <a:ext cx="4738131" cy="334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B8CFD7-3351-E3A9-90C9-CE2C34EE3BD7}"/>
              </a:ext>
            </a:extLst>
          </p:cNvPr>
          <p:cNvSpPr txBox="1"/>
          <p:nvPr/>
        </p:nvSpPr>
        <p:spPr>
          <a:xfrm>
            <a:off x="5503508" y="-70609"/>
            <a:ext cx="6097554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Alegreya"/>
              </a:rPr>
              <a:t>Observation:-</a:t>
            </a:r>
          </a:p>
          <a:p>
            <a:r>
              <a:rPr lang="en-IN" sz="1600" dirty="0">
                <a:latin typeface="Alegreya"/>
              </a:rPr>
              <a:t>1.The Indian online retailer would you recommend to a friend by people in Amazon.in are 79.</a:t>
            </a:r>
          </a:p>
          <a:p>
            <a:endParaRPr lang="en-IN" sz="1600" dirty="0">
              <a:latin typeface="Alegreya"/>
            </a:endParaRPr>
          </a:p>
          <a:p>
            <a:r>
              <a:rPr lang="en-IN" sz="1600" dirty="0">
                <a:latin typeface="Alegreya"/>
              </a:rPr>
              <a:t>2. The Indian online retailer would you recommend to a friend by people in Amazon.in, Flipkart.com  are 39.</a:t>
            </a:r>
          </a:p>
          <a:p>
            <a:endParaRPr lang="en-IN" sz="1600" dirty="0">
              <a:latin typeface="Alegreya"/>
            </a:endParaRPr>
          </a:p>
          <a:p>
            <a:r>
              <a:rPr lang="en-IN" sz="1600" dirty="0">
                <a:latin typeface="Alegreya"/>
              </a:rPr>
              <a:t>3.The Indian online retailer would you recommend to a friend by people in Amazon.in, Flipkart.com  are 62.</a:t>
            </a:r>
          </a:p>
          <a:p>
            <a:endParaRPr lang="en-IN" sz="1600" dirty="0">
              <a:latin typeface="Alegreya"/>
            </a:endParaRPr>
          </a:p>
          <a:p>
            <a:r>
              <a:rPr lang="en-IN" sz="1600" dirty="0">
                <a:latin typeface="Alegreya"/>
              </a:rPr>
              <a:t>4.The Indian online retailer would you recommend to a friend by people in Flipkart.com are 39.</a:t>
            </a:r>
          </a:p>
          <a:p>
            <a:endParaRPr lang="en-IN" sz="1600" dirty="0">
              <a:latin typeface="Alegreya"/>
            </a:endParaRPr>
          </a:p>
          <a:p>
            <a:r>
              <a:rPr lang="en-IN" sz="1600" dirty="0">
                <a:latin typeface="Alegreya"/>
              </a:rPr>
              <a:t>5.The Indian online retailer would you recommend to a friend by people in Amazon.in, Myntra.com are 30.</a:t>
            </a:r>
          </a:p>
          <a:p>
            <a:endParaRPr lang="en-IN" sz="1600" dirty="0">
              <a:latin typeface="Alegreya"/>
            </a:endParaRPr>
          </a:p>
          <a:p>
            <a:r>
              <a:rPr lang="en-IN" sz="1600" dirty="0">
                <a:latin typeface="Alegreya"/>
              </a:rPr>
              <a:t>6.The Indian online retailer would you recommend to a friend by people in Amazon.in, Paytm.com, Myntra.com are 20.</a:t>
            </a:r>
          </a:p>
          <a:p>
            <a:endParaRPr lang="en-IN" sz="1600" dirty="0">
              <a:latin typeface="Alegreya"/>
            </a:endParaRPr>
          </a:p>
          <a:p>
            <a:r>
              <a:rPr lang="en-IN" sz="1600" dirty="0">
                <a:latin typeface="Alegreya"/>
              </a:rPr>
              <a:t>7.The Indian online retailer would you recommend to a friend by people in Amazon.in, Flipkart.com, Myntra.com  are 15.</a:t>
            </a:r>
          </a:p>
          <a:p>
            <a:endParaRPr lang="en-IN" sz="1600" dirty="0">
              <a:latin typeface="Alegreya"/>
            </a:endParaRPr>
          </a:p>
          <a:p>
            <a:r>
              <a:rPr lang="en-IN" sz="1600" dirty="0">
                <a:latin typeface="Alegreya"/>
              </a:rPr>
              <a:t>8.The Indian online retailer would you recommend to a friend by people in  Amazon.in, Paytm.com  are 13.</a:t>
            </a:r>
          </a:p>
          <a:p>
            <a:endParaRPr lang="en-IN" sz="1600" dirty="0">
              <a:latin typeface="Alegreya"/>
            </a:endParaRPr>
          </a:p>
          <a:p>
            <a:r>
              <a:rPr lang="en-IN" sz="1600" dirty="0">
                <a:latin typeface="Alegreya"/>
              </a:rPr>
              <a:t>9.The Indian online retailer would you recommend to a friend by people in  Flipkart.com, Paytm.com, Myntra.com, Snapdeal.com are 11.</a:t>
            </a:r>
          </a:p>
        </p:txBody>
      </p:sp>
    </p:spTree>
    <p:extLst>
      <p:ext uri="{BB962C8B-B14F-4D97-AF65-F5344CB8AC3E}">
        <p14:creationId xmlns:p14="http://schemas.microsoft.com/office/powerpoint/2010/main" val="4240908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2BFD36-46E3-E30A-84A2-DDD7C24EA062}"/>
              </a:ext>
            </a:extLst>
          </p:cNvPr>
          <p:cNvSpPr txBox="1"/>
          <p:nvPr/>
        </p:nvSpPr>
        <p:spPr>
          <a:xfrm>
            <a:off x="200608" y="363915"/>
            <a:ext cx="11790784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highlight>
                  <a:srgbClr val="FFFF00"/>
                </a:highlight>
                <a:latin typeface="Algerian" panose="04020705040A02060702" pitchFamily="82" charset="0"/>
              </a:rPr>
              <a:t> SOME MORE EDA STEPS WHICH HAS BEEN PERFORMED :-</a:t>
            </a:r>
          </a:p>
          <a:p>
            <a:endParaRPr lang="en-US" sz="3200" dirty="0">
              <a:solidFill>
                <a:srgbClr val="FF0000"/>
              </a:solidFill>
              <a:highlight>
                <a:srgbClr val="FFFF00"/>
              </a:highlight>
              <a:latin typeface="Algerian" panose="04020705040A02060702" pitchFamily="82" charset="0"/>
            </a:endParaRPr>
          </a:p>
          <a:p>
            <a:r>
              <a:rPr lang="en-US" sz="3200" dirty="0">
                <a:solidFill>
                  <a:srgbClr val="FF0000"/>
                </a:solidFill>
                <a:latin typeface="Algerian" panose="04020705040A02060702" pitchFamily="82" charset="0"/>
              </a:rPr>
              <a:t>1. </a:t>
            </a:r>
            <a:r>
              <a:rPr lang="en-US" sz="2800" dirty="0">
                <a:solidFill>
                  <a:srgbClr val="FF0000"/>
                </a:solidFill>
                <a:latin typeface="Algerian" panose="04020705040A02060702" pitchFamily="82" charset="0"/>
              </a:rPr>
              <a:t>For checking the rows and columns present in the dataset</a:t>
            </a:r>
            <a:endParaRPr lang="en-US" sz="3200" dirty="0">
              <a:solidFill>
                <a:srgbClr val="FF0000"/>
              </a:solidFill>
              <a:latin typeface="Algerian" panose="04020705040A02060702" pitchFamily="82" charset="0"/>
            </a:endParaRPr>
          </a:p>
          <a:p>
            <a:r>
              <a:rPr lang="en-US" sz="3200" dirty="0" err="1">
                <a:solidFill>
                  <a:srgbClr val="FF0000"/>
                </a:solidFill>
                <a:highlight>
                  <a:srgbClr val="FFFF00"/>
                </a:highlight>
                <a:latin typeface="Algerian" panose="04020705040A02060702" pitchFamily="82" charset="0"/>
              </a:rPr>
              <a:t>Data.shape</a:t>
            </a:r>
            <a:endParaRPr lang="en-US" sz="3200" dirty="0">
              <a:solidFill>
                <a:srgbClr val="FF0000"/>
              </a:solidFill>
              <a:highlight>
                <a:srgbClr val="FFFF00"/>
              </a:highlight>
              <a:latin typeface="Algerian" panose="04020705040A02060702" pitchFamily="82" charset="0"/>
            </a:endParaRPr>
          </a:p>
          <a:p>
            <a:endParaRPr lang="en-US" sz="3200" dirty="0">
              <a:solidFill>
                <a:srgbClr val="FF0000"/>
              </a:solidFill>
              <a:highlight>
                <a:srgbClr val="FFFF00"/>
              </a:highlight>
              <a:latin typeface="Algerian" panose="04020705040A02060702" pitchFamily="82" charset="0"/>
            </a:endParaRPr>
          </a:p>
          <a:p>
            <a:r>
              <a:rPr lang="en-US" sz="3200" dirty="0">
                <a:solidFill>
                  <a:srgbClr val="FF0000"/>
                </a:solidFill>
                <a:latin typeface="Algerian" panose="04020705040A02060702" pitchFamily="82" charset="0"/>
              </a:rPr>
              <a:t>2. For Checking the null values in the dataset:-</a:t>
            </a:r>
          </a:p>
          <a:p>
            <a:r>
              <a:rPr lang="en-IN" sz="3200" dirty="0">
                <a:solidFill>
                  <a:srgbClr val="FF0000"/>
                </a:solidFill>
                <a:highlight>
                  <a:srgbClr val="FFFF00"/>
                </a:highlight>
                <a:latin typeface="Algerian" panose="04020705040A02060702" pitchFamily="82" charset="0"/>
              </a:rPr>
              <a:t>Command used:- </a:t>
            </a:r>
            <a:r>
              <a:rPr lang="en-IN" sz="3200" dirty="0" err="1">
                <a:solidFill>
                  <a:srgbClr val="FF0000"/>
                </a:solidFill>
                <a:highlight>
                  <a:srgbClr val="FFFF00"/>
                </a:highlight>
                <a:latin typeface="Algerian" panose="04020705040A02060702" pitchFamily="82" charset="0"/>
              </a:rPr>
              <a:t>data.isnull</a:t>
            </a:r>
            <a:r>
              <a:rPr lang="en-IN" sz="3200" dirty="0">
                <a:solidFill>
                  <a:srgbClr val="FF0000"/>
                </a:solidFill>
                <a:highlight>
                  <a:srgbClr val="FFFF00"/>
                </a:highlight>
                <a:latin typeface="Algerian" panose="04020705040A02060702" pitchFamily="82" charset="0"/>
              </a:rPr>
              <a:t>().sum()</a:t>
            </a:r>
          </a:p>
          <a:p>
            <a:endParaRPr lang="en-IN" sz="3200" dirty="0">
              <a:solidFill>
                <a:srgbClr val="FF0000"/>
              </a:solidFill>
              <a:highlight>
                <a:srgbClr val="FFFF00"/>
              </a:highlight>
              <a:latin typeface="Algerian" panose="04020705040A02060702" pitchFamily="82" charset="0"/>
            </a:endParaRPr>
          </a:p>
          <a:p>
            <a:r>
              <a:rPr lang="en-IN" sz="3200" dirty="0">
                <a:solidFill>
                  <a:srgbClr val="FF0000"/>
                </a:solidFill>
                <a:latin typeface="Algerian" panose="04020705040A02060702" pitchFamily="82" charset="0"/>
              </a:rPr>
              <a:t>3. For checking the statistical summary of dataset:</a:t>
            </a:r>
          </a:p>
          <a:p>
            <a:r>
              <a:rPr lang="en-IN" sz="3200" dirty="0">
                <a:solidFill>
                  <a:srgbClr val="FF0000"/>
                </a:solidFill>
                <a:highlight>
                  <a:srgbClr val="FFFF00"/>
                </a:highlight>
                <a:latin typeface="Algerian" panose="04020705040A02060702" pitchFamily="82" charset="0"/>
              </a:rPr>
              <a:t>Command used:- </a:t>
            </a:r>
            <a:r>
              <a:rPr lang="en-IN" sz="3200" dirty="0" err="1">
                <a:solidFill>
                  <a:srgbClr val="FF0000"/>
                </a:solidFill>
                <a:highlight>
                  <a:srgbClr val="FFFF00"/>
                </a:highlight>
                <a:latin typeface="Algerian" panose="04020705040A02060702" pitchFamily="82" charset="0"/>
              </a:rPr>
              <a:t>data,describe</a:t>
            </a:r>
            <a:r>
              <a:rPr lang="en-IN" sz="3200" dirty="0">
                <a:solidFill>
                  <a:srgbClr val="FF0000"/>
                </a:solidFill>
                <a:highlight>
                  <a:srgbClr val="FFFF00"/>
                </a:highlight>
                <a:latin typeface="Algerian" panose="04020705040A02060702" pitchFamily="82" charset="0"/>
              </a:rPr>
              <a:t>()</a:t>
            </a:r>
          </a:p>
          <a:p>
            <a:endParaRPr lang="en-IN" sz="3200" dirty="0">
              <a:solidFill>
                <a:srgbClr val="FF0000"/>
              </a:solidFill>
              <a:highlight>
                <a:srgbClr val="FFFF00"/>
              </a:highlight>
              <a:latin typeface="Algerian" panose="04020705040A02060702" pitchFamily="82" charset="0"/>
            </a:endParaRPr>
          </a:p>
          <a:p>
            <a:r>
              <a:rPr lang="en-IN" sz="3200" dirty="0">
                <a:solidFill>
                  <a:srgbClr val="FF0000"/>
                </a:solidFill>
                <a:latin typeface="Algerian" panose="04020705040A02060702" pitchFamily="82" charset="0"/>
              </a:rPr>
              <a:t>4. For checking the available columns in the dataset:</a:t>
            </a:r>
          </a:p>
          <a:p>
            <a:r>
              <a:rPr lang="en-IN" sz="3200" dirty="0">
                <a:solidFill>
                  <a:srgbClr val="FF0000"/>
                </a:solidFill>
                <a:highlight>
                  <a:srgbClr val="FFFF00"/>
                </a:highlight>
                <a:latin typeface="Algerian" panose="04020705040A02060702" pitchFamily="82" charset="0"/>
              </a:rPr>
              <a:t>Command used:- </a:t>
            </a:r>
            <a:r>
              <a:rPr lang="en-IN" sz="3200" dirty="0" err="1">
                <a:solidFill>
                  <a:srgbClr val="FF0000"/>
                </a:solidFill>
                <a:highlight>
                  <a:srgbClr val="FFFF00"/>
                </a:highlight>
                <a:latin typeface="Algerian" panose="04020705040A02060702" pitchFamily="82" charset="0"/>
              </a:rPr>
              <a:t>data.columns</a:t>
            </a:r>
            <a:endParaRPr lang="en-IN" sz="3200" dirty="0">
              <a:solidFill>
                <a:srgbClr val="FF0000"/>
              </a:solidFill>
              <a:highlight>
                <a:srgbClr val="FFFF00"/>
              </a:highligh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865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8042550-8D3D-DB1D-B5A7-4738516210B6}"/>
              </a:ext>
            </a:extLst>
          </p:cNvPr>
          <p:cNvSpPr txBox="1"/>
          <p:nvPr/>
        </p:nvSpPr>
        <p:spPr>
          <a:xfrm>
            <a:off x="438539" y="814823"/>
            <a:ext cx="10944807" cy="3785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</a:t>
            </a:r>
            <a:r>
              <a:rPr lang="en-IN" sz="3200" b="1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 OF THE FINDINGS:-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500" marR="139065">
              <a:lnSpc>
                <a:spcPct val="107000"/>
              </a:lnSpc>
              <a:spcBef>
                <a:spcPts val="295"/>
              </a:spcBef>
              <a:spcAft>
                <a:spcPts val="0"/>
              </a:spcAft>
            </a:pPr>
            <a:endParaRPr lang="en-US" sz="1800" dirty="0">
              <a:solidFill>
                <a:srgbClr val="11111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0" marR="139065">
              <a:lnSpc>
                <a:spcPct val="107000"/>
              </a:lnSpc>
              <a:spcBef>
                <a:spcPts val="295"/>
              </a:spcBef>
              <a:spcAft>
                <a:spcPts val="0"/>
              </a:spcAft>
            </a:pPr>
            <a:r>
              <a:rPr lang="en-US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So, as per the findings during the EDA Phase:- 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0" marR="139065">
              <a:lnSpc>
                <a:spcPct val="107000"/>
              </a:lnSpc>
              <a:spcBef>
                <a:spcPts val="295"/>
              </a:spcBef>
              <a:spcAft>
                <a:spcPts val="0"/>
              </a:spcAft>
            </a:pPr>
            <a:r>
              <a:rPr lang="en-US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Customer satisfaction has emerged as one of the most important factors that guarantee the</a:t>
            </a:r>
            <a:r>
              <a:rPr lang="en-US" spc="5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success of online store, it has been posited as a key stimulant of purchase, repurchase</a:t>
            </a:r>
            <a:r>
              <a:rPr lang="en-US" spc="5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intentions and customer loyalty. A comprehensive review of the literature, theories and</a:t>
            </a:r>
            <a:r>
              <a:rPr lang="en-US" spc="5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models have been carried out to propose the models for customer activation and customer</a:t>
            </a:r>
            <a:r>
              <a:rPr lang="en-US" spc="5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retention. Five major factors that contributed to the success of an e-commerce store have</a:t>
            </a:r>
            <a:r>
              <a:rPr lang="en-US" spc="5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been identified as: service quality, system quality, information quality, trust and net benefit.</a:t>
            </a:r>
            <a:r>
              <a:rPr lang="en-US" spc="5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research furthermore investigated the factors that influence the online customers repeat</a:t>
            </a:r>
            <a:r>
              <a:rPr lang="en-US" spc="5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purchase intention. The data is collected from </a:t>
            </a:r>
            <a:r>
              <a:rPr lang="en-US" spc="-285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Indian online shoppers. Results indicate the e-retail success factors, which are very much</a:t>
            </a:r>
            <a:r>
              <a:rPr lang="en-US" spc="-29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essential</a:t>
            </a:r>
            <a:r>
              <a:rPr lang="en-US" spc="-5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pc="5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customer satisfaction</a:t>
            </a:r>
            <a:r>
              <a:rPr lang="en-US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5280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F90B3-C949-7482-1FDE-A1407A4FD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FF0000"/>
                </a:solidFill>
                <a:highlight>
                  <a:srgbClr val="FFFF00"/>
                </a:highlight>
                <a:latin typeface="Algerian" panose="04020705040A02060702" pitchFamily="82" charset="0"/>
              </a:rPr>
              <a:t>Problem Statement:-</a:t>
            </a:r>
            <a:endParaRPr lang="en-IN" sz="4400" dirty="0">
              <a:solidFill>
                <a:srgbClr val="FF0000"/>
              </a:solidFill>
              <a:highlight>
                <a:srgbClr val="FFFF00"/>
              </a:highlight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77AF6-D00C-FB24-0064-4DC815B49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0" dirty="0">
                <a:solidFill>
                  <a:schemeClr val="tx1"/>
                </a:solidFill>
                <a:latin typeface="Alegreya"/>
              </a:rPr>
              <a:t>Customer satisfaction has emerged as one of the most important factors that guarantee the success of online store; </a:t>
            </a:r>
            <a:br>
              <a:rPr lang="en-US" sz="2400" b="0" dirty="0">
                <a:latin typeface="Alegreya"/>
              </a:rPr>
            </a:br>
            <a:endParaRPr lang="en-US" sz="2400" b="0" dirty="0">
              <a:latin typeface="Alegreya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Alegreya"/>
              </a:rPr>
              <a:t> T</a:t>
            </a:r>
            <a:r>
              <a:rPr lang="en-US" sz="2400" b="0" dirty="0">
                <a:solidFill>
                  <a:schemeClr val="tx1"/>
                </a:solidFill>
                <a:latin typeface="Alegreya"/>
              </a:rPr>
              <a:t>he main problem of the study is: Are customers satisfied by the services</a:t>
            </a:r>
            <a:br>
              <a:rPr lang="en-US" sz="2400" b="0" dirty="0">
                <a:latin typeface="Alegreya"/>
              </a:rPr>
            </a:br>
            <a:r>
              <a:rPr lang="en-US" sz="2400" b="0" dirty="0">
                <a:solidFill>
                  <a:schemeClr val="tx1"/>
                </a:solidFill>
                <a:latin typeface="Alegreya"/>
              </a:rPr>
              <a:t>provided by the cell phone service providers or not?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dirty="0">
                <a:solidFill>
                  <a:schemeClr val="tx1"/>
                </a:solidFill>
                <a:latin typeface="Alegreya"/>
              </a:rPr>
              <a:t> A comprehensive review of the literature, theories and models have been carried</a:t>
            </a:r>
            <a:r>
              <a:rPr lang="en-US" sz="2400" dirty="0">
                <a:solidFill>
                  <a:schemeClr val="tx1"/>
                </a:solidFill>
                <a:latin typeface="Alegreya"/>
              </a:rPr>
              <a:t> </a:t>
            </a:r>
            <a:r>
              <a:rPr lang="en-US" sz="2400" b="0" dirty="0">
                <a:solidFill>
                  <a:schemeClr val="tx1"/>
                </a:solidFill>
                <a:latin typeface="Alegreya"/>
              </a:rPr>
              <a:t>out to propose the models for customer activation and customer retention.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958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9D8FF5-9285-A967-3A90-BDA267DCAF84}"/>
              </a:ext>
            </a:extLst>
          </p:cNvPr>
          <p:cNvSpPr txBox="1"/>
          <p:nvPr/>
        </p:nvSpPr>
        <p:spPr>
          <a:xfrm>
            <a:off x="3135086" y="2068239"/>
            <a:ext cx="68766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highlight>
                  <a:srgbClr val="FFFF00"/>
                </a:highlight>
              </a:rPr>
              <a:t>  THANK YOU</a:t>
            </a:r>
            <a:endParaRPr lang="en-IN" sz="80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60118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F6903-159B-3BB8-0181-922A06C78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FF0000"/>
                </a:solidFill>
                <a:highlight>
                  <a:srgbClr val="FFFF00"/>
                </a:highlight>
                <a:latin typeface="Algerian" panose="04020705040A02060702" pitchFamily="82" charset="0"/>
              </a:rPr>
              <a:t>Exploratory data analysis:-</a:t>
            </a:r>
            <a:endParaRPr lang="en-IN" sz="4400" b="1" dirty="0">
              <a:solidFill>
                <a:srgbClr val="FF0000"/>
              </a:solidFill>
              <a:highlight>
                <a:srgbClr val="FFFF00"/>
              </a:highlight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7DA18-2C6E-D1C2-9A9B-BCF2EC106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234" y="1987420"/>
            <a:ext cx="9720073" cy="4023360"/>
          </a:xfrm>
        </p:spPr>
        <p:txBody>
          <a:bodyPr/>
          <a:lstStyle/>
          <a:p>
            <a:pPr marL="0" indent="0">
              <a:buNone/>
            </a:pPr>
            <a:r>
              <a:rPr lang="en-US" sz="2400" b="0" dirty="0">
                <a:latin typeface="Alegreya"/>
                <a:cs typeface="Calibri Light" panose="020F0302020204030204" pitchFamily="34" charset="0"/>
              </a:rPr>
              <a:t>1.Checking the Missing Values.</a:t>
            </a:r>
          </a:p>
          <a:p>
            <a:pPr marL="0" indent="0">
              <a:buNone/>
            </a:pPr>
            <a:r>
              <a:rPr lang="en-US" sz="2400" b="0" dirty="0">
                <a:latin typeface="Alegreya"/>
                <a:cs typeface="Calibri Light" panose="020F0302020204030204" pitchFamily="34" charset="0"/>
              </a:rPr>
              <a:t>2.Checking for Numerical </a:t>
            </a:r>
            <a:r>
              <a:rPr lang="en-US" sz="2400" dirty="0">
                <a:latin typeface="Alegreya"/>
                <a:cs typeface="Calibri Light" panose="020F0302020204030204" pitchFamily="34" charset="0"/>
              </a:rPr>
              <a:t>C</a:t>
            </a:r>
            <a:r>
              <a:rPr lang="en-US" sz="2400" b="0" dirty="0">
                <a:latin typeface="Alegreya"/>
                <a:cs typeface="Calibri Light" panose="020F0302020204030204" pitchFamily="34" charset="0"/>
              </a:rPr>
              <a:t>olumns.</a:t>
            </a:r>
          </a:p>
          <a:p>
            <a:pPr marL="0" indent="0">
              <a:buNone/>
            </a:pPr>
            <a:r>
              <a:rPr lang="en-US" sz="2400" b="0" dirty="0">
                <a:latin typeface="Alegreya"/>
                <a:cs typeface="Calibri Light" panose="020F0302020204030204" pitchFamily="34" charset="0"/>
              </a:rPr>
              <a:t>3.Checking for the distribution of Numerical </a:t>
            </a:r>
            <a:r>
              <a:rPr lang="en-US" sz="2400" dirty="0">
                <a:latin typeface="Alegreya"/>
                <a:cs typeface="Calibri Light" panose="020F0302020204030204" pitchFamily="34" charset="0"/>
              </a:rPr>
              <a:t>V</a:t>
            </a:r>
            <a:r>
              <a:rPr lang="en-US" sz="2400" b="0" dirty="0">
                <a:latin typeface="Alegreya"/>
                <a:cs typeface="Calibri Light" panose="020F0302020204030204" pitchFamily="34" charset="0"/>
              </a:rPr>
              <a:t>ariables.</a:t>
            </a:r>
          </a:p>
          <a:p>
            <a:pPr marL="0" indent="0">
              <a:buNone/>
            </a:pPr>
            <a:r>
              <a:rPr lang="en-US" sz="2400" b="0" dirty="0">
                <a:latin typeface="Alegreya"/>
                <a:cs typeface="Calibri Light" panose="020F0302020204030204" pitchFamily="34" charset="0"/>
              </a:rPr>
              <a:t>4.Checking for Categorical Variables.</a:t>
            </a:r>
          </a:p>
          <a:p>
            <a:pPr marL="0" indent="0">
              <a:buNone/>
            </a:pPr>
            <a:r>
              <a:rPr lang="en-US" sz="2400" b="0" dirty="0">
                <a:latin typeface="Alegreya"/>
                <a:cs typeface="Calibri Light" panose="020F0302020204030204" pitchFamily="34" charset="0"/>
              </a:rPr>
              <a:t>5.Types of Categorical </a:t>
            </a:r>
            <a:r>
              <a:rPr lang="en-US" sz="2400" dirty="0">
                <a:latin typeface="Alegreya"/>
                <a:cs typeface="Calibri Light" panose="020F0302020204030204" pitchFamily="34" charset="0"/>
              </a:rPr>
              <a:t>V</a:t>
            </a:r>
            <a:r>
              <a:rPr lang="en-US" sz="2400" b="0" dirty="0">
                <a:latin typeface="Alegreya"/>
                <a:cs typeface="Calibri Light" panose="020F0302020204030204" pitchFamily="34" charset="0"/>
              </a:rPr>
              <a:t>ariables</a:t>
            </a:r>
            <a:r>
              <a:rPr lang="en-IN" sz="2400" b="0" dirty="0">
                <a:latin typeface="Alegreya"/>
                <a:cs typeface="Calibri Light" panose="020F0302020204030204" pitchFamily="34" charset="0"/>
              </a:rPr>
              <a:t>.</a:t>
            </a:r>
            <a:endParaRPr lang="en-US" sz="2400" b="0" dirty="0">
              <a:latin typeface="Alegreya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199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E29C8-7EB6-1C67-88B4-0BF8A81BF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  <a:highlight>
                  <a:srgbClr val="FFFF00"/>
                </a:highlight>
                <a:latin typeface="Algerian" panose="04020705040A02060702" pitchFamily="82" charset="0"/>
              </a:rPr>
              <a:t>1.Checking the missing value:-</a:t>
            </a:r>
            <a:endParaRPr lang="en-IN" sz="4400" dirty="0">
              <a:solidFill>
                <a:srgbClr val="FF0000"/>
              </a:solidFill>
              <a:highlight>
                <a:srgbClr val="FFFF00"/>
              </a:highlight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548A2-329B-22C1-17CE-EEF19129C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Alegreya"/>
              </a:rPr>
              <a:t> In this, the Missing value can be checked by the following python code</a:t>
            </a:r>
          </a:p>
          <a:p>
            <a:r>
              <a:rPr lang="en-US" sz="2400" dirty="0" err="1">
                <a:latin typeface="Alegreya"/>
              </a:rPr>
              <a:t>Missingvalue</a:t>
            </a:r>
            <a:r>
              <a:rPr lang="en-US" sz="2400" dirty="0">
                <a:latin typeface="Alegreya"/>
              </a:rPr>
              <a:t>=[feature for feature</a:t>
            </a:r>
            <a:br>
              <a:rPr lang="en-US" sz="2400" dirty="0">
                <a:latin typeface="Alegreya"/>
              </a:rPr>
            </a:br>
            <a:r>
              <a:rPr lang="en-US" sz="2400" dirty="0">
                <a:latin typeface="Alegreya"/>
              </a:rPr>
              <a:t>in </a:t>
            </a:r>
            <a:r>
              <a:rPr lang="en-US" sz="2400" dirty="0" err="1">
                <a:latin typeface="Alegreya"/>
              </a:rPr>
              <a:t>df.columns</a:t>
            </a:r>
            <a:r>
              <a:rPr lang="en-US" sz="2400" dirty="0">
                <a:latin typeface="Alegreya"/>
              </a:rPr>
              <a:t> if data[feature].</a:t>
            </a:r>
            <a:r>
              <a:rPr lang="en-US" sz="2400" dirty="0" err="1">
                <a:latin typeface="Alegreya"/>
              </a:rPr>
              <a:t>isnull</a:t>
            </a:r>
            <a:r>
              <a:rPr lang="en-US" sz="2400" dirty="0">
                <a:latin typeface="Alegreya"/>
              </a:rPr>
              <a:t>().sum()&gt;1]</a:t>
            </a:r>
          </a:p>
          <a:p>
            <a:r>
              <a:rPr lang="en-US" sz="2400" dirty="0" err="1">
                <a:latin typeface="Alegreya"/>
              </a:rPr>
              <a:t>Missingvalue</a:t>
            </a:r>
            <a:r>
              <a:rPr lang="en-US" sz="2400" dirty="0">
                <a:latin typeface="Alegreya"/>
              </a:rPr>
              <a:t>(For printing records)</a:t>
            </a:r>
          </a:p>
          <a:p>
            <a:endParaRPr lang="en-US" sz="2400" dirty="0">
              <a:latin typeface="Alegreya"/>
            </a:endParaRPr>
          </a:p>
          <a:p>
            <a:r>
              <a:rPr lang="en-US" sz="2400" dirty="0">
                <a:latin typeface="Alegreya"/>
              </a:rPr>
              <a:t>Observation:-</a:t>
            </a:r>
            <a:br>
              <a:rPr lang="en-US" sz="2400" dirty="0">
                <a:latin typeface="Alegreya"/>
              </a:rPr>
            </a:br>
            <a:r>
              <a:rPr lang="en-US" sz="2400" dirty="0">
                <a:latin typeface="Alegreya"/>
              </a:rPr>
              <a:t>There are no missing values present in the dataset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0540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AB361-6D90-1759-36A9-CE28B6AFF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highlight>
                  <a:srgbClr val="FFFF00"/>
                </a:highlight>
                <a:latin typeface="Algerian" panose="04020705040A02060702" pitchFamily="82" charset="0"/>
              </a:rPr>
              <a:t> </a:t>
            </a:r>
            <a:r>
              <a:rPr lang="en-US" sz="3600" b="1" dirty="0">
                <a:solidFill>
                  <a:srgbClr val="FF0000"/>
                </a:solidFill>
                <a:highlight>
                  <a:srgbClr val="FFFF00"/>
                </a:highlight>
                <a:latin typeface="Algerian" panose="04020705040A02060702" pitchFamily="82" charset="0"/>
              </a:rPr>
              <a:t>2.  Checking the Numerical Columns</a:t>
            </a:r>
            <a:r>
              <a:rPr lang="en-US" sz="5400" b="1" dirty="0">
                <a:solidFill>
                  <a:srgbClr val="FF0000"/>
                </a:solidFill>
                <a:highlight>
                  <a:srgbClr val="FFFF00"/>
                </a:highlight>
                <a:latin typeface="Algerian" panose="04020705040A02060702" pitchFamily="82" charset="0"/>
              </a:rPr>
              <a:t>:-</a:t>
            </a:r>
            <a:endParaRPr lang="en-IN" dirty="0">
              <a:solidFill>
                <a:srgbClr val="FF0000"/>
              </a:solidFill>
              <a:highlight>
                <a:srgbClr val="FFFF00"/>
              </a:highlight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51A6E-CDE7-099D-8E29-FE42D202E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0" dirty="0">
                <a:solidFill>
                  <a:schemeClr val="tx1"/>
                </a:solidFill>
                <a:latin typeface="Alegreya"/>
              </a:rPr>
              <a:t>Numerical values can be checked using the following python code:-</a:t>
            </a:r>
          </a:p>
          <a:p>
            <a:pPr marL="0" indent="0">
              <a:buNone/>
            </a:pPr>
            <a:r>
              <a:rPr lang="en-US" sz="2400" dirty="0" err="1">
                <a:latin typeface="Alegreya"/>
              </a:rPr>
              <a:t>N</a:t>
            </a:r>
            <a:r>
              <a:rPr lang="en-US" sz="2400" b="0" dirty="0" err="1">
                <a:solidFill>
                  <a:schemeClr val="tx1"/>
                </a:solidFill>
                <a:latin typeface="Alegreya"/>
              </a:rPr>
              <a:t>umericalFeature</a:t>
            </a:r>
            <a:r>
              <a:rPr lang="en-US" sz="2400" b="0" dirty="0">
                <a:solidFill>
                  <a:schemeClr val="tx1"/>
                </a:solidFill>
                <a:latin typeface="Alegreya"/>
              </a:rPr>
              <a:t>=[feature for feature in </a:t>
            </a:r>
            <a:r>
              <a:rPr lang="en-US" sz="2400" b="0" dirty="0" err="1">
                <a:solidFill>
                  <a:schemeClr val="tx1"/>
                </a:solidFill>
                <a:latin typeface="Alegreya"/>
              </a:rPr>
              <a:t>data.columns</a:t>
            </a:r>
            <a:r>
              <a:rPr lang="en-US" sz="2400" b="0" dirty="0">
                <a:solidFill>
                  <a:schemeClr val="tx1"/>
                </a:solidFill>
                <a:latin typeface="Alegreya"/>
              </a:rPr>
              <a:t> if data[feature].</a:t>
            </a:r>
            <a:r>
              <a:rPr lang="en-US" sz="2400" b="0" dirty="0" err="1">
                <a:solidFill>
                  <a:schemeClr val="tx1"/>
                </a:solidFill>
                <a:latin typeface="Alegreya"/>
              </a:rPr>
              <a:t>dtypes</a:t>
            </a:r>
            <a:r>
              <a:rPr lang="en-US" sz="2400" b="0" dirty="0">
                <a:solidFill>
                  <a:schemeClr val="tx1"/>
                </a:solidFill>
                <a:latin typeface="Alegreya"/>
              </a:rPr>
              <a:t>!="O"]</a:t>
            </a:r>
          </a:p>
          <a:p>
            <a:pPr marL="0" indent="0">
              <a:buNone/>
            </a:pPr>
            <a:r>
              <a:rPr lang="en-US" sz="2400" b="0" dirty="0">
                <a:solidFill>
                  <a:schemeClr val="tx1"/>
                </a:solidFill>
                <a:latin typeface="Alegreya"/>
              </a:rPr>
              <a:t>data[</a:t>
            </a:r>
            <a:r>
              <a:rPr lang="en-US" sz="2400" dirty="0" err="1">
                <a:latin typeface="Alegreya"/>
              </a:rPr>
              <a:t>N</a:t>
            </a:r>
            <a:r>
              <a:rPr lang="en-US" sz="2400" b="0" dirty="0" err="1">
                <a:solidFill>
                  <a:schemeClr val="tx1"/>
                </a:solidFill>
                <a:latin typeface="Alegreya"/>
              </a:rPr>
              <a:t>umericalFeature</a:t>
            </a:r>
            <a:r>
              <a:rPr lang="en-US" sz="2400" b="0" dirty="0">
                <a:solidFill>
                  <a:schemeClr val="tx1"/>
                </a:solidFill>
                <a:latin typeface="Alegreya"/>
              </a:rPr>
              <a:t>]</a:t>
            </a:r>
          </a:p>
          <a:p>
            <a:pPr marL="0" indent="0">
              <a:buNone/>
            </a:pPr>
            <a:endParaRPr lang="en-US" sz="2400" b="0" dirty="0">
              <a:solidFill>
                <a:schemeClr val="tx1"/>
              </a:solidFill>
              <a:latin typeface="Alegreya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chemeClr val="tx1"/>
                </a:solidFill>
                <a:latin typeface="Alegreya"/>
              </a:rPr>
              <a:t>Observation:- There are 1 numerical values present in the dataset.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2842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97B25-5743-AB40-9DEA-1FE3CCEB5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894" y="585216"/>
            <a:ext cx="11588620" cy="1499616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  <a:highlight>
                  <a:srgbClr val="FFFF00"/>
                </a:highlight>
                <a:latin typeface="Algerian" panose="04020705040A02060702" pitchFamily="82" charset="0"/>
              </a:rPr>
              <a:t>3.Checking the categorical variable:-</a:t>
            </a:r>
            <a:endParaRPr lang="en-IN" sz="4000" dirty="0">
              <a:solidFill>
                <a:srgbClr val="FF0000"/>
              </a:solidFill>
              <a:highlight>
                <a:srgbClr val="FFFF00"/>
              </a:highlight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39E56-22E3-9DDF-4E83-95998253B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dirty="0">
                <a:solidFill>
                  <a:schemeClr val="tx1"/>
                </a:solidFill>
                <a:latin typeface="Alegreya"/>
              </a:rPr>
              <a:t>Categorical variable can be checked using the below code:-</a:t>
            </a:r>
          </a:p>
          <a:p>
            <a:pPr marL="0" indent="0">
              <a:buNone/>
            </a:pPr>
            <a:r>
              <a:rPr lang="en-US" sz="2400" b="0" dirty="0">
                <a:solidFill>
                  <a:schemeClr val="tx1"/>
                </a:solidFill>
                <a:latin typeface="Alegreya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Alegreya"/>
              </a:rPr>
              <a:t>discreteFeature</a:t>
            </a:r>
            <a:r>
              <a:rPr lang="en-US" sz="2400" b="0" dirty="0">
                <a:solidFill>
                  <a:schemeClr val="tx1"/>
                </a:solidFill>
                <a:latin typeface="Alegreya"/>
              </a:rPr>
              <a:t>=[feature for feature in </a:t>
            </a:r>
            <a:r>
              <a:rPr lang="en-US" sz="2400" b="0" dirty="0" err="1">
                <a:solidFill>
                  <a:schemeClr val="tx1"/>
                </a:solidFill>
                <a:latin typeface="Alegreya"/>
              </a:rPr>
              <a:t>data.columns</a:t>
            </a:r>
            <a:r>
              <a:rPr lang="en-US" sz="2400" b="0" dirty="0">
                <a:solidFill>
                  <a:schemeClr val="tx1"/>
                </a:solidFill>
                <a:latin typeface="Alegreya"/>
              </a:rPr>
              <a:t> if feature not in  </a:t>
            </a:r>
            <a:r>
              <a:rPr lang="en-US" sz="2400" dirty="0" err="1">
                <a:latin typeface="Alegreya"/>
              </a:rPr>
              <a:t>N</a:t>
            </a:r>
            <a:r>
              <a:rPr lang="en-US" sz="2400" b="0" dirty="0" err="1">
                <a:solidFill>
                  <a:schemeClr val="tx1"/>
                </a:solidFill>
                <a:latin typeface="Alegreya"/>
              </a:rPr>
              <a:t>umericalFeature</a:t>
            </a:r>
            <a:r>
              <a:rPr lang="en-US" sz="2400" b="0" dirty="0">
                <a:solidFill>
                  <a:schemeClr val="tx1"/>
                </a:solidFill>
                <a:latin typeface="Alegreya"/>
              </a:rPr>
              <a:t>]</a:t>
            </a:r>
          </a:p>
          <a:p>
            <a:pPr marL="0" indent="0">
              <a:buNone/>
            </a:pPr>
            <a:r>
              <a:rPr lang="en-US" sz="2400" b="0" dirty="0">
                <a:solidFill>
                  <a:schemeClr val="tx1"/>
                </a:solidFill>
                <a:latin typeface="Alegreya"/>
              </a:rPr>
              <a:t>data[</a:t>
            </a:r>
            <a:r>
              <a:rPr lang="en-US" sz="2400" b="0" dirty="0" err="1">
                <a:solidFill>
                  <a:schemeClr val="tx1"/>
                </a:solidFill>
                <a:latin typeface="Alegreya"/>
              </a:rPr>
              <a:t>discrete</a:t>
            </a:r>
            <a:r>
              <a:rPr lang="en-US" sz="2400" dirty="0" err="1">
                <a:latin typeface="Alegreya"/>
              </a:rPr>
              <a:t>F</a:t>
            </a:r>
            <a:r>
              <a:rPr lang="en-US" sz="2400" b="0" dirty="0" err="1">
                <a:solidFill>
                  <a:schemeClr val="tx1"/>
                </a:solidFill>
                <a:latin typeface="Alegreya"/>
              </a:rPr>
              <a:t>eature</a:t>
            </a:r>
            <a:r>
              <a:rPr lang="en-US" sz="2400" b="0" dirty="0">
                <a:solidFill>
                  <a:schemeClr val="tx1"/>
                </a:solidFill>
                <a:latin typeface="Alegreya"/>
              </a:rPr>
              <a:t>]</a:t>
            </a:r>
          </a:p>
          <a:p>
            <a:r>
              <a:rPr lang="en-US" sz="2400" b="0" dirty="0">
                <a:solidFill>
                  <a:schemeClr val="tx1"/>
                </a:solidFill>
                <a:latin typeface="Alegreya"/>
              </a:rPr>
              <a:t>Observation:-</a:t>
            </a:r>
            <a:br>
              <a:rPr lang="en-US" sz="2400" b="0" dirty="0">
                <a:latin typeface="Alegreya"/>
              </a:rPr>
            </a:br>
            <a:endParaRPr lang="en-US" sz="2400" dirty="0">
              <a:latin typeface="Alegreya"/>
            </a:endParaRPr>
          </a:p>
          <a:p>
            <a:r>
              <a:rPr lang="en-US" sz="2400" b="0" dirty="0">
                <a:solidFill>
                  <a:schemeClr val="tx1"/>
                </a:solidFill>
                <a:latin typeface="Alegreya"/>
              </a:rPr>
              <a:t>There are 70 categorical values present in dataset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6706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D3EA5-25F1-11DD-E4FD-C56B680C7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latin typeface="Algerian" panose="04020705040A02060702" pitchFamily="82" charset="0"/>
              </a:rPr>
              <a:t> Data visualization</a:t>
            </a:r>
            <a:r>
              <a:rPr lang="en-US" b="1" dirty="0">
                <a:solidFill>
                  <a:srgbClr val="FF0000"/>
                </a:solidFill>
                <a:latin typeface="Algerian" panose="04020705040A02060702" pitchFamily="82" charset="0"/>
              </a:rPr>
              <a:t>:-</a:t>
            </a:r>
            <a:endParaRPr lang="en-IN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pic>
        <p:nvPicPr>
          <p:cNvPr id="4" name="Content Placeholder 2">
            <a:extLst>
              <a:ext uri="{FF2B5EF4-FFF2-40B4-BE49-F238E27FC236}">
                <a16:creationId xmlns:a16="http://schemas.microsoft.com/office/drawing/2014/main" id="{1A65A856-DA8F-FB29-67E1-5AB2F8F833CD}"/>
              </a:ext>
              <a:ext uri="{7A6FA803-AC16-41F3-8C54-83A588106E5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E6D92C1-A975-4AC3-B305-023910644F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-42750" r="-42750"/>
          <a:stretch>
            <a:fillRect/>
          </a:stretch>
        </p:blipFill>
        <p:spPr>
          <a:xfrm>
            <a:off x="-1058863" y="2275721"/>
            <a:ext cx="6689726" cy="2675890"/>
          </a:xfr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889E53-3655-207E-9FF6-8C97D80B804D}"/>
              </a:ext>
              <a:ext uri="{1B70EC27-C77F-4543-9C2B-65F6114A3D7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45FFCD9-8C60-455E-9A90-5C2749807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0920" y="2084832"/>
            <a:ext cx="3635153" cy="2675890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1BC1CF-09EF-92AE-932E-A6F77CEAC3C4}"/>
              </a:ext>
            </a:extLst>
          </p:cNvPr>
          <p:cNvSpPr txBox="1"/>
          <p:nvPr/>
        </p:nvSpPr>
        <p:spPr>
          <a:xfrm>
            <a:off x="233265" y="5182542"/>
            <a:ext cx="6606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en-US" sz="1400" dirty="0"/>
            </a:pPr>
            <a:r>
              <a:rPr lang="en-US" sz="1800" b="0" dirty="0">
                <a:latin typeface="Alegreya"/>
              </a:rPr>
              <a:t>Observations:- There are 181 females and 88 Males.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3E5A6A-3BD9-E1A5-C2F5-98DA2F78F9A5}"/>
              </a:ext>
            </a:extLst>
          </p:cNvPr>
          <p:cNvSpPr txBox="1"/>
          <p:nvPr/>
        </p:nvSpPr>
        <p:spPr>
          <a:xfrm>
            <a:off x="5477070" y="4951611"/>
            <a:ext cx="66247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en-US" sz="1400" dirty="0"/>
            </a:pPr>
            <a:r>
              <a:rPr lang="en-US" sz="1800" b="0" dirty="0">
                <a:latin typeface="Alegreya"/>
              </a:rPr>
              <a:t>Observations:-</a:t>
            </a:r>
          </a:p>
          <a:p>
            <a:pPr>
              <a:defRPr lang="en-US" sz="1400" dirty="0"/>
            </a:pPr>
            <a:r>
              <a:rPr lang="en-US" sz="1800" b="0" dirty="0">
                <a:latin typeface="Alegreya"/>
              </a:rPr>
              <a:t> There are 81 peoples in  age between 31 and 40 years. </a:t>
            </a:r>
            <a:br>
              <a:rPr lang="en-US" sz="1800" b="0" dirty="0">
                <a:latin typeface="Alegreya"/>
              </a:rPr>
            </a:br>
            <a:r>
              <a:rPr lang="en-US" sz="1800" b="0" dirty="0">
                <a:latin typeface="Alegreya"/>
              </a:rPr>
              <a:t> There are 70 peoples in the age between 41 and 50 years .</a:t>
            </a:r>
            <a:br>
              <a:rPr lang="en-US" sz="1800" b="0" dirty="0">
                <a:latin typeface="Alegreya"/>
              </a:rPr>
            </a:br>
            <a:r>
              <a:rPr lang="en-US" sz="1800" b="0" dirty="0">
                <a:latin typeface="Alegreya"/>
              </a:rPr>
              <a:t> There are 20 peoples in less than 20 years criteria. </a:t>
            </a:r>
            <a:br>
              <a:rPr lang="en-US" sz="1800" b="0" dirty="0">
                <a:latin typeface="Alegreya"/>
              </a:rPr>
            </a:br>
            <a:r>
              <a:rPr lang="en-US" sz="1800" b="0" dirty="0">
                <a:latin typeface="Alegreya"/>
              </a:rPr>
              <a:t> There are 19 peoples in  51 years and above criteria.</a:t>
            </a:r>
          </a:p>
        </p:txBody>
      </p:sp>
    </p:spTree>
    <p:extLst>
      <p:ext uri="{BB962C8B-B14F-4D97-AF65-F5344CB8AC3E}">
        <p14:creationId xmlns:p14="http://schemas.microsoft.com/office/powerpoint/2010/main" val="1826501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F87CD-F76D-D1E2-3A0B-7C47DD2DE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780" y="174669"/>
            <a:ext cx="9720072" cy="52512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 VISUALIZATIONS:-</a:t>
            </a:r>
            <a:endParaRPr lang="en-IN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4" name="Content Placeholder 2">
            <a:extLst>
              <a:ext uri="{FF2B5EF4-FFF2-40B4-BE49-F238E27FC236}">
                <a16:creationId xmlns:a16="http://schemas.microsoft.com/office/drawing/2014/main" id="{C005582E-2205-C7CB-C85F-DFC0422A78BF}"/>
              </a:ext>
              <a:ext uri="{6732A8D9-1A3B-4B45-A140-ADA03D5F9B9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FEC6D76-2AC0-4315-84E7-58ABE11380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5458" b="15458"/>
          <a:stretch>
            <a:fillRect/>
          </a:stretch>
        </p:blipFill>
        <p:spPr>
          <a:xfrm>
            <a:off x="374780" y="835760"/>
            <a:ext cx="4092091" cy="2252672"/>
          </a:xfr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4F4CB3-A542-4040-FD86-F3B173146CB3}"/>
              </a:ext>
            </a:extLst>
          </p:cNvPr>
          <p:cNvSpPr txBox="1"/>
          <p:nvPr/>
        </p:nvSpPr>
        <p:spPr>
          <a:xfrm>
            <a:off x="258924" y="3429000"/>
            <a:ext cx="609755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en-US" sz="1400" dirty="0"/>
            </a:pPr>
            <a:r>
              <a:rPr lang="en-US" sz="1600" dirty="0">
                <a:latin typeface="Alegreya"/>
              </a:rPr>
              <a:t>O</a:t>
            </a:r>
            <a:r>
              <a:rPr lang="en-US" sz="1600" b="0" dirty="0">
                <a:latin typeface="Alegreya"/>
              </a:rPr>
              <a:t>bservations:-</a:t>
            </a:r>
          </a:p>
          <a:p>
            <a:pPr>
              <a:defRPr lang="en-US" sz="1400" dirty="0"/>
            </a:pPr>
            <a:r>
              <a:rPr lang="en-US" sz="1600" dirty="0">
                <a:latin typeface="Alegreya"/>
              </a:rPr>
              <a:t> </a:t>
            </a:r>
            <a:r>
              <a:rPr lang="en-US" sz="1600" b="0" dirty="0">
                <a:latin typeface="Alegreya"/>
              </a:rPr>
              <a:t>1. 58 people shop online from Delhi.</a:t>
            </a:r>
            <a:br>
              <a:rPr lang="en-US" sz="1600" b="0" dirty="0">
                <a:latin typeface="Alegreya"/>
              </a:rPr>
            </a:br>
            <a:r>
              <a:rPr lang="en-US" sz="1600" b="0" dirty="0">
                <a:latin typeface="Alegreya"/>
              </a:rPr>
              <a:t> 2. 43 people shop online from Greater Noida </a:t>
            </a:r>
            <a:br>
              <a:rPr lang="en-US" sz="1600" b="0" dirty="0">
                <a:latin typeface="Alegreya"/>
              </a:rPr>
            </a:br>
            <a:r>
              <a:rPr lang="en-US" sz="1600" b="0" dirty="0">
                <a:latin typeface="Alegreya"/>
              </a:rPr>
              <a:t> 3.40 people shop online from Noida </a:t>
            </a:r>
            <a:br>
              <a:rPr lang="en-US" sz="1600" b="0" dirty="0">
                <a:latin typeface="Alegreya"/>
              </a:rPr>
            </a:br>
            <a:r>
              <a:rPr lang="en-US" sz="1600" b="0" dirty="0">
                <a:latin typeface="Alegreya"/>
              </a:rPr>
              <a:t> 4. 37 People shop online from Noida </a:t>
            </a:r>
            <a:br>
              <a:rPr lang="en-US" sz="1600" b="0" dirty="0">
                <a:latin typeface="Alegreya"/>
              </a:rPr>
            </a:br>
            <a:r>
              <a:rPr lang="en-US" sz="1600" b="0" dirty="0">
                <a:latin typeface="Alegreya"/>
              </a:rPr>
              <a:t> 5.27 People shop online from </a:t>
            </a:r>
            <a:r>
              <a:rPr lang="en-US" sz="1600" dirty="0">
                <a:latin typeface="Alegreya"/>
              </a:rPr>
              <a:t>Karnal Area.</a:t>
            </a:r>
            <a:r>
              <a:rPr lang="en-US" sz="1600" b="0" dirty="0">
                <a:latin typeface="Alegreya"/>
              </a:rPr>
              <a:t> </a:t>
            </a:r>
            <a:br>
              <a:rPr lang="en-US" sz="1600" b="0" dirty="0">
                <a:latin typeface="Alegreya"/>
              </a:rPr>
            </a:br>
            <a:r>
              <a:rPr lang="en-US" sz="1600" b="0" dirty="0">
                <a:latin typeface="Alegreya"/>
              </a:rPr>
              <a:t> 6.12 People shop online from Gurgaon </a:t>
            </a:r>
            <a:br>
              <a:rPr lang="en-US" sz="1600" b="0" dirty="0">
                <a:latin typeface="Alegreya"/>
              </a:rPr>
            </a:br>
            <a:r>
              <a:rPr lang="en-US" sz="1600" b="0" dirty="0">
                <a:latin typeface="Alegreya"/>
              </a:rPr>
              <a:t> 7.9  People shop online from Meerut            </a:t>
            </a:r>
            <a:br>
              <a:rPr lang="en-US" sz="1600" b="0" dirty="0">
                <a:latin typeface="Alegreya"/>
              </a:rPr>
            </a:br>
            <a:r>
              <a:rPr lang="en-US" sz="1600" b="0" dirty="0">
                <a:latin typeface="Alegreya"/>
              </a:rPr>
              <a:t> 8. 5  People shop online from Moradabad   </a:t>
            </a:r>
            <a:br>
              <a:rPr lang="en-US" sz="1600" b="0" dirty="0">
                <a:latin typeface="Alegreya"/>
              </a:rPr>
            </a:br>
            <a:r>
              <a:rPr lang="en-US" sz="1600" b="0" dirty="0">
                <a:latin typeface="Alegreya"/>
              </a:rPr>
              <a:t> 9. 2 People shop online from </a:t>
            </a:r>
            <a:r>
              <a:rPr lang="en-US" sz="1600" b="0" dirty="0" err="1">
                <a:latin typeface="Alegreya"/>
              </a:rPr>
              <a:t>Bulandshehar</a:t>
            </a:r>
            <a:r>
              <a:rPr lang="en-US" sz="1600" b="0" dirty="0">
                <a:latin typeface="Alegreya"/>
              </a:rPr>
              <a:t>.</a:t>
            </a:r>
            <a:br>
              <a:rPr lang="en-US" sz="1600" b="0" dirty="0">
                <a:latin typeface="Alegreya"/>
              </a:rPr>
            </a:br>
            <a:r>
              <a:rPr lang="en-US" sz="1600" b="0" dirty="0">
                <a:latin typeface="Alegreya"/>
              </a:rPr>
              <a:t>10. 18 people shop online from Ghaziabad.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6FCE14-642B-F794-0223-40FC7A59C61A}"/>
              </a:ext>
              <a:ext uri="{5561FADE-1461-46C4-80C6-AFC935FE5E0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AA538D0-CC49-4E3D-A55C-0D842F46B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0803" y="659459"/>
            <a:ext cx="4314661" cy="2615585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069F1D1-0A1C-D229-8D0D-590F10F7CEDF}"/>
              </a:ext>
            </a:extLst>
          </p:cNvPr>
          <p:cNvSpPr txBox="1"/>
          <p:nvPr/>
        </p:nvSpPr>
        <p:spPr>
          <a:xfrm>
            <a:off x="6096000" y="3275044"/>
            <a:ext cx="609755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en-US" sz="1400" dirty="0"/>
            </a:pPr>
            <a:r>
              <a:rPr lang="en-US" sz="1600" b="0" dirty="0">
                <a:latin typeface="Alegreya"/>
              </a:rPr>
              <a:t>Observations:-</a:t>
            </a:r>
          </a:p>
          <a:p>
            <a:pPr>
              <a:defRPr lang="en-US" sz="1400" dirty="0"/>
            </a:pPr>
            <a:endParaRPr lang="en-US" sz="1600" dirty="0">
              <a:latin typeface="Alegreya"/>
            </a:endParaRPr>
          </a:p>
          <a:p>
            <a:pPr>
              <a:defRPr lang="en-US" sz="1400" dirty="0"/>
            </a:pPr>
            <a:r>
              <a:rPr lang="en-US" sz="1600" b="0" dirty="0">
                <a:latin typeface="Alegreya"/>
              </a:rPr>
              <a:t> 1. There are 98 people are shopping online above 4 years   </a:t>
            </a:r>
            <a:br>
              <a:rPr lang="en-US" sz="1600" b="0" dirty="0">
                <a:latin typeface="Alegreya"/>
              </a:rPr>
            </a:br>
            <a:r>
              <a:rPr lang="en-US" sz="1600" b="0" dirty="0">
                <a:latin typeface="Alegreya"/>
              </a:rPr>
              <a:t> 2. There are 65 people are shopping online between 2 and 3 years </a:t>
            </a:r>
            <a:br>
              <a:rPr lang="en-US" sz="1600" b="0" dirty="0">
                <a:latin typeface="Alegreya"/>
              </a:rPr>
            </a:br>
            <a:r>
              <a:rPr lang="en-US" sz="1600" b="0" dirty="0">
                <a:latin typeface="Alegreya"/>
              </a:rPr>
              <a:t> 3. There are 47 </a:t>
            </a:r>
            <a:r>
              <a:rPr lang="en-US" sz="1600" b="0" dirty="0" err="1">
                <a:latin typeface="Alegreya"/>
              </a:rPr>
              <a:t>peples</a:t>
            </a:r>
            <a:r>
              <a:rPr lang="en-US" sz="1600" b="0" dirty="0">
                <a:latin typeface="Alegreya"/>
              </a:rPr>
              <a:t> are shopping online between 3 and 4 years </a:t>
            </a:r>
            <a:br>
              <a:rPr lang="en-US" sz="1600" b="0" dirty="0">
                <a:latin typeface="Alegreya"/>
              </a:rPr>
            </a:br>
            <a:r>
              <a:rPr lang="en-US" sz="1600" b="0" dirty="0">
                <a:latin typeface="Alegreya"/>
              </a:rPr>
              <a:t> 4. There are 43 peoples are shopping online less than 1 year </a:t>
            </a:r>
            <a:br>
              <a:rPr lang="en-US" sz="1600" b="0" dirty="0">
                <a:latin typeface="Alegreya"/>
              </a:rPr>
            </a:br>
            <a:r>
              <a:rPr lang="en-US" sz="1600" b="0" dirty="0">
                <a:latin typeface="Alegreya"/>
              </a:rPr>
              <a:t> 5. There are 16 peoples are shopping online in between 1 and 2 years</a:t>
            </a:r>
          </a:p>
        </p:txBody>
      </p:sp>
    </p:spTree>
    <p:extLst>
      <p:ext uri="{BB962C8B-B14F-4D97-AF65-F5344CB8AC3E}">
        <p14:creationId xmlns:p14="http://schemas.microsoft.com/office/powerpoint/2010/main" val="3943821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>
            <a:extLst>
              <a:ext uri="{FF2B5EF4-FFF2-40B4-BE49-F238E27FC236}">
                <a16:creationId xmlns:a16="http://schemas.microsoft.com/office/drawing/2014/main" id="{7439D53C-E711-6203-C950-B9EE2DB2AB5A}"/>
              </a:ext>
              <a:ext uri="{92CF78AF-9206-4D9D-AC3B-A91BB1AA72C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315425A-B734-491C-9E1C-4B0E0C6E8F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024" b="11024"/>
          <a:stretch>
            <a:fillRect/>
          </a:stretch>
        </p:blipFill>
        <p:spPr>
          <a:xfrm>
            <a:off x="685800" y="400050"/>
            <a:ext cx="3821639" cy="243645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D1E3F3-732C-99FA-0E0B-3A1FE1C92519}"/>
              </a:ext>
            </a:extLst>
          </p:cNvPr>
          <p:cNvSpPr txBox="1"/>
          <p:nvPr/>
        </p:nvSpPr>
        <p:spPr>
          <a:xfrm>
            <a:off x="193610" y="2956545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en-US" sz="1400" dirty="0"/>
            </a:pPr>
            <a:r>
              <a:rPr lang="en-US" sz="1800" b="0" dirty="0">
                <a:solidFill>
                  <a:srgbClr val="FF0000"/>
                </a:solidFill>
                <a:latin typeface="Arvo"/>
              </a:rPr>
              <a:t>How many times you have made an online purchase in the past 1 year?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934DB0-E77D-A916-52F4-88EA535384FA}"/>
              </a:ext>
              <a:ext uri="{855636B3-9F31-4C94-A71C-62719C4568D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63892FE-6F45-4A22-9C1E-EFCF5C25E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8988" y="353396"/>
            <a:ext cx="3721093" cy="2832714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F5C4A7-0929-7BC4-E49A-656E0B24FE70}"/>
              </a:ext>
            </a:extLst>
          </p:cNvPr>
          <p:cNvSpPr txBox="1"/>
          <p:nvPr/>
        </p:nvSpPr>
        <p:spPr>
          <a:xfrm>
            <a:off x="6291164" y="305966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en-US" sz="1400" dirty="0"/>
            </a:pPr>
            <a:r>
              <a:rPr lang="en-US" sz="1800" b="0" dirty="0">
                <a:solidFill>
                  <a:srgbClr val="FF0000"/>
                </a:solidFill>
                <a:latin typeface="Arvo"/>
              </a:rPr>
              <a:t>How do you access the internet while shopping on-line?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65497D-664B-E0A6-AEC2-E8249D67193B}"/>
              </a:ext>
            </a:extLst>
          </p:cNvPr>
          <p:cNvSpPr txBox="1"/>
          <p:nvPr/>
        </p:nvSpPr>
        <p:spPr>
          <a:xfrm>
            <a:off x="144624" y="3595291"/>
            <a:ext cx="619552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en-US" sz="1400" dirty="0"/>
            </a:pPr>
            <a:r>
              <a:rPr lang="en-US" sz="1800" b="0" dirty="0">
                <a:latin typeface="Alegreya"/>
              </a:rPr>
              <a:t>Observations:- </a:t>
            </a:r>
          </a:p>
          <a:p>
            <a:pPr>
              <a:defRPr lang="en-US" sz="1400" dirty="0"/>
            </a:pPr>
            <a:r>
              <a:rPr lang="en-US" sz="1800" b="0" dirty="0">
                <a:latin typeface="Alegreya"/>
              </a:rPr>
              <a:t>1. There are 114 people have made online purchase less than 10 times.</a:t>
            </a:r>
            <a:br>
              <a:rPr lang="en-US" sz="1800" b="0" dirty="0">
                <a:latin typeface="Alegreya"/>
              </a:rPr>
            </a:br>
            <a:r>
              <a:rPr lang="en-US" sz="1800" b="0" dirty="0">
                <a:latin typeface="Alegreya"/>
              </a:rPr>
              <a:t>2. There are 63 peoples have made online purchase in between 31 and 40 times. </a:t>
            </a:r>
            <a:br>
              <a:rPr lang="en-US" sz="1800" b="0" dirty="0">
                <a:latin typeface="Alegreya"/>
              </a:rPr>
            </a:br>
            <a:r>
              <a:rPr lang="en-US" sz="1800" b="0" dirty="0">
                <a:latin typeface="Alegreya"/>
              </a:rPr>
              <a:t>3. There are 47 peoples have made online purchase 41 times and above.</a:t>
            </a:r>
            <a:br>
              <a:rPr lang="en-US" sz="1800" b="0" dirty="0">
                <a:latin typeface="Alegreya"/>
              </a:rPr>
            </a:br>
            <a:r>
              <a:rPr lang="en-US" sz="1800" b="0" dirty="0">
                <a:latin typeface="Alegreya"/>
              </a:rPr>
              <a:t>4. There are 29 peoples have made online purchase 11-20 times.  </a:t>
            </a:r>
            <a:br>
              <a:rPr lang="en-US" sz="1800" b="0" dirty="0">
                <a:latin typeface="Alegreya"/>
              </a:rPr>
            </a:br>
            <a:r>
              <a:rPr lang="en-US" sz="1800" b="0" dirty="0">
                <a:latin typeface="Alegreya"/>
              </a:rPr>
              <a:t>5.There are 10 peoples have made online purchase 21-30 times.</a:t>
            </a:r>
            <a:br>
              <a:rPr lang="en-US" sz="1800" b="0" dirty="0">
                <a:latin typeface="Alegreya"/>
              </a:rPr>
            </a:br>
            <a:r>
              <a:rPr lang="en-US" sz="1800" b="0" dirty="0">
                <a:latin typeface="Alegreya"/>
              </a:rPr>
              <a:t>6. there are 6 peoples have made online purchase 42 times and above.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0197C0-2214-4F69-CA67-E25F18B16B32}"/>
              </a:ext>
            </a:extLst>
          </p:cNvPr>
          <p:cNvSpPr txBox="1"/>
          <p:nvPr/>
        </p:nvSpPr>
        <p:spPr>
          <a:xfrm>
            <a:off x="6389136" y="3602876"/>
            <a:ext cx="56092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en-US" sz="1400" dirty="0"/>
            </a:pPr>
            <a:r>
              <a:rPr lang="en-US" sz="1800" b="0" dirty="0">
                <a:latin typeface="Alegreya"/>
              </a:rPr>
              <a:t>Observations:- </a:t>
            </a:r>
          </a:p>
          <a:p>
            <a:pPr>
              <a:defRPr lang="en-US" sz="1400" dirty="0"/>
            </a:pPr>
            <a:r>
              <a:rPr lang="en-US" dirty="0">
                <a:latin typeface="Alegreya"/>
              </a:rPr>
              <a:t>     </a:t>
            </a:r>
            <a:r>
              <a:rPr lang="en-US" sz="1800" b="0" dirty="0">
                <a:latin typeface="Alegreya"/>
              </a:rPr>
              <a:t>1.There are 189 people accessing the mobile internet. </a:t>
            </a:r>
            <a:br>
              <a:rPr lang="en-US" sz="1800" b="0" dirty="0">
                <a:latin typeface="Alegreya"/>
              </a:rPr>
            </a:br>
            <a:r>
              <a:rPr lang="en-US" sz="1800" b="0" dirty="0">
                <a:latin typeface="Alegreya"/>
              </a:rPr>
              <a:t>    2. There are 76 people accessing the </a:t>
            </a:r>
            <a:r>
              <a:rPr lang="en-US" sz="1800" b="0" dirty="0" err="1">
                <a:latin typeface="Alegreya"/>
              </a:rPr>
              <a:t>WiFi</a:t>
            </a:r>
            <a:r>
              <a:rPr lang="en-US" sz="1800" b="0" dirty="0">
                <a:latin typeface="Alegreya"/>
              </a:rPr>
              <a:t> network .</a:t>
            </a:r>
            <a:br>
              <a:rPr lang="en-US" sz="1800" b="0" dirty="0">
                <a:latin typeface="Alegreya"/>
              </a:rPr>
            </a:br>
            <a:r>
              <a:rPr lang="en-US" sz="1800" b="0" dirty="0">
                <a:latin typeface="Alegreya"/>
              </a:rPr>
              <a:t>    3. There are 4 people accessing the Dial-up network.</a:t>
            </a:r>
          </a:p>
        </p:txBody>
      </p:sp>
    </p:spTree>
    <p:extLst>
      <p:ext uri="{BB962C8B-B14F-4D97-AF65-F5344CB8AC3E}">
        <p14:creationId xmlns:p14="http://schemas.microsoft.com/office/powerpoint/2010/main" val="26778596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140</TotalTime>
  <Words>2196</Words>
  <Application>Microsoft Office PowerPoint</Application>
  <PresentationFormat>Widescreen</PresentationFormat>
  <Paragraphs>152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Alegreya</vt:lpstr>
      <vt:lpstr>Algerian</vt:lpstr>
      <vt:lpstr>Arvo</vt:lpstr>
      <vt:lpstr>Calibri</vt:lpstr>
      <vt:lpstr>Times New Roman</vt:lpstr>
      <vt:lpstr>Tw Cen MT</vt:lpstr>
      <vt:lpstr>Tw Cen MT Condensed</vt:lpstr>
      <vt:lpstr>Wingdings</vt:lpstr>
      <vt:lpstr>Wingdings 3</vt:lpstr>
      <vt:lpstr>Integral</vt:lpstr>
      <vt:lpstr>CUSTOMER RETENTION DATASET</vt:lpstr>
      <vt:lpstr>Problem Statement:-</vt:lpstr>
      <vt:lpstr>Exploratory data analysis:-</vt:lpstr>
      <vt:lpstr>1.Checking the missing value:-</vt:lpstr>
      <vt:lpstr> 2.  Checking the Numerical Columns:-</vt:lpstr>
      <vt:lpstr>3.Checking the categorical variable:-</vt:lpstr>
      <vt:lpstr> Data visualization:-</vt:lpstr>
      <vt:lpstr> VISUALIZATIONS:-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RETENTION DATASET</dc:title>
  <dc:creator>Surbhee Johri</dc:creator>
  <cp:lastModifiedBy>Surbhee Johri</cp:lastModifiedBy>
  <cp:revision>36</cp:revision>
  <dcterms:created xsi:type="dcterms:W3CDTF">2022-10-11T13:28:45Z</dcterms:created>
  <dcterms:modified xsi:type="dcterms:W3CDTF">2022-10-13T16:47:25Z</dcterms:modified>
</cp:coreProperties>
</file>