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5E71522-A2F7-4FA3-A82C-50190D1E60E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90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EFF36-0FC0-41C7-AA04-638B0433665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132581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582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051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40684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8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509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354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02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17935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EFF36-0FC0-41C7-AA04-638B0433665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71522-A2F7-4FA3-A82C-50190D1E60E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38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EFF36-0FC0-41C7-AA04-638B0433665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336940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EFF36-0FC0-41C7-AA04-638B04336656}"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E71522-A2F7-4FA3-A82C-50190D1E60E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6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EFF36-0FC0-41C7-AA04-638B04336656}"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E71522-A2F7-4FA3-A82C-50190D1E60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45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FF36-0FC0-41C7-AA04-638B04336656}"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287386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EFF36-0FC0-41C7-AA04-638B0433665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71522-A2F7-4FA3-A82C-50190D1E60E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49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EFF36-0FC0-41C7-AA04-638B0433665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71522-A2F7-4FA3-A82C-50190D1E60EF}" type="slidenum">
              <a:rPr lang="en-IN" smtClean="0"/>
              <a:t>‹#›</a:t>
            </a:fld>
            <a:endParaRPr lang="en-IN"/>
          </a:p>
        </p:txBody>
      </p:sp>
    </p:spTree>
    <p:extLst>
      <p:ext uri="{BB962C8B-B14F-4D97-AF65-F5344CB8AC3E}">
        <p14:creationId xmlns:p14="http://schemas.microsoft.com/office/powerpoint/2010/main" val="301945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9EFF36-0FC0-41C7-AA04-638B04336656}" type="datetimeFigureOut">
              <a:rPr lang="en-IN" smtClean="0"/>
              <a:t>15-11-2022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E71522-A2F7-4FA3-A82C-50190D1E60EF}" type="slidenum">
              <a:rPr lang="en-IN" smtClean="0"/>
              <a:t>‹#›</a:t>
            </a:fld>
            <a:endParaRPr lang="en-IN"/>
          </a:p>
        </p:txBody>
      </p:sp>
    </p:spTree>
    <p:extLst>
      <p:ext uri="{BB962C8B-B14F-4D97-AF65-F5344CB8AC3E}">
        <p14:creationId xmlns:p14="http://schemas.microsoft.com/office/powerpoint/2010/main" val="2605825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F48-016F-44D1-B6C7-A5955B6C6144}"/>
              </a:ext>
            </a:extLst>
          </p:cNvPr>
          <p:cNvSpPr>
            <a:spLocks noGrp="1"/>
          </p:cNvSpPr>
          <p:nvPr>
            <p:ph type="ctrTitle"/>
          </p:nvPr>
        </p:nvSpPr>
        <p:spPr>
          <a:xfrm>
            <a:off x="2209800" y="1834382"/>
            <a:ext cx="7772400" cy="1463040"/>
          </a:xfrm>
        </p:spPr>
        <p:txBody>
          <a:bodyPr>
            <a:normAutofit fontScale="90000"/>
          </a:bodyPr>
          <a:lstStyle/>
          <a:p>
            <a:r>
              <a:rPr lang="en-IN" sz="6000" dirty="0">
                <a:highlight>
                  <a:srgbClr val="FFFF00"/>
                </a:highlight>
                <a:latin typeface="Algerian" panose="04020705040A02060702" pitchFamily="82" charset="0"/>
              </a:rPr>
              <a:t>CAR PRICE PREDICTION PROJECT</a:t>
            </a:r>
          </a:p>
        </p:txBody>
      </p:sp>
      <p:sp>
        <p:nvSpPr>
          <p:cNvPr id="3" name="Subtitle 2">
            <a:extLst>
              <a:ext uri="{FF2B5EF4-FFF2-40B4-BE49-F238E27FC236}">
                <a16:creationId xmlns:a16="http://schemas.microsoft.com/office/drawing/2014/main" id="{0CD5B941-FAF3-22CF-6FC8-03A056F3849E}"/>
              </a:ext>
            </a:extLst>
          </p:cNvPr>
          <p:cNvSpPr>
            <a:spLocks noGrp="1"/>
          </p:cNvSpPr>
          <p:nvPr>
            <p:ph type="subTitle" idx="1"/>
          </p:nvPr>
        </p:nvSpPr>
        <p:spPr/>
        <p:txBody>
          <a:bodyPr>
            <a:normAutofit fontScale="47500" lnSpcReduction="20000"/>
          </a:bodyPr>
          <a:lstStyle/>
          <a:p>
            <a:r>
              <a:rPr lang="en-IN" sz="5100" b="1" dirty="0">
                <a:highlight>
                  <a:srgbClr val="FFFF00"/>
                </a:highlight>
              </a:rPr>
              <a:t>BY:-</a:t>
            </a:r>
          </a:p>
          <a:p>
            <a:r>
              <a:rPr lang="en-IN" sz="5100" b="1" dirty="0">
                <a:highlight>
                  <a:srgbClr val="FFFF00"/>
                </a:highlight>
              </a:rPr>
              <a:t>RISHABH JOHRI</a:t>
            </a:r>
          </a:p>
          <a:p>
            <a:r>
              <a:rPr lang="en-IN" sz="5100" b="1" dirty="0">
                <a:highlight>
                  <a:srgbClr val="FFFF00"/>
                </a:highlight>
              </a:rPr>
              <a:t>DATA SCIENCE- INTERN</a:t>
            </a:r>
            <a:endParaRPr lang="en-IN" b="1" dirty="0">
              <a:highlight>
                <a:srgbClr val="FFFF00"/>
              </a:highlight>
            </a:endParaRPr>
          </a:p>
        </p:txBody>
      </p:sp>
    </p:spTree>
    <p:extLst>
      <p:ext uri="{BB962C8B-B14F-4D97-AF65-F5344CB8AC3E}">
        <p14:creationId xmlns:p14="http://schemas.microsoft.com/office/powerpoint/2010/main" val="30202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40775-47EB-B1D6-FC66-00FF587EC9BE}"/>
              </a:ext>
            </a:extLst>
          </p:cNvPr>
          <p:cNvSpPr txBox="1"/>
          <p:nvPr/>
        </p:nvSpPr>
        <p:spPr>
          <a:xfrm>
            <a:off x="802433" y="766514"/>
            <a:ext cx="10412963" cy="5663089"/>
          </a:xfrm>
          <a:prstGeom prst="rect">
            <a:avLst/>
          </a:prstGeom>
          <a:noFill/>
        </p:spPr>
        <p:txBody>
          <a:bodyPr wrap="square">
            <a:spAutoFit/>
          </a:bodyPr>
          <a:lstStyle/>
          <a:p>
            <a:r>
              <a:rPr lang="en-US" sz="1800" dirty="0">
                <a:solidFill>
                  <a:srgbClr val="00B0F0"/>
                </a:solidFill>
                <a:highlight>
                  <a:srgbClr val="FFFF00"/>
                </a:highlight>
                <a:latin typeface="Algerian" panose="04020705040A02060702" pitchFamily="82" charset="0"/>
              </a:rPr>
              <a:t>SOME EDA </a:t>
            </a:r>
            <a:r>
              <a:rPr lang="en-US" sz="2000" dirty="0">
                <a:solidFill>
                  <a:srgbClr val="00B0F0"/>
                </a:solidFill>
                <a:highlight>
                  <a:srgbClr val="FFFF00"/>
                </a:highlight>
                <a:latin typeface="Algerian" panose="04020705040A02060702" pitchFamily="82" charset="0"/>
              </a:rPr>
              <a:t>STEPS</a:t>
            </a:r>
            <a:r>
              <a:rPr lang="en-US" sz="1800" dirty="0">
                <a:solidFill>
                  <a:srgbClr val="00B0F0"/>
                </a:solidFill>
                <a:highlight>
                  <a:srgbClr val="FFFF00"/>
                </a:highlight>
                <a:latin typeface="Algerian" panose="04020705040A02060702" pitchFamily="82" charset="0"/>
              </a:rPr>
              <a:t> WHICH HAS BEEN PERFORMED :-</a:t>
            </a:r>
            <a:br>
              <a:rPr lang="en-US" sz="1800" dirty="0">
                <a:solidFill>
                  <a:srgbClr val="00B0F0"/>
                </a:solidFill>
                <a:highlight>
                  <a:srgbClr val="FFFF00"/>
                </a:highlight>
                <a:latin typeface="Algerian" panose="04020705040A02060702" pitchFamily="82" charset="0"/>
              </a:rPr>
            </a:br>
            <a:br>
              <a:rPr lang="en-US" sz="1800" dirty="0">
                <a:solidFill>
                  <a:srgbClr val="00B0F0"/>
                </a:solidFill>
                <a:highlight>
                  <a:srgbClr val="FFFF00"/>
                </a:highlight>
                <a:latin typeface="Algerian" panose="04020705040A02060702" pitchFamily="82" charset="0"/>
              </a:rPr>
            </a:br>
            <a:r>
              <a:rPr lang="en-US" sz="1800" dirty="0">
                <a:solidFill>
                  <a:srgbClr val="00B0F0"/>
                </a:solidFill>
                <a:latin typeface="Algerian" panose="04020705040A02060702" pitchFamily="82" charset="0"/>
              </a:rPr>
              <a:t>1. </a:t>
            </a:r>
            <a:r>
              <a:rPr lang="en-US" sz="1600" dirty="0">
                <a:solidFill>
                  <a:srgbClr val="00B0F0"/>
                </a:solidFill>
                <a:latin typeface="Algerian" panose="04020705040A02060702" pitchFamily="82" charset="0"/>
              </a:rPr>
              <a:t>For checking the rows and columns present in the dataset</a:t>
            </a:r>
            <a:br>
              <a:rPr lang="en-US" sz="1800" dirty="0">
                <a:solidFill>
                  <a:srgbClr val="00B0F0"/>
                </a:solidFill>
                <a:latin typeface="Algerian" panose="04020705040A02060702" pitchFamily="82" charset="0"/>
              </a:rPr>
            </a:br>
            <a:r>
              <a:rPr lang="en-US" sz="1800" dirty="0" err="1">
                <a:solidFill>
                  <a:srgbClr val="00B0F0"/>
                </a:solidFill>
                <a:highlight>
                  <a:srgbClr val="FFFF00"/>
                </a:highlight>
                <a:latin typeface="Algerian" panose="04020705040A02060702" pitchFamily="82" charset="0"/>
              </a:rPr>
              <a:t>Data.shape</a:t>
            </a:r>
            <a:br>
              <a:rPr lang="en-US" sz="1800" dirty="0">
                <a:solidFill>
                  <a:srgbClr val="00B0F0"/>
                </a:solidFill>
                <a:highlight>
                  <a:srgbClr val="FFFF00"/>
                </a:highlight>
                <a:latin typeface="Algerian" panose="04020705040A02060702" pitchFamily="82" charset="0"/>
              </a:rPr>
            </a:br>
            <a:br>
              <a:rPr lang="en-US" sz="1800" dirty="0">
                <a:solidFill>
                  <a:srgbClr val="00B0F0"/>
                </a:solidFill>
                <a:highlight>
                  <a:srgbClr val="FFFF00"/>
                </a:highlight>
                <a:latin typeface="Algerian" panose="04020705040A02060702" pitchFamily="82" charset="0"/>
              </a:rPr>
            </a:br>
            <a:r>
              <a:rPr lang="en-US" sz="1800" dirty="0">
                <a:solidFill>
                  <a:srgbClr val="00B0F0"/>
                </a:solidFill>
                <a:latin typeface="Algerian" panose="04020705040A02060702" pitchFamily="82" charset="0"/>
              </a:rPr>
              <a:t>2. For Checking the null values in the dataset:-</a:t>
            </a:r>
            <a:br>
              <a:rPr lang="en-US" sz="1800" dirty="0">
                <a:solidFill>
                  <a:srgbClr val="00B0F0"/>
                </a:solidFill>
                <a:latin typeface="Algerian" panose="04020705040A02060702" pitchFamily="82" charset="0"/>
              </a:rPr>
            </a:br>
            <a:r>
              <a:rPr lang="en-IN" sz="1800" dirty="0">
                <a:solidFill>
                  <a:srgbClr val="00B0F0"/>
                </a:solidFill>
                <a:highlight>
                  <a:srgbClr val="FFFF00"/>
                </a:highlight>
                <a:latin typeface="Algerian" panose="04020705040A02060702" pitchFamily="82" charset="0"/>
              </a:rPr>
              <a:t>Command used:- </a:t>
            </a:r>
            <a:r>
              <a:rPr lang="en-IN" sz="1800" dirty="0" err="1">
                <a:solidFill>
                  <a:srgbClr val="00B0F0"/>
                </a:solidFill>
                <a:highlight>
                  <a:srgbClr val="FFFF00"/>
                </a:highlight>
                <a:latin typeface="Algerian" panose="04020705040A02060702" pitchFamily="82" charset="0"/>
              </a:rPr>
              <a:t>data.isnull</a:t>
            </a:r>
            <a:r>
              <a:rPr lang="en-IN" sz="1800" dirty="0">
                <a:solidFill>
                  <a:srgbClr val="00B0F0"/>
                </a:solidFill>
                <a:highlight>
                  <a:srgbClr val="FFFF00"/>
                </a:highlight>
                <a:latin typeface="Algerian" panose="04020705040A02060702" pitchFamily="82" charset="0"/>
              </a:rPr>
              <a:t>().sum()</a:t>
            </a:r>
            <a:br>
              <a:rPr lang="en-IN" sz="1800" dirty="0">
                <a:solidFill>
                  <a:srgbClr val="00B0F0"/>
                </a:solidFill>
                <a:highlight>
                  <a:srgbClr val="FFFF00"/>
                </a:highlight>
                <a:latin typeface="Algerian" panose="04020705040A02060702" pitchFamily="82" charset="0"/>
              </a:rPr>
            </a:br>
            <a:br>
              <a:rPr lang="en-IN" sz="1800" dirty="0">
                <a:solidFill>
                  <a:srgbClr val="00B0F0"/>
                </a:solidFill>
                <a:highlight>
                  <a:srgbClr val="FFFF00"/>
                </a:highlight>
                <a:latin typeface="Algerian" panose="04020705040A02060702" pitchFamily="82" charset="0"/>
              </a:rPr>
            </a:br>
            <a:r>
              <a:rPr lang="en-IN" sz="1800" dirty="0">
                <a:solidFill>
                  <a:srgbClr val="00B0F0"/>
                </a:solidFill>
                <a:latin typeface="Algerian" panose="04020705040A02060702" pitchFamily="82" charset="0"/>
              </a:rPr>
              <a:t>3. For checking the statistical summary of dataset:</a:t>
            </a:r>
            <a:br>
              <a:rPr lang="en-IN" sz="1800" dirty="0">
                <a:solidFill>
                  <a:srgbClr val="00B0F0"/>
                </a:solidFill>
                <a:latin typeface="Algerian" panose="04020705040A02060702" pitchFamily="82" charset="0"/>
              </a:rPr>
            </a:br>
            <a:r>
              <a:rPr lang="en-IN" sz="1800" dirty="0">
                <a:solidFill>
                  <a:srgbClr val="00B0F0"/>
                </a:solidFill>
                <a:highlight>
                  <a:srgbClr val="FFFF00"/>
                </a:highlight>
                <a:latin typeface="Algerian" panose="04020705040A02060702" pitchFamily="82" charset="0"/>
              </a:rPr>
              <a:t>Command used:- </a:t>
            </a:r>
            <a:r>
              <a:rPr lang="en-IN" sz="1800" dirty="0" err="1">
                <a:solidFill>
                  <a:srgbClr val="00B0F0"/>
                </a:solidFill>
                <a:highlight>
                  <a:srgbClr val="FFFF00"/>
                </a:highlight>
                <a:latin typeface="Algerian" panose="04020705040A02060702" pitchFamily="82" charset="0"/>
              </a:rPr>
              <a:t>data,describe</a:t>
            </a:r>
            <a:r>
              <a:rPr lang="en-IN" sz="1800" dirty="0">
                <a:solidFill>
                  <a:srgbClr val="00B0F0"/>
                </a:solidFill>
                <a:highlight>
                  <a:srgbClr val="FFFF00"/>
                </a:highlight>
                <a:latin typeface="Algerian" panose="04020705040A02060702" pitchFamily="82" charset="0"/>
              </a:rPr>
              <a:t>()</a:t>
            </a:r>
            <a:br>
              <a:rPr lang="en-IN" sz="1800" dirty="0">
                <a:solidFill>
                  <a:srgbClr val="00B0F0"/>
                </a:solidFill>
                <a:highlight>
                  <a:srgbClr val="FFFF00"/>
                </a:highlight>
                <a:latin typeface="Algerian" panose="04020705040A02060702" pitchFamily="82" charset="0"/>
              </a:rPr>
            </a:br>
            <a:br>
              <a:rPr lang="en-IN" sz="1800" dirty="0">
                <a:solidFill>
                  <a:srgbClr val="00B0F0"/>
                </a:solidFill>
                <a:highlight>
                  <a:srgbClr val="FFFF00"/>
                </a:highlight>
                <a:latin typeface="Algerian" panose="04020705040A02060702" pitchFamily="82" charset="0"/>
              </a:rPr>
            </a:br>
            <a:r>
              <a:rPr lang="en-IN" sz="1800" dirty="0">
                <a:solidFill>
                  <a:srgbClr val="00B0F0"/>
                </a:solidFill>
                <a:latin typeface="Algerian" panose="04020705040A02060702" pitchFamily="82" charset="0"/>
              </a:rPr>
              <a:t>4. For checking the available columns in the dataset:</a:t>
            </a:r>
            <a:br>
              <a:rPr lang="en-IN" sz="1800" dirty="0">
                <a:solidFill>
                  <a:srgbClr val="00B0F0"/>
                </a:solidFill>
                <a:latin typeface="Algerian" panose="04020705040A02060702" pitchFamily="82" charset="0"/>
              </a:rPr>
            </a:br>
            <a:r>
              <a:rPr lang="en-IN" sz="1800" dirty="0">
                <a:solidFill>
                  <a:srgbClr val="00B0F0"/>
                </a:solidFill>
                <a:highlight>
                  <a:srgbClr val="FFFF00"/>
                </a:highlight>
                <a:latin typeface="Algerian" panose="04020705040A02060702" pitchFamily="82" charset="0"/>
              </a:rPr>
              <a:t>Command used:- </a:t>
            </a:r>
            <a:r>
              <a:rPr lang="en-IN" sz="1800" dirty="0" err="1">
                <a:solidFill>
                  <a:srgbClr val="00B0F0"/>
                </a:solidFill>
                <a:highlight>
                  <a:srgbClr val="FFFF00"/>
                </a:highlight>
                <a:latin typeface="Algerian" panose="04020705040A02060702" pitchFamily="82" charset="0"/>
              </a:rPr>
              <a:t>data.columns</a:t>
            </a:r>
            <a:endParaRPr lang="en-IN" dirty="0">
              <a:solidFill>
                <a:srgbClr val="00B0F0"/>
              </a:solidFill>
              <a:highlight>
                <a:srgbClr val="FFFF00"/>
              </a:highlight>
              <a:latin typeface="Algerian" panose="04020705040A02060702" pitchFamily="82" charset="0"/>
            </a:endParaRPr>
          </a:p>
          <a:p>
            <a:endParaRPr lang="en-IN" sz="1800" dirty="0">
              <a:solidFill>
                <a:srgbClr val="00B0F0"/>
              </a:solidFill>
              <a:highlight>
                <a:srgbClr val="FFFF00"/>
              </a:highlight>
              <a:latin typeface="Algerian" panose="04020705040A02060702" pitchFamily="82" charset="0"/>
            </a:endParaRPr>
          </a:p>
          <a:p>
            <a:r>
              <a:rPr lang="en-IN" dirty="0">
                <a:solidFill>
                  <a:srgbClr val="00B0F0"/>
                </a:solidFill>
                <a:latin typeface="Algerian" panose="04020705040A02060702" pitchFamily="82" charset="0"/>
              </a:rPr>
              <a:t>5. FOR CHECKING THE DATATYPE OF EACH FEATURES:-</a:t>
            </a:r>
          </a:p>
          <a:p>
            <a:r>
              <a:rPr lang="en-IN" sz="1800" dirty="0">
                <a:solidFill>
                  <a:srgbClr val="00B0F0"/>
                </a:solidFill>
                <a:highlight>
                  <a:srgbClr val="FFFF00"/>
                </a:highlight>
                <a:latin typeface="Algerian" panose="04020705040A02060702" pitchFamily="82" charset="0"/>
              </a:rPr>
              <a:t>COMMAND USED:- DATA.DTYP</a:t>
            </a:r>
            <a:r>
              <a:rPr lang="en-IN" dirty="0">
                <a:solidFill>
                  <a:srgbClr val="00B0F0"/>
                </a:solidFill>
                <a:highlight>
                  <a:srgbClr val="FFFF00"/>
                </a:highlight>
                <a:latin typeface="Algerian" panose="04020705040A02060702" pitchFamily="82" charset="0"/>
              </a:rPr>
              <a:t>ES</a:t>
            </a:r>
          </a:p>
          <a:p>
            <a:endParaRPr lang="en-IN" sz="1800" dirty="0">
              <a:solidFill>
                <a:srgbClr val="00B0F0"/>
              </a:solidFill>
              <a:highlight>
                <a:srgbClr val="FFFF00"/>
              </a:highlight>
              <a:latin typeface="Algerian" panose="04020705040A02060702" pitchFamily="82" charset="0"/>
            </a:endParaRPr>
          </a:p>
          <a:p>
            <a:r>
              <a:rPr lang="en-IN" dirty="0">
                <a:solidFill>
                  <a:srgbClr val="00B0F0"/>
                </a:solidFill>
                <a:latin typeface="Algerian" panose="04020705040A02060702" pitchFamily="82" charset="0"/>
              </a:rPr>
              <a:t>6. FOR OBSERVING THE INFORMATION ABOUT DATASET:-</a:t>
            </a:r>
          </a:p>
          <a:p>
            <a:r>
              <a:rPr lang="en-IN" sz="1800" dirty="0">
                <a:solidFill>
                  <a:srgbClr val="00B0F0"/>
                </a:solidFill>
                <a:highlight>
                  <a:srgbClr val="FFFF00"/>
                </a:highlight>
                <a:latin typeface="Algerian" panose="04020705040A02060702" pitchFamily="82" charset="0"/>
              </a:rPr>
              <a:t>COMMAND USED:</a:t>
            </a:r>
            <a:r>
              <a:rPr lang="en-IN" dirty="0">
                <a:solidFill>
                  <a:srgbClr val="00B0F0"/>
                </a:solidFill>
                <a:highlight>
                  <a:srgbClr val="FFFF00"/>
                </a:highlight>
                <a:latin typeface="Algerian" panose="04020705040A02060702" pitchFamily="82" charset="0"/>
              </a:rPr>
              <a:t>- DATA.INFO()</a:t>
            </a:r>
            <a:br>
              <a:rPr lang="en-IN" sz="1800" dirty="0">
                <a:solidFill>
                  <a:srgbClr val="00B0F0"/>
                </a:solidFill>
                <a:highlight>
                  <a:srgbClr val="FFFF00"/>
                </a:highlight>
                <a:latin typeface="Algerian" panose="04020705040A02060702" pitchFamily="82" charset="0"/>
              </a:rPr>
            </a:br>
            <a:endParaRPr lang="en-IN" dirty="0">
              <a:solidFill>
                <a:srgbClr val="00B0F0"/>
              </a:solidFill>
            </a:endParaRPr>
          </a:p>
        </p:txBody>
      </p:sp>
    </p:spTree>
    <p:extLst>
      <p:ext uri="{BB962C8B-B14F-4D97-AF65-F5344CB8AC3E}">
        <p14:creationId xmlns:p14="http://schemas.microsoft.com/office/powerpoint/2010/main" val="225403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90E39E-6449-3F00-FE48-B22EF0AE856C}"/>
              </a:ext>
            </a:extLst>
          </p:cNvPr>
          <p:cNvSpPr txBox="1"/>
          <p:nvPr/>
        </p:nvSpPr>
        <p:spPr>
          <a:xfrm>
            <a:off x="970384" y="1309766"/>
            <a:ext cx="10207689" cy="3907929"/>
          </a:xfrm>
          <a:prstGeom prst="rect">
            <a:avLst/>
          </a:prstGeom>
          <a:noFill/>
        </p:spPr>
        <p:txBody>
          <a:bodyPr wrap="square">
            <a:spAutoFit/>
          </a:bodyPr>
          <a:lstStyle/>
          <a:p>
            <a:pPr>
              <a:lnSpc>
                <a:spcPct val="107000"/>
              </a:lnSpc>
              <a:spcAft>
                <a:spcPts val="800"/>
              </a:spcAft>
            </a:pPr>
            <a:r>
              <a:rPr lang="en-IN" sz="1800" b="1" dirty="0">
                <a:effectLst/>
                <a:highlight>
                  <a:srgbClr val="FFFF00"/>
                </a:highlight>
                <a:latin typeface="Microsoft YaHei" panose="020B0503020204020204" pitchFamily="34" charset="-122"/>
                <a:ea typeface="Calibri" panose="020F0502020204030204" pitchFamily="34" charset="0"/>
                <a:cs typeface="Microsoft YaHei" panose="020B0503020204020204" pitchFamily="34" charset="-122"/>
              </a:rPr>
              <a:t>Data Cleaning:-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Microsoft YaHei" panose="020B0503020204020204" pitchFamily="34" charset="-122"/>
                <a:ea typeface="Calibri" panose="020F0502020204030204" pitchFamily="34" charset="0"/>
                <a:cs typeface="Microsoft YaHei" panose="020B0503020204020204" pitchFamily="34" charset="-122"/>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In the dataset, we have found null values also in 3-4 columns, and found some outliers and skewness levels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To remove outliers, </a:t>
            </a:r>
            <a:r>
              <a:rPr lang="en-IN" sz="2000" dirty="0" err="1">
                <a:effectLst/>
                <a:latin typeface="Calibri" panose="020F0502020204030204" pitchFamily="34" charset="0"/>
                <a:ea typeface="Microsoft YaHei" panose="020B0503020204020204" pitchFamily="34" charset="-122"/>
                <a:cs typeface="Calibri" panose="020F0502020204030204" pitchFamily="34" charset="0"/>
              </a:rPr>
              <a:t>i</a:t>
            </a:r>
            <a:r>
              <a:rPr lang="en-IN" sz="2000" dirty="0">
                <a:effectLst/>
                <a:latin typeface="Calibri" panose="020F0502020204030204" pitchFamily="34" charset="0"/>
                <a:ea typeface="Microsoft YaHei" panose="020B0503020204020204" pitchFamily="34" charset="-122"/>
                <a:cs typeface="Calibri" panose="020F0502020204030204" pitchFamily="34" charset="0"/>
              </a:rPr>
              <a:t> have used </a:t>
            </a:r>
            <a:r>
              <a:rPr lang="en-IN" sz="2000" dirty="0" err="1">
                <a:effectLst/>
                <a:latin typeface="Calibri" panose="020F0502020204030204" pitchFamily="34" charset="0"/>
                <a:ea typeface="Microsoft YaHei" panose="020B0503020204020204" pitchFamily="34" charset="-122"/>
                <a:cs typeface="Calibri" panose="020F0502020204030204" pitchFamily="34" charset="0"/>
              </a:rPr>
              <a:t>ZScore</a:t>
            </a:r>
            <a:r>
              <a:rPr lang="en-IN" sz="2000" dirty="0">
                <a:effectLst/>
                <a:latin typeface="Calibri" panose="020F0502020204030204" pitchFamily="34" charset="0"/>
                <a:ea typeface="Microsoft YaHei" panose="020B0503020204020204" pitchFamily="34" charset="-122"/>
                <a:cs typeface="Calibri" panose="020F0502020204030204" pitchFamily="34" charset="0"/>
              </a:rPr>
              <a:t> method. And for removing skewness I have used  Yeo-Johnson method.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Then I have used Standard Scaler method to Scale the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In this, issue of Multicollinearity is not there as checked and confirmed using VIF also.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Microsoft YaHei" panose="020B0503020204020204" pitchFamily="34" charset="-122"/>
                <a:cs typeface="Calibri" panose="020F0502020204030204" pitchFamily="34" charset="0"/>
              </a:rPr>
              <a:t>Then, after all Preparations of our data, we have moved to model selection phase</a:t>
            </a:r>
            <a:r>
              <a:rPr lang="en-IN" sz="1800" dirty="0">
                <a:effectLst/>
                <a:latin typeface="Calibri" panose="020F0502020204030204" pitchFamily="34" charset="0"/>
                <a:ea typeface="Microsoft YaHei" panose="020B0503020204020204" pitchFamily="34" charset="-122"/>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557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9FD9F-855D-8FED-7A37-DF17613671CE}"/>
              </a:ext>
            </a:extLst>
          </p:cNvPr>
          <p:cNvSpPr txBox="1"/>
          <p:nvPr/>
        </p:nvSpPr>
        <p:spPr>
          <a:xfrm>
            <a:off x="931506" y="926047"/>
            <a:ext cx="10328987" cy="4473597"/>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Microsoft YaHei" panose="020B0503020204020204" pitchFamily="34" charset="-122"/>
                <a:cs typeface="Calibri" panose="020F0502020204030204" pitchFamily="34" charset="0"/>
              </a:rPr>
              <a:t>Model Selection:-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S</a:t>
            </a:r>
            <a:r>
              <a:rPr lang="en-IN" sz="1800" dirty="0">
                <a:effectLst/>
                <a:latin typeface="Calibri" panose="020F0502020204030204" pitchFamily="34" charset="0"/>
                <a:ea typeface="Microsoft YaHei" panose="020B0503020204020204" pitchFamily="34" charset="-122"/>
                <a:cs typeface="Calibri" panose="020F0502020204030204" pitchFamily="34" charset="0"/>
              </a:rPr>
              <a:t>ince New _ Price was our Target column and it was a Categorical column, so this particular problem was a Classification problem. And we have used all Classification algorithms to build our model. We Tried multiple models and to avoid the confusion of overfitting we went through cross validation. Below are the list of Classification algorithms I have used in my project. By looking into the least difference between accuracy score and cross validation score, I found Extra Trees Classifier as the best model for proceeding ahead. Other models which </a:t>
            </a:r>
            <a:r>
              <a:rPr lang="en-IN" sz="1800" dirty="0" err="1">
                <a:effectLst/>
                <a:latin typeface="Calibri" panose="020F0502020204030204" pitchFamily="34" charset="0"/>
                <a:ea typeface="Microsoft YaHei" panose="020B0503020204020204" pitchFamily="34" charset="-122"/>
                <a:cs typeface="Calibri" panose="020F0502020204030204" pitchFamily="34" charset="0"/>
              </a:rPr>
              <a:t>i</a:t>
            </a:r>
            <a:r>
              <a:rPr lang="en-IN" sz="1800" dirty="0">
                <a:effectLst/>
                <a:latin typeface="Calibri" panose="020F0502020204030204" pitchFamily="34" charset="0"/>
                <a:ea typeface="Microsoft YaHei" panose="020B0503020204020204" pitchFamily="34" charset="-122"/>
                <a:cs typeface="Calibri" panose="020F0502020204030204" pitchFamily="34" charset="0"/>
              </a:rPr>
              <a:t> have used were: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Microsoft YaHei" panose="020B0503020204020204" pitchFamily="34" charset="-122"/>
                <a:cs typeface="Calibri" panose="020F0502020204030204" pitchFamily="34" charset="0"/>
              </a:rPr>
              <a:t>K </a:t>
            </a:r>
            <a:r>
              <a:rPr lang="en-IN" sz="2400" dirty="0" err="1">
                <a:effectLst/>
                <a:latin typeface="Calibri" panose="020F0502020204030204" pitchFamily="34" charset="0"/>
                <a:ea typeface="Microsoft YaHei" panose="020B0503020204020204" pitchFamily="34" charset="-122"/>
                <a:cs typeface="Calibri" panose="020F0502020204030204" pitchFamily="34" charset="0"/>
              </a:rPr>
              <a:t>Neighbors</a:t>
            </a:r>
            <a:r>
              <a:rPr lang="en-IN" sz="2400" dirty="0">
                <a:effectLst/>
                <a:latin typeface="Calibri" panose="020F0502020204030204" pitchFamily="34" charset="0"/>
                <a:ea typeface="Microsoft YaHei" panose="020B0503020204020204" pitchFamily="34" charset="-122"/>
                <a:cs typeface="Calibri" panose="020F0502020204030204" pitchFamily="34" charset="0"/>
              </a:rPr>
              <a:t>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Microsoft YaHei" panose="020B0503020204020204" pitchFamily="34" charset="-122"/>
                <a:cs typeface="Calibri" panose="020F0502020204030204" pitchFamily="34" charset="0"/>
              </a:rPr>
              <a:t>Decision Tree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Microsoft YaHei" panose="020B0503020204020204" pitchFamily="34" charset="-122"/>
                <a:cs typeface="Calibri" panose="020F0502020204030204" pitchFamily="34" charset="0"/>
              </a:rPr>
              <a:t>Gradient Boosting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Microsoft YaHei" panose="020B0503020204020204" pitchFamily="34" charset="-122"/>
                <a:cs typeface="Calibri" panose="020F0502020204030204" pitchFamily="34" charset="0"/>
              </a:rPr>
              <a:t>Random Forest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9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2AC3A-FA91-FCFF-DEA1-7AE8D7E908BE}"/>
              </a:ext>
            </a:extLst>
          </p:cNvPr>
          <p:cNvSpPr txBox="1"/>
          <p:nvPr/>
        </p:nvSpPr>
        <p:spPr>
          <a:xfrm>
            <a:off x="1166327" y="942392"/>
            <a:ext cx="9638522" cy="461665"/>
          </a:xfrm>
          <a:prstGeom prst="rect">
            <a:avLst/>
          </a:prstGeom>
          <a:noFill/>
        </p:spPr>
        <p:txBody>
          <a:bodyPr wrap="square" rtlCol="0">
            <a:spAutoFit/>
          </a:bodyPr>
          <a:lstStyle/>
          <a:p>
            <a:r>
              <a:rPr lang="en-US" sz="2400" b="1" dirty="0"/>
              <a:t>                                          </a:t>
            </a:r>
            <a:r>
              <a:rPr lang="en-US" sz="2400" b="1" dirty="0">
                <a:highlight>
                  <a:srgbClr val="FFFF00"/>
                </a:highlight>
              </a:rPr>
              <a:t>VISUALISATIONS:-</a:t>
            </a:r>
            <a:endParaRPr lang="en-IN" sz="2400" b="1" dirty="0">
              <a:highlight>
                <a:srgbClr val="FFFF00"/>
              </a:highlight>
            </a:endParaRPr>
          </a:p>
        </p:txBody>
      </p:sp>
      <p:pic>
        <p:nvPicPr>
          <p:cNvPr id="4" name="Picture 3">
            <a:extLst>
              <a:ext uri="{FF2B5EF4-FFF2-40B4-BE49-F238E27FC236}">
                <a16:creationId xmlns:a16="http://schemas.microsoft.com/office/drawing/2014/main" id="{3C0ECEAA-35A2-6679-C4BF-A3C8FEC6C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5" y="1472809"/>
            <a:ext cx="9815804" cy="4610750"/>
          </a:xfrm>
          <a:prstGeom prst="rect">
            <a:avLst/>
          </a:prstGeom>
        </p:spPr>
      </p:pic>
    </p:spTree>
    <p:extLst>
      <p:ext uri="{BB962C8B-B14F-4D97-AF65-F5344CB8AC3E}">
        <p14:creationId xmlns:p14="http://schemas.microsoft.com/office/powerpoint/2010/main" val="140558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2763-406F-3C84-F021-D57238D0E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33" y="898941"/>
            <a:ext cx="10303133" cy="5060118"/>
          </a:xfrm>
          <a:prstGeom prst="rect">
            <a:avLst/>
          </a:prstGeom>
        </p:spPr>
      </p:pic>
    </p:spTree>
    <p:extLst>
      <p:ext uri="{BB962C8B-B14F-4D97-AF65-F5344CB8AC3E}">
        <p14:creationId xmlns:p14="http://schemas.microsoft.com/office/powerpoint/2010/main" val="76060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6BFCB-1CA4-0BB7-B99E-3D9B55091E7C}"/>
              </a:ext>
            </a:extLst>
          </p:cNvPr>
          <p:cNvSpPr txBox="1"/>
          <p:nvPr/>
        </p:nvSpPr>
        <p:spPr>
          <a:xfrm>
            <a:off x="856084" y="675305"/>
            <a:ext cx="611621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Microsoft YaHei" panose="020B0503020204020204" pitchFamily="34" charset="-122"/>
                <a:cs typeface="Calibri" panose="020F0502020204030204" pitchFamily="34" charset="0"/>
              </a:rPr>
              <a:t>Different Model Accuracy Scores:-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205D22F-8BFB-C5C8-13F6-924E4B6844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1376" y="1305702"/>
            <a:ext cx="10410631" cy="4246595"/>
          </a:xfrm>
          <a:prstGeom prst="rect">
            <a:avLst/>
          </a:prstGeom>
          <a:noFill/>
          <a:ln>
            <a:noFill/>
          </a:ln>
        </p:spPr>
      </p:pic>
    </p:spTree>
    <p:extLst>
      <p:ext uri="{BB962C8B-B14F-4D97-AF65-F5344CB8AC3E}">
        <p14:creationId xmlns:p14="http://schemas.microsoft.com/office/powerpoint/2010/main" val="423513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22964-D6FC-8409-F22D-863A04C62E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329" y="851885"/>
            <a:ext cx="10253099" cy="4811797"/>
          </a:xfrm>
          <a:prstGeom prst="rect">
            <a:avLst/>
          </a:prstGeom>
          <a:noFill/>
          <a:ln>
            <a:noFill/>
          </a:ln>
        </p:spPr>
      </p:pic>
    </p:spTree>
    <p:extLst>
      <p:ext uri="{BB962C8B-B14F-4D97-AF65-F5344CB8AC3E}">
        <p14:creationId xmlns:p14="http://schemas.microsoft.com/office/powerpoint/2010/main" val="228491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D9763F-CABB-FA4E-F1CA-AD2BF81151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1525" y="974503"/>
            <a:ext cx="9170139" cy="4745161"/>
          </a:xfrm>
          <a:prstGeom prst="rect">
            <a:avLst/>
          </a:prstGeom>
          <a:noFill/>
          <a:ln>
            <a:noFill/>
          </a:ln>
        </p:spPr>
      </p:pic>
    </p:spTree>
    <p:extLst>
      <p:ext uri="{BB962C8B-B14F-4D97-AF65-F5344CB8AC3E}">
        <p14:creationId xmlns:p14="http://schemas.microsoft.com/office/powerpoint/2010/main" val="230473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FB353A-33AA-CD36-B33D-4B04969806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041" y="860127"/>
            <a:ext cx="9165616" cy="4850208"/>
          </a:xfrm>
          <a:prstGeom prst="rect">
            <a:avLst/>
          </a:prstGeom>
          <a:noFill/>
          <a:ln>
            <a:noFill/>
          </a:ln>
        </p:spPr>
      </p:pic>
    </p:spTree>
    <p:extLst>
      <p:ext uri="{BB962C8B-B14F-4D97-AF65-F5344CB8AC3E}">
        <p14:creationId xmlns:p14="http://schemas.microsoft.com/office/powerpoint/2010/main" val="371939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DB233-7C6D-2224-221D-9C922D398A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420" y="894572"/>
            <a:ext cx="9327890" cy="4769109"/>
          </a:xfrm>
          <a:prstGeom prst="rect">
            <a:avLst/>
          </a:prstGeom>
          <a:noFill/>
          <a:ln>
            <a:noFill/>
          </a:ln>
        </p:spPr>
      </p:pic>
    </p:spTree>
    <p:extLst>
      <p:ext uri="{BB962C8B-B14F-4D97-AF65-F5344CB8AC3E}">
        <p14:creationId xmlns:p14="http://schemas.microsoft.com/office/powerpoint/2010/main" val="424757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DFDBB-B3C9-6D23-BD92-85AD475B9D23}"/>
              </a:ext>
            </a:extLst>
          </p:cNvPr>
          <p:cNvSpPr txBox="1"/>
          <p:nvPr/>
        </p:nvSpPr>
        <p:spPr>
          <a:xfrm>
            <a:off x="968051" y="944169"/>
            <a:ext cx="10210022" cy="4213141"/>
          </a:xfrm>
          <a:prstGeom prst="rect">
            <a:avLst/>
          </a:prstGeom>
          <a:noFill/>
        </p:spPr>
        <p:txBody>
          <a:bodyPr wrap="square">
            <a:spAutoFit/>
          </a:bodyPr>
          <a:lstStyle/>
          <a:p>
            <a:pP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ACKNOWLEDGEMENT:-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analysation skills.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7317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99FEE-522B-33B6-3E2F-6906EBCF3077}"/>
              </a:ext>
            </a:extLst>
          </p:cNvPr>
          <p:cNvSpPr txBox="1"/>
          <p:nvPr/>
        </p:nvSpPr>
        <p:spPr>
          <a:xfrm>
            <a:off x="809431" y="703298"/>
            <a:ext cx="611621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CROSS VALIDATION PHASE:-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2DB5E9-C70E-F160-4D03-067E40816B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767" y="1380697"/>
            <a:ext cx="10098678" cy="2323555"/>
          </a:xfrm>
          <a:prstGeom prst="rect">
            <a:avLst/>
          </a:prstGeom>
          <a:noFill/>
          <a:ln>
            <a:noFill/>
          </a:ln>
        </p:spPr>
      </p:pic>
      <p:sp>
        <p:nvSpPr>
          <p:cNvPr id="6" name="Rectangle 2">
            <a:extLst>
              <a:ext uri="{FF2B5EF4-FFF2-40B4-BE49-F238E27FC236}">
                <a16:creationId xmlns:a16="http://schemas.microsoft.com/office/drawing/2014/main" id="{4AD36E1B-DD38-FD78-DD1D-A10E41D767F5}"/>
              </a:ext>
            </a:extLst>
          </p:cNvPr>
          <p:cNvSpPr>
            <a:spLocks noChangeArrowheads="1"/>
          </p:cNvSpPr>
          <p:nvPr/>
        </p:nvSpPr>
        <p:spPr bwMode="auto">
          <a:xfrm>
            <a:off x="1037641" y="4049157"/>
            <a:ext cx="9612863" cy="170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For checking CV score of Extra Trees:-</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cross_val_score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ETC,x,y,cv</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=5).mean())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0.8520980908048303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For checking CV score of </a:t>
            </a:r>
            <a:r>
              <a:rPr kumimoji="0" lang="en-US" altLang="en-US" sz="1600" b="0"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DecisionTree</a:t>
            </a:r>
            <a:r>
              <a:rPr kumimoji="0" lang="en-US" altLang="en-US" sz="1600"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cross_val_score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DTC,x,y,cv</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=5).mean())</a:t>
            </a:r>
            <a:endPar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0.760912096066923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561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BA03C-9B73-812C-8BFD-25FFABDD90C5}"/>
              </a:ext>
            </a:extLst>
          </p:cNvPr>
          <p:cNvSpPr>
            <a:spLocks noChangeArrowheads="1"/>
          </p:cNvSpPr>
          <p:nvPr/>
        </p:nvSpPr>
        <p:spPr bwMode="auto">
          <a:xfrm>
            <a:off x="791548" y="988365"/>
            <a:ext cx="10459616" cy="22313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For checking CV score of </a:t>
            </a:r>
            <a:r>
              <a:rPr kumimoji="0" lang="en-US" altLang="en-US" b="0"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RandomForest</a:t>
            </a:r>
            <a:r>
              <a:rPr kumimoji="0" lang="en-US" altLang="en-US"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endParaRPr kumimoji="0" lang="en-US" altLang="en-US" sz="9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cross_val_score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rfc,x,y,cv</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=5).mean())</a:t>
            </a:r>
            <a:endParaRPr kumimoji="0" lang="en-US" altLang="en-US" sz="16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0.8537441813398097</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For checking CV score of </a:t>
            </a:r>
            <a:r>
              <a:rPr kumimoji="0" lang="en-US" altLang="en-US" b="0" i="0" u="none" strike="noStrike" cap="none" normalizeH="0" baseline="0" dirty="0" err="1">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GradientBoost</a:t>
            </a:r>
            <a:r>
              <a:rPr kumimoji="0" lang="en-US" altLang="en-US" b="0" i="0" u="none" strike="noStrike" cap="none" normalizeH="0" baseline="0" dirty="0">
                <a:ln>
                  <a:noFill/>
                </a:ln>
                <a:solidFill>
                  <a:schemeClr val="tx1"/>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endParaRPr kumimoji="0" lang="en-US" altLang="en-US" sz="9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cross_val_score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gbc,x,y,cv</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=5).mean())</a:t>
            </a:r>
            <a:endParaRPr kumimoji="0" lang="en-US" altLang="en-US" sz="16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0.7666363084395871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36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DC488-2996-038C-DE2A-E17B2F25F973}"/>
              </a:ext>
            </a:extLst>
          </p:cNvPr>
          <p:cNvSpPr txBox="1"/>
          <p:nvPr/>
        </p:nvSpPr>
        <p:spPr>
          <a:xfrm>
            <a:off x="902737" y="721959"/>
            <a:ext cx="611621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Hyper Parameter Tuning:-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45593DE-D89B-D43F-90F7-A084A8D9DC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2737" y="1395710"/>
            <a:ext cx="10200692" cy="4547890"/>
          </a:xfrm>
          <a:prstGeom prst="rect">
            <a:avLst/>
          </a:prstGeom>
          <a:noFill/>
          <a:ln>
            <a:noFill/>
          </a:ln>
        </p:spPr>
      </p:pic>
    </p:spTree>
    <p:extLst>
      <p:ext uri="{BB962C8B-B14F-4D97-AF65-F5344CB8AC3E}">
        <p14:creationId xmlns:p14="http://schemas.microsoft.com/office/powerpoint/2010/main" val="307372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5F03F-29B4-6CEB-0852-2306911FE624}"/>
              </a:ext>
            </a:extLst>
          </p:cNvPr>
          <p:cNvSpPr txBox="1"/>
          <p:nvPr/>
        </p:nvSpPr>
        <p:spPr>
          <a:xfrm>
            <a:off x="1042696" y="824596"/>
            <a:ext cx="9192986" cy="4700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SAVING THE MODEL AND LOADING PREDICTIONS:-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D7B29FD-ED74-01C3-8D71-26438F8DB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660" y="1294595"/>
            <a:ext cx="9937181" cy="4537037"/>
          </a:xfrm>
          <a:prstGeom prst="rect">
            <a:avLst/>
          </a:prstGeom>
          <a:noFill/>
          <a:ln>
            <a:noFill/>
          </a:ln>
        </p:spPr>
      </p:pic>
    </p:spTree>
    <p:extLst>
      <p:ext uri="{BB962C8B-B14F-4D97-AF65-F5344CB8AC3E}">
        <p14:creationId xmlns:p14="http://schemas.microsoft.com/office/powerpoint/2010/main" val="68228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770B05-E085-3CB4-9D2B-924B15A38F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8377" y="970385"/>
            <a:ext cx="9769150" cy="4749280"/>
          </a:xfrm>
          <a:prstGeom prst="rect">
            <a:avLst/>
          </a:prstGeom>
          <a:noFill/>
          <a:ln>
            <a:noFill/>
          </a:ln>
        </p:spPr>
      </p:pic>
    </p:spTree>
    <p:extLst>
      <p:ext uri="{BB962C8B-B14F-4D97-AF65-F5344CB8AC3E}">
        <p14:creationId xmlns:p14="http://schemas.microsoft.com/office/powerpoint/2010/main" val="2398873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B8BA0F-20CD-B361-A6B3-DF93FDCB59D0}"/>
              </a:ext>
            </a:extLst>
          </p:cNvPr>
          <p:cNvSpPr txBox="1"/>
          <p:nvPr/>
        </p:nvSpPr>
        <p:spPr>
          <a:xfrm>
            <a:off x="982824" y="1002322"/>
            <a:ext cx="10226351" cy="2790829"/>
          </a:xfrm>
          <a:prstGeom prst="rect">
            <a:avLst/>
          </a:prstGeom>
          <a:noFill/>
        </p:spPr>
        <p:txBody>
          <a:bodyPr wrap="square">
            <a:spAutoFit/>
          </a:bodyPr>
          <a:lstStyle/>
          <a:p>
            <a:pPr>
              <a:lnSpc>
                <a:spcPct val="107000"/>
              </a:lnSpc>
              <a:spcAft>
                <a:spcPts val="800"/>
              </a:spcAft>
            </a:pPr>
            <a:r>
              <a:rPr lang="en-IN" sz="20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r>
              <a:rPr lang="en-IN"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Used car industry- It is the huge industry and the data given is quite less but for getting a start and for the decision making the data is sufficient. In this industry, there are always open opportunities to get started, but There are different raw data available for real estate also and applying data science to it, will move the industry at a next level.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can get the understanding of past, present and the future market of used cars. Today in fast moving world this could be a great investment for business also if taken step at a suitable period.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417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39262-FCA5-BE49-7FCB-57DE5AFA565C}"/>
              </a:ext>
            </a:extLst>
          </p:cNvPr>
          <p:cNvSpPr txBox="1"/>
          <p:nvPr/>
        </p:nvSpPr>
        <p:spPr>
          <a:xfrm>
            <a:off x="821094" y="874855"/>
            <a:ext cx="10328987" cy="4082400"/>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CONCLUSION:-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Future Analysis : In future this machine learning model may merge with various website which can provide real time data for price prediction. Also, we may add large historical data of car price which can help to improve accuracy of the machine learning model. For better performance, we plan to design Deep Learning network structures, use adaptive learning rates and train on clusters of data rather than the whole dataset and can filter or add data as per the costumer’s requirements/needs.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India will be the biggest market for the used cars, as used car market in India has been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attraction in the slow growing automotive industry in India as per the current scenarios</a:t>
            </a:r>
            <a:endParaRPr lang="en-IN" dirty="0"/>
          </a:p>
        </p:txBody>
      </p:sp>
    </p:spTree>
    <p:extLst>
      <p:ext uri="{BB962C8B-B14F-4D97-AF65-F5344CB8AC3E}">
        <p14:creationId xmlns:p14="http://schemas.microsoft.com/office/powerpoint/2010/main" val="9113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D5EF-E84A-DDBD-DD9D-5ABA4E584517}"/>
              </a:ext>
            </a:extLst>
          </p:cNvPr>
          <p:cNvSpPr>
            <a:spLocks noGrp="1"/>
          </p:cNvSpPr>
          <p:nvPr>
            <p:ph type="title"/>
          </p:nvPr>
        </p:nvSpPr>
        <p:spPr>
          <a:xfrm>
            <a:off x="1370047" y="2568336"/>
            <a:ext cx="9601196" cy="1303867"/>
          </a:xfrm>
        </p:spPr>
        <p:txBody>
          <a:bodyPr>
            <a:normAutofit/>
          </a:bodyPr>
          <a:lstStyle/>
          <a:p>
            <a:r>
              <a:rPr lang="en-US" sz="4800" b="1" u="sng" dirty="0">
                <a:highlight>
                  <a:srgbClr val="FFFF00"/>
                </a:highlight>
              </a:rPr>
              <a:t>THANKS</a:t>
            </a:r>
            <a:endParaRPr lang="en-IN" sz="4800" b="1" u="sng" dirty="0">
              <a:highlight>
                <a:srgbClr val="FFFF00"/>
              </a:highlight>
            </a:endParaRPr>
          </a:p>
        </p:txBody>
      </p:sp>
    </p:spTree>
    <p:extLst>
      <p:ext uri="{BB962C8B-B14F-4D97-AF65-F5344CB8AC3E}">
        <p14:creationId xmlns:p14="http://schemas.microsoft.com/office/powerpoint/2010/main" val="406070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DF9E98-2327-FCFC-1ECA-70741B3E9F8C}"/>
              </a:ext>
            </a:extLst>
          </p:cNvPr>
          <p:cNvSpPr txBox="1"/>
          <p:nvPr/>
        </p:nvSpPr>
        <p:spPr>
          <a:xfrm>
            <a:off x="861526" y="913472"/>
            <a:ext cx="10468947" cy="424270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INTRODUCTION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Scraping price of a used car is a challenging task, due to the many factors that drive a used vehicle’s price on the market. The focus of this project is for developing machine learning models that can accurately predict the price of a used car based on its features, in order to make informed purchases. We implement and evaluate various learning methods on a dataset consisting of the sale prices of different makes and models across cities in the India. Our results show that Extra Trees Classifier achieves the best accuracy score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Because of new computing technologies, machine learning today is not like machine learning of the past. It was born from pattern recognition and the theory that computers can learn without being programmed to perform specific tasks, researchers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&amp; repeatable decisions and results thereof.</a:t>
            </a:r>
            <a:endParaRPr lang="en-IN" dirty="0"/>
          </a:p>
        </p:txBody>
      </p:sp>
    </p:spTree>
    <p:extLst>
      <p:ext uri="{BB962C8B-B14F-4D97-AF65-F5344CB8AC3E}">
        <p14:creationId xmlns:p14="http://schemas.microsoft.com/office/powerpoint/2010/main" val="134329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BA5A9-A80A-769E-FD92-7D7AF0A741A6}"/>
              </a:ext>
            </a:extLst>
          </p:cNvPr>
          <p:cNvSpPr txBox="1"/>
          <p:nvPr/>
        </p:nvSpPr>
        <p:spPr>
          <a:xfrm>
            <a:off x="880189" y="964807"/>
            <a:ext cx="10562252" cy="4428456"/>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Business Problem Framing:-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Car has become a basic requirement of every person in this fast and dynamic world. It’s a science that’s not new – but one that has gained fresh momentum. While there is an end number of applications of machine learning in real life one of the most prominent application is the prediction problems. There are various topics on which the prediction can be applied. One such application is what this project is focused upon. Websites recommending items you might like based on previous purchases are using machine learning to analyse your buying history – and promote other items you'd be interested in. This ability to capture data, analyse it and use it to personalize a shopping experience (or implement a marketing campaign) is the future of retail.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requirement of model building is to predict the price of car in accordance with variable and how the variable describe the car and help people to purchase used cars.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76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4CD59E-D765-395E-767C-53F26FD8ADB1}"/>
              </a:ext>
            </a:extLst>
          </p:cNvPr>
          <p:cNvSpPr txBox="1"/>
          <p:nvPr/>
        </p:nvSpPr>
        <p:spPr>
          <a:xfrm>
            <a:off x="858417" y="924347"/>
            <a:ext cx="10300996" cy="4760278"/>
          </a:xfrm>
          <a:prstGeom prst="rect">
            <a:avLst/>
          </a:prstGeom>
          <a:noFill/>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 </a:t>
            </a: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endParaRPr lang="en-IN"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Used cars selling more than new cars in India these days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consumers are looking at second-hand entry-level cars as opposed to buying new cars, this has taken a major chunk out of new car sales. A trend that is expected to grow even more!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Estimating the sale prices of used cars is one of the projects in Data Science nowadays.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Technical Requirements: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Scraped data having various variables.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 Data contains Null values. Data treatment using domain knowledge, understanding.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Extensive EDA has to be performed to gain relationships of important variable and price.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Data contains numerical as well as categorical variable, handle them accordingly.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Machine Learning models, apply regularization and determine values of Hyper Parameters.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Here, there is a need to find important features which affect the price positively or negatively.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2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73B64-D347-2290-CFD9-BA0A2A9E1E0D}"/>
              </a:ext>
            </a:extLst>
          </p:cNvPr>
          <p:cNvSpPr txBox="1"/>
          <p:nvPr/>
        </p:nvSpPr>
        <p:spPr>
          <a:xfrm>
            <a:off x="886407" y="1125830"/>
            <a:ext cx="10235682" cy="4173900"/>
          </a:xfrm>
          <a:prstGeom prst="rect">
            <a:avLst/>
          </a:prstGeom>
          <a:noFill/>
        </p:spPr>
        <p:txBody>
          <a:bodyPr wrap="square">
            <a:spAutoFit/>
          </a:bodyPr>
          <a:lstStyle/>
          <a:p>
            <a:pPr>
              <a:lnSpc>
                <a:spcPct val="107000"/>
              </a:lnSpc>
              <a:spcAft>
                <a:spcPts val="800"/>
              </a:spcAft>
            </a:pPr>
            <a:r>
              <a:rPr lang="en-IN" sz="2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Review of Literature:-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various applications and methods which inspired us to build our project. We did a background survey regarding the basic ideas of our project and used those ideas for the collection of information like the technological stack, algorithms, and shortcomings of our project which led us to build a better project.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various platforms like OLX , Car Dekho etc where seller can sell their used car. It is an Indian Start-up with a simplified user interface which asks seller parameters like car model,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travelled, year of registration and vehicle type (Petrol, Diesel, Petrol/CNG). These allow the web model to run certain algorithms on given parameters and predict the price. This app predicts vehicle prices on various parameter like Location, Model, Price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travelled. This app uses a machine learning approach to predict the price of a car, on the basis of fuel type petrol, diesel, electric or hybrid vehicle. App can predict the price of any vehicle because of the smartly optimized algorithm and some with the help of AI also these days.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423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BF242-1916-DFBC-8C17-B8FDDBB1ECFA}"/>
              </a:ext>
            </a:extLst>
          </p:cNvPr>
          <p:cNvSpPr txBox="1"/>
          <p:nvPr/>
        </p:nvSpPr>
        <p:spPr>
          <a:xfrm>
            <a:off x="1005372" y="961052"/>
            <a:ext cx="10210024" cy="2021579"/>
          </a:xfrm>
          <a:prstGeom prst="rect">
            <a:avLst/>
          </a:prstGeom>
          <a:noFill/>
        </p:spPr>
        <p:txBody>
          <a:bodyPr wrap="square">
            <a:spAutoFit/>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Basically, thinking on whether a used car is worth the posted price or not. Several factors, including mileage, make, model, year, etc. can influence the actual worth of a car. From the perspective of a seller, it is also a dilemma to price a used car, Based on existing data,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the aim is to use machine learning algorithms to develop models for predicting used car prices</a:t>
            </a:r>
            <a:r>
              <a:rPr lang="en-IN"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91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1EF17-4BCC-627B-D006-957F0D674711}"/>
              </a:ext>
            </a:extLst>
          </p:cNvPr>
          <p:cNvSpPr txBox="1"/>
          <p:nvPr/>
        </p:nvSpPr>
        <p:spPr>
          <a:xfrm>
            <a:off x="811763" y="925746"/>
            <a:ext cx="10273003" cy="4217373"/>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Mathematical / Analytical Modelling of the Problem:-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 am working with the used car price dataset that contains various features and information about the cars and its sale price. Using the scraped data in the form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effectLst/>
                <a:latin typeface="Calibri" panose="020F0502020204030204" pitchFamily="34" charset="0"/>
                <a:ea typeface="Calibri" panose="020F0502020204030204" pitchFamily="34" charset="0"/>
                <a:cs typeface="Times New Roman" panose="02020603050405020304" pitchFamily="18" charset="0"/>
              </a:rPr>
              <a:t>’ function, which can import the data into our python environment. After importing the data, I have used the ‘head’ function to get a glimpse of the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used cars are growing in the market these days and there is huge demand for it, because car has become </a:t>
            </a:r>
            <a:r>
              <a:rPr lang="en-IN" dirty="0" err="1">
                <a:latin typeface="Calibri" panose="020F0502020204030204" pitchFamily="34" charset="0"/>
                <a:ea typeface="Calibri" panose="020F0502020204030204" pitchFamily="34" charset="0"/>
                <a:cs typeface="Times New Roman" panose="02020603050405020304" pitchFamily="18" charset="0"/>
              </a:rPr>
              <a:t>neccessity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everyone nowadays.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 was cleaned and transformed and some explorations were done on it to answer some basic questions that anybody would like to ask about cars.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here is with the right variables to be used in the algorithms, which results in improved model accuracy. Different ensemble algorithms were used on the dataset for predicting various values.</a:t>
            </a:r>
            <a:endParaRPr lang="en-IN" dirty="0"/>
          </a:p>
        </p:txBody>
      </p:sp>
    </p:spTree>
    <p:extLst>
      <p:ext uri="{BB962C8B-B14F-4D97-AF65-F5344CB8AC3E}">
        <p14:creationId xmlns:p14="http://schemas.microsoft.com/office/powerpoint/2010/main" val="341017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AABF1-4D50-2482-C86D-B3CC29B9FF5E}"/>
              </a:ext>
            </a:extLst>
          </p:cNvPr>
          <p:cNvSpPr txBox="1"/>
          <p:nvPr/>
        </p:nvSpPr>
        <p:spPr>
          <a:xfrm>
            <a:off x="849086" y="972205"/>
            <a:ext cx="10319657" cy="4979440"/>
          </a:xfrm>
          <a:prstGeom prst="rect">
            <a:avLst/>
          </a:prstGeom>
          <a:noFill/>
        </p:spPr>
        <p:txBody>
          <a:bodyPr wrap="square">
            <a:spAutoFit/>
          </a:bodyPr>
          <a:lstStyle/>
          <a:p>
            <a:pPr>
              <a:lnSpc>
                <a:spcPct val="107000"/>
              </a:lnSpc>
              <a:spcAft>
                <a:spcPts val="800"/>
              </a:spcAft>
            </a:pPr>
            <a:r>
              <a:rPr lang="en-IN" sz="2400" b="1" dirty="0">
                <a:effectLst/>
                <a:highlight>
                  <a:srgbClr val="FFFF00"/>
                </a:highlight>
                <a:latin typeface="Calibri" panose="020F0502020204030204" pitchFamily="34" charset="0"/>
                <a:ea typeface="Microsoft YaHei" panose="020B0503020204020204" pitchFamily="34" charset="-122"/>
                <a:cs typeface="Calibri" panose="020F0502020204030204" pitchFamily="34" charset="0"/>
              </a:rPr>
              <a:t>Data Pre Processing :-</a:t>
            </a:r>
            <a:r>
              <a:rPr lang="en-IN" sz="2400" b="1" dirty="0">
                <a:effectLst/>
                <a:latin typeface="Calibri" panose="020F0502020204030204" pitchFamily="34" charset="0"/>
                <a:ea typeface="Microsoft YaHei" panose="020B0503020204020204" pitchFamily="34" charset="-122"/>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Microsoft YaHei" panose="020B0503020204020204" pitchFamily="34" charset="-122"/>
                <a:cs typeface="Calibri" panose="020F0502020204030204" pitchFamily="34" charset="0"/>
              </a:rPr>
              <a:t>As a first step I have imported required libraries and I have imported the dataset using csv file.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Microsoft YaHei" panose="020B0503020204020204" pitchFamily="34" charset="-122"/>
                <a:cs typeface="Calibri" panose="020F0502020204030204" pitchFamily="34" charset="0"/>
              </a:rPr>
              <a:t>Then, did all the statistical analysis like checking shape, n unique- for checking unique values in the dataset, value counts, info and description, etc.</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Microsoft YaHei" panose="020B0503020204020204" pitchFamily="34" charset="-122"/>
                <a:cs typeface="Calibri" panose="020F0502020204030204" pitchFamily="34" charset="0"/>
              </a:rPr>
              <a:t>While checking for null values I found null values in 3-4 columns that I handled using Mean and Mode methods as per the parameters</a:t>
            </a:r>
            <a:r>
              <a:rPr lang="en-IN" sz="1400" dirty="0">
                <a:effectLst/>
                <a:latin typeface="Calibri" panose="020F0502020204030204" pitchFamily="34" charset="0"/>
                <a:ea typeface="Microsoft YaHei" panose="020B0503020204020204" pitchFamily="34" charset="-122"/>
                <a:cs typeface="Calibri" panose="020F0502020204030204" pitchFamily="34" charset="0"/>
              </a:rPr>
              <a: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Microsoft YaHei" panose="020B0503020204020204" pitchFamily="34" charset="-122"/>
                <a:cs typeface="Calibri" panose="020F0502020204030204" pitchFamily="34" charset="0"/>
              </a:rPr>
              <a:t>I dropped Unnamed:0</a:t>
            </a:r>
            <a:r>
              <a:rPr lang="en-IN" sz="1600" dirty="0">
                <a:solidFill>
                  <a:srgbClr val="000000"/>
                </a:solidFill>
                <a:effectLst/>
                <a:latin typeface="Calibri" panose="020F0502020204030204" pitchFamily="34" charset="0"/>
                <a:ea typeface="Microsoft YaHei" panose="020B0503020204020204" pitchFamily="34" charset="-122"/>
                <a:cs typeface="Calibri" panose="020F0502020204030204" pitchFamily="34" charset="0"/>
              </a:rPr>
              <a:t> as it is not required for proceeding ahead because it is containing index numbers and that we have already have in it.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have used </a:t>
            </a:r>
            <a:r>
              <a:rPr lang="en-IN" sz="1800" dirty="0" err="1">
                <a:effectLst/>
                <a:latin typeface="Calibri" panose="020F0502020204030204" pitchFamily="34" charset="0"/>
                <a:ea typeface="Calibri" panose="020F0502020204030204" pitchFamily="34" charset="0"/>
                <a:cs typeface="Calibri" panose="020F0502020204030204" pitchFamily="34" charset="0"/>
              </a:rPr>
              <a:t>dist</a:t>
            </a:r>
            <a:r>
              <a:rPr lang="en-IN" sz="1800" dirty="0">
                <a:effectLst/>
                <a:latin typeface="Calibri" panose="020F0502020204030204" pitchFamily="34" charset="0"/>
                <a:ea typeface="Calibri" panose="020F0502020204030204" pitchFamily="34" charset="0"/>
                <a:cs typeface="Calibri" panose="020F0502020204030204" pitchFamily="34" charset="0"/>
              </a:rPr>
              <a:t> plot for understanding the relationship between Features and the Variable for numerical columns.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have used count plot for understanding the relationship between Features and the Variable for categorical columns.</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Then </a:t>
            </a:r>
            <a:r>
              <a:rPr lang="en-IN" dirty="0">
                <a:latin typeface="Calibri" panose="020F0502020204030204" pitchFamily="34" charset="0"/>
                <a:ea typeface="Calibri" panose="020F0502020204030204" pitchFamily="34" charset="0"/>
                <a:cs typeface="Calibri" panose="020F0502020204030204" pitchFamily="34" charset="0"/>
              </a:rPr>
              <a:t>I have</a:t>
            </a:r>
            <a:r>
              <a:rPr lang="en-IN" sz="1800" dirty="0">
                <a:effectLst/>
                <a:latin typeface="Calibri" panose="020F0502020204030204" pitchFamily="34" charset="0"/>
                <a:ea typeface="Calibri" panose="020F0502020204030204" pitchFamily="34" charset="0"/>
                <a:cs typeface="Calibri" panose="020F0502020204030204" pitchFamily="34" charset="0"/>
              </a:rPr>
              <a:t> used other plotting methods like scatterplot, strip plot, pie plot, etc, for understanding visualisations in a better way.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52747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TotalTime>
  <Words>2082</Words>
  <Application>Microsoft Office PowerPoint</Application>
  <PresentationFormat>Widescreen</PresentationFormat>
  <Paragraphs>100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Microsoft YaHei</vt:lpstr>
      <vt:lpstr>Algerian</vt:lpstr>
      <vt:lpstr>Arial</vt:lpstr>
      <vt:lpstr>Arial Unicode MS</vt:lpstr>
      <vt:lpstr>Calibri</vt:lpstr>
      <vt:lpstr>Courier New</vt:lpstr>
      <vt:lpstr>Garamond</vt:lpstr>
      <vt:lpstr>Times New Roman</vt:lpstr>
      <vt:lpstr>Organic</vt:lpstr>
      <vt:lpstr>CAR PRICE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Surbhee Johri</dc:creator>
  <cp:lastModifiedBy>Surbhee Johri</cp:lastModifiedBy>
  <cp:revision>50</cp:revision>
  <dcterms:created xsi:type="dcterms:W3CDTF">2022-11-15T08:24:03Z</dcterms:created>
  <dcterms:modified xsi:type="dcterms:W3CDTF">2022-11-15T14:30:51Z</dcterms:modified>
</cp:coreProperties>
</file>