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A3F9F73-1E67-40FF-8D2D-70EA42051A5D}" type="datetimeFigureOut">
              <a:rPr lang="en-IN" smtClean="0"/>
              <a:t>11-02-2023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2416649-E693-455C-9661-D6174F475FC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559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3F9F73-1E67-40FF-8D2D-70EA42051A5D}"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416649-E693-455C-9661-D6174F475FCE}" type="slidenum">
              <a:rPr lang="en-IN" smtClean="0"/>
              <a:t>‹#›</a:t>
            </a:fld>
            <a:endParaRPr lang="en-IN"/>
          </a:p>
        </p:txBody>
      </p:sp>
    </p:spTree>
    <p:extLst>
      <p:ext uri="{BB962C8B-B14F-4D97-AF65-F5344CB8AC3E}">
        <p14:creationId xmlns:p14="http://schemas.microsoft.com/office/powerpoint/2010/main" val="2545984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3F9F73-1E67-40FF-8D2D-70EA42051A5D}"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416649-E693-455C-9661-D6174F475FC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714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3F9F73-1E67-40FF-8D2D-70EA42051A5D}"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416649-E693-455C-9661-D6174F475FC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1478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3F9F73-1E67-40FF-8D2D-70EA42051A5D}"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416649-E693-455C-9661-D6174F475FCE}" type="slidenum">
              <a:rPr lang="en-IN" smtClean="0"/>
              <a:t>‹#›</a:t>
            </a:fld>
            <a:endParaRPr lang="en-IN"/>
          </a:p>
        </p:txBody>
      </p:sp>
    </p:spTree>
    <p:extLst>
      <p:ext uri="{BB962C8B-B14F-4D97-AF65-F5344CB8AC3E}">
        <p14:creationId xmlns:p14="http://schemas.microsoft.com/office/powerpoint/2010/main" val="4015294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3F9F73-1E67-40FF-8D2D-70EA42051A5D}"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416649-E693-455C-9661-D6174F475FC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9409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3F9F73-1E67-40FF-8D2D-70EA42051A5D}"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416649-E693-455C-9661-D6174F475FC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8699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3F9F73-1E67-40FF-8D2D-70EA42051A5D}"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416649-E693-455C-9661-D6174F475FC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2014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3F9F73-1E67-40FF-8D2D-70EA42051A5D}"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416649-E693-455C-9661-D6174F475FC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9480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3F9F73-1E67-40FF-8D2D-70EA42051A5D}"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416649-E693-455C-9661-D6174F475FCE}" type="slidenum">
              <a:rPr lang="en-IN" smtClean="0"/>
              <a:t>‹#›</a:t>
            </a:fld>
            <a:endParaRPr lang="en-IN"/>
          </a:p>
        </p:txBody>
      </p:sp>
    </p:spTree>
    <p:extLst>
      <p:ext uri="{BB962C8B-B14F-4D97-AF65-F5344CB8AC3E}">
        <p14:creationId xmlns:p14="http://schemas.microsoft.com/office/powerpoint/2010/main" val="2644319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3F9F73-1E67-40FF-8D2D-70EA42051A5D}"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416649-E693-455C-9661-D6174F475FC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4304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3F9F73-1E67-40FF-8D2D-70EA42051A5D}"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416649-E693-455C-9661-D6174F475FCE}" type="slidenum">
              <a:rPr lang="en-IN" smtClean="0"/>
              <a:t>‹#›</a:t>
            </a:fld>
            <a:endParaRPr lang="en-IN"/>
          </a:p>
        </p:txBody>
      </p:sp>
    </p:spTree>
    <p:extLst>
      <p:ext uri="{BB962C8B-B14F-4D97-AF65-F5344CB8AC3E}">
        <p14:creationId xmlns:p14="http://schemas.microsoft.com/office/powerpoint/2010/main" val="70013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3F9F73-1E67-40FF-8D2D-70EA42051A5D}" type="datetimeFigureOut">
              <a:rPr lang="en-IN" smtClean="0"/>
              <a:t>11-02-2023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416649-E693-455C-9661-D6174F475FC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3547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3F9F73-1E67-40FF-8D2D-70EA42051A5D}" type="datetimeFigureOut">
              <a:rPr lang="en-IN" smtClean="0"/>
              <a:t>11-02-2023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416649-E693-455C-9661-D6174F475FC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572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F9F73-1E67-40FF-8D2D-70EA42051A5D}" type="datetimeFigureOut">
              <a:rPr lang="en-IN" smtClean="0"/>
              <a:t>11-02-2023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416649-E693-455C-9661-D6174F475FCE}" type="slidenum">
              <a:rPr lang="en-IN" smtClean="0"/>
              <a:t>‹#›</a:t>
            </a:fld>
            <a:endParaRPr lang="en-IN"/>
          </a:p>
        </p:txBody>
      </p:sp>
    </p:spTree>
    <p:extLst>
      <p:ext uri="{BB962C8B-B14F-4D97-AF65-F5344CB8AC3E}">
        <p14:creationId xmlns:p14="http://schemas.microsoft.com/office/powerpoint/2010/main" val="182869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3F9F73-1E67-40FF-8D2D-70EA42051A5D}"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416649-E693-455C-9661-D6174F475FC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6701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3F9F73-1E67-40FF-8D2D-70EA42051A5D}"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416649-E693-455C-9661-D6174F475FCE}" type="slidenum">
              <a:rPr lang="en-IN" smtClean="0"/>
              <a:t>‹#›</a:t>
            </a:fld>
            <a:endParaRPr lang="en-IN"/>
          </a:p>
        </p:txBody>
      </p:sp>
    </p:spTree>
    <p:extLst>
      <p:ext uri="{BB962C8B-B14F-4D97-AF65-F5344CB8AC3E}">
        <p14:creationId xmlns:p14="http://schemas.microsoft.com/office/powerpoint/2010/main" val="366970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3F9F73-1E67-40FF-8D2D-70EA42051A5D}" type="datetimeFigureOut">
              <a:rPr lang="en-IN" smtClean="0"/>
              <a:t>11-02-2023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416649-E693-455C-9661-D6174F475FCE}" type="slidenum">
              <a:rPr lang="en-IN" smtClean="0"/>
              <a:t>‹#›</a:t>
            </a:fld>
            <a:endParaRPr lang="en-IN"/>
          </a:p>
        </p:txBody>
      </p:sp>
    </p:spTree>
    <p:extLst>
      <p:ext uri="{BB962C8B-B14F-4D97-AF65-F5344CB8AC3E}">
        <p14:creationId xmlns:p14="http://schemas.microsoft.com/office/powerpoint/2010/main" val="4019490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F520-B27A-7200-FDFC-06ED5EDE4C6E}"/>
              </a:ext>
            </a:extLst>
          </p:cNvPr>
          <p:cNvSpPr>
            <a:spLocks noGrp="1"/>
          </p:cNvSpPr>
          <p:nvPr>
            <p:ph type="ctrTitle"/>
          </p:nvPr>
        </p:nvSpPr>
        <p:spPr>
          <a:xfrm>
            <a:off x="2692398" y="1483567"/>
            <a:ext cx="7142067" cy="1903097"/>
          </a:xfrm>
        </p:spPr>
        <p:txBody>
          <a:bodyPr/>
          <a:lstStyle/>
          <a:p>
            <a:r>
              <a:rPr lang="en-US" sz="6000" b="1" dirty="0">
                <a:highlight>
                  <a:srgbClr val="FFFF00"/>
                </a:highlight>
              </a:rPr>
              <a:t>FAKE NEWS PREDICTON</a:t>
            </a:r>
            <a:endParaRPr lang="en-IN" sz="6000" b="1" dirty="0">
              <a:highlight>
                <a:srgbClr val="FFFF00"/>
              </a:highlight>
            </a:endParaRPr>
          </a:p>
        </p:txBody>
      </p:sp>
      <p:sp>
        <p:nvSpPr>
          <p:cNvPr id="3" name="Subtitle 2">
            <a:extLst>
              <a:ext uri="{FF2B5EF4-FFF2-40B4-BE49-F238E27FC236}">
                <a16:creationId xmlns:a16="http://schemas.microsoft.com/office/drawing/2014/main" id="{B878305A-B2F7-2DA2-6629-044DD44A530E}"/>
              </a:ext>
            </a:extLst>
          </p:cNvPr>
          <p:cNvSpPr>
            <a:spLocks noGrp="1"/>
          </p:cNvSpPr>
          <p:nvPr>
            <p:ph type="subTitle" idx="1"/>
          </p:nvPr>
        </p:nvSpPr>
        <p:spPr>
          <a:xfrm>
            <a:off x="2692398" y="3657597"/>
            <a:ext cx="7058092" cy="1320802"/>
          </a:xfrm>
        </p:spPr>
        <p:txBody>
          <a:bodyPr>
            <a:normAutofit fontScale="92500" lnSpcReduction="10000"/>
          </a:bodyPr>
          <a:lstStyle/>
          <a:p>
            <a:r>
              <a:rPr lang="en-US" sz="2400" dirty="0">
                <a:latin typeface="Calibri" panose="020F0502020204030204" pitchFamily="34" charset="0"/>
                <a:cs typeface="Calibri" panose="020F0502020204030204" pitchFamily="34" charset="0"/>
              </a:rPr>
              <a:t>Submitted By:-</a:t>
            </a:r>
          </a:p>
          <a:p>
            <a:r>
              <a:rPr lang="en-US" sz="2400" dirty="0">
                <a:latin typeface="Calibri" panose="020F0502020204030204" pitchFamily="34" charset="0"/>
                <a:cs typeface="Calibri" panose="020F0502020204030204" pitchFamily="34" charset="0"/>
              </a:rPr>
              <a:t>Rishabh Johri</a:t>
            </a:r>
          </a:p>
          <a:p>
            <a:r>
              <a:rPr lang="en-US" sz="2400" dirty="0">
                <a:latin typeface="Calibri" panose="020F0502020204030204" pitchFamily="34" charset="0"/>
                <a:cs typeface="Calibri" panose="020F0502020204030204" pitchFamily="34" charset="0"/>
              </a:rPr>
              <a:t>Data Scientist- Intern</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4208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575399-EC56-C760-6D21-FB03C46EFAC6}"/>
              </a:ext>
            </a:extLst>
          </p:cNvPr>
          <p:cNvSpPr txBox="1"/>
          <p:nvPr/>
        </p:nvSpPr>
        <p:spPr>
          <a:xfrm>
            <a:off x="977381" y="905360"/>
            <a:ext cx="10107386" cy="4199739"/>
          </a:xfrm>
          <a:prstGeom prst="rect">
            <a:avLst/>
          </a:prstGeom>
          <a:noFill/>
        </p:spPr>
        <p:txBody>
          <a:bodyPr wrap="square">
            <a:spAutoFit/>
          </a:bodyPr>
          <a:lstStyle/>
          <a:p>
            <a:pPr lvl="0">
              <a:lnSpc>
                <a:spcPct val="107000"/>
              </a:lnSpc>
              <a:spcAft>
                <a:spcPts val="800"/>
              </a:spcAft>
            </a:pP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400" b="1"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Data Inputs- Logic- Output Relationships :-</a:t>
            </a:r>
            <a:endParaRPr lang="en-IN" sz="1200" dirty="0">
              <a:effectLst/>
              <a:latin typeface="Noto Sans Symbols"/>
              <a:ea typeface="Noto Sans Symbols"/>
              <a:cs typeface="Noto Sans Symbols"/>
            </a:endParaRPr>
          </a:p>
          <a:p>
            <a:pPr marL="457200">
              <a:lnSpc>
                <a:spcPct val="107000"/>
              </a:lnSpc>
              <a:spcAft>
                <a:spcPts val="800"/>
              </a:spcAft>
            </a:pP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3200" dirty="0">
                <a:latin typeface="Calibri" panose="020F0502020204030204" pitchFamily="34" charset="0"/>
                <a:ea typeface="Calibri" panose="020F0502020204030204" pitchFamily="34" charset="0"/>
                <a:cs typeface="Times New Roman" panose="02020603050405020304" pitchFamily="18" charset="0"/>
              </a:rPr>
              <a:t>Here I have </a:t>
            </a:r>
            <a:r>
              <a:rPr lang="en-IN" sz="3200" dirty="0">
                <a:effectLst/>
                <a:latin typeface="Calibri" panose="020F0502020204030204" pitchFamily="34" charset="0"/>
                <a:ea typeface="Calibri" panose="020F0502020204030204" pitchFamily="34" charset="0"/>
                <a:cs typeface="Times New Roman" panose="02020603050405020304" pitchFamily="18" charset="0"/>
              </a:rPr>
              <a:t>Used TF-IDF Vectorizer to encode the comments section.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800" dirty="0" err="1">
                <a:effectLst/>
                <a:latin typeface="Calibri" panose="020F0502020204030204" pitchFamily="34" charset="0"/>
                <a:ea typeface="Calibri" panose="020F0502020204030204" pitchFamily="34" charset="0"/>
                <a:cs typeface="Times New Roman" panose="02020603050405020304" pitchFamily="18" charset="0"/>
              </a:rPr>
              <a:t>TfidfVectorizer</a:t>
            </a:r>
            <a:r>
              <a:rPr lang="en-IN" sz="2800" dirty="0">
                <a:effectLst/>
                <a:latin typeface="Calibri" panose="020F0502020204030204" pitchFamily="34" charset="0"/>
                <a:ea typeface="Calibri" panose="020F0502020204030204" pitchFamily="34" charset="0"/>
                <a:cs typeface="Times New Roman" panose="02020603050405020304" pitchFamily="18" charset="0"/>
              </a:rPr>
              <a:t> is the base building block of many NLP pipelines. It is a simple technique to vectorize text documents  i.e. transform sentences into arrays of numbers and use them in subsequent tasks.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3525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ED81E1-C7B6-DD8F-08BB-B17D694E035B}"/>
              </a:ext>
            </a:extLst>
          </p:cNvPr>
          <p:cNvSpPr txBox="1"/>
          <p:nvPr/>
        </p:nvSpPr>
        <p:spPr>
          <a:xfrm>
            <a:off x="1184988" y="797268"/>
            <a:ext cx="9265298" cy="3248390"/>
          </a:xfrm>
          <a:prstGeom prst="rect">
            <a:avLst/>
          </a:prstGeom>
          <a:noFill/>
        </p:spPr>
        <p:txBody>
          <a:bodyPr wrap="square">
            <a:spAutoFit/>
          </a:bodyPr>
          <a:lstStyle/>
          <a:p>
            <a:pPr marL="342900" lvl="0" indent="-342900">
              <a:lnSpc>
                <a:spcPct val="107000"/>
              </a:lnSpc>
              <a:spcAft>
                <a:spcPts val="800"/>
              </a:spcAft>
              <a:buFont typeface="Arial" panose="020B0604020202020204" pitchFamily="34" charset="0"/>
              <a:buChar char="●"/>
            </a:pPr>
            <a:r>
              <a:rPr lang="en-IN" sz="2800" b="1"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Some Hardware and Software Requirements and Tools Used :</a:t>
            </a:r>
            <a:endParaRPr lang="en-IN" sz="1600" dirty="0">
              <a:effectLst/>
              <a:latin typeface="Noto Sans Symbols"/>
              <a:ea typeface="Noto Sans Symbols"/>
              <a:cs typeface="Noto Sans Symbols"/>
            </a:endParaRPr>
          </a:p>
          <a:p>
            <a:pPr marL="457200">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Anaconda-navigator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IN" sz="2800" dirty="0">
                <a:effectLst/>
                <a:latin typeface="Calibri" panose="020F0502020204030204" pitchFamily="34" charset="0"/>
                <a:ea typeface="Calibri" panose="020F0502020204030204" pitchFamily="34" charset="0"/>
                <a:cs typeface="Times New Roman" panose="02020603050405020304" pitchFamily="18" charset="0"/>
              </a:rPr>
              <a:t> notebook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matplotlib-inline =0.1.6</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8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2800" dirty="0">
                <a:latin typeface="Calibri" panose="020F0502020204030204" pitchFamily="34" charset="0"/>
                <a:ea typeface="Calibri" panose="020F0502020204030204" pitchFamily="34" charset="0"/>
                <a:cs typeface="Times New Roman" panose="02020603050405020304" pitchFamily="18" charset="0"/>
              </a:rPr>
              <a:t> </a:t>
            </a:r>
            <a:r>
              <a:rPr lang="en-IN" sz="2800" dirty="0">
                <a:effectLst/>
                <a:latin typeface="Calibri" panose="020F0502020204030204" pitchFamily="34" charset="0"/>
                <a:ea typeface="Calibri" panose="020F0502020204030204" pitchFamily="34" charset="0"/>
                <a:cs typeface="Times New Roman" panose="02020603050405020304" pitchFamily="18" charset="0"/>
              </a:rPr>
              <a:t>=1.23.2</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3248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2B03BD-1A51-846C-5E01-F8EB2E6114C6}"/>
              </a:ext>
            </a:extLst>
          </p:cNvPr>
          <p:cNvSpPr txBox="1"/>
          <p:nvPr/>
        </p:nvSpPr>
        <p:spPr>
          <a:xfrm>
            <a:off x="908179" y="295481"/>
            <a:ext cx="9927772" cy="5795497"/>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400" b="1"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Model/s Development and Evaluation</a:t>
            </a: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07000"/>
              </a:lnSpc>
              <a:spcAft>
                <a:spcPts val="800"/>
              </a:spcAft>
            </a:pPr>
            <a:r>
              <a:rPr lang="en-IN"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IN" sz="2000" dirty="0">
                <a:solidFill>
                  <a:srgbClr val="000000"/>
                </a:solidFill>
                <a:latin typeface="Calibri" panose="020F0502020204030204" pitchFamily="34" charset="0"/>
                <a:ea typeface="Calibri" panose="020F0502020204030204" pitchFamily="34" charset="0"/>
                <a:cs typeface="Calibri" panose="020F0502020204030204" pitchFamily="34" charset="0"/>
              </a:rPr>
              <a:t>_   </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Identification of possible problem-solving approaches (methods) :-</a:t>
            </a:r>
            <a:endParaRPr lang="en-IN" sz="1200" dirty="0">
              <a:effectLst/>
              <a:latin typeface="Noto Sans Symbols"/>
              <a:ea typeface="Noto Sans Symbols"/>
              <a:cs typeface="Noto Sans Symbols"/>
            </a:endParaRPr>
          </a:p>
          <a:p>
            <a:pPr marL="342900" lvl="0" indent="-342900">
              <a:lnSpc>
                <a:spcPct val="107000"/>
              </a:lnSpc>
              <a:spcAft>
                <a:spcPts val="800"/>
              </a:spcAft>
              <a:buFont typeface="Symbol" panose="05050102010706020507" pitchFamily="18" charset="2"/>
              <a:buChar char="-"/>
            </a:pPr>
            <a:r>
              <a:rPr lang="en-IN" sz="1800" u="none" strike="noStrike" dirty="0">
                <a:effectLst/>
                <a:latin typeface="Calibri" panose="020F0502020204030204" pitchFamily="34" charset="0"/>
                <a:ea typeface="Calibri" panose="020F0502020204030204" pitchFamily="34" charset="0"/>
                <a:cs typeface="Calibri" panose="020F0502020204030204" pitchFamily="34" charset="0"/>
              </a:rPr>
              <a:t>EDA</a:t>
            </a:r>
            <a:endParaRPr lang="en-IN" sz="12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u="none" strike="noStrike" dirty="0">
                <a:effectLst/>
                <a:latin typeface="Calibri" panose="020F0502020204030204" pitchFamily="34" charset="0"/>
                <a:ea typeface="Calibri" panose="020F0502020204030204" pitchFamily="34" charset="0"/>
                <a:cs typeface="Calibri" panose="020F0502020204030204" pitchFamily="34" charset="0"/>
              </a:rPr>
              <a:t>Description</a:t>
            </a:r>
            <a:endParaRPr lang="en-IN" sz="12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u="none" strike="noStrike" dirty="0">
                <a:effectLst/>
                <a:latin typeface="Calibri" panose="020F0502020204030204" pitchFamily="34" charset="0"/>
                <a:ea typeface="Calibri" panose="020F0502020204030204" pitchFamily="34" charset="0"/>
                <a:cs typeface="Calibri" panose="020F0502020204030204" pitchFamily="34" charset="0"/>
              </a:rPr>
              <a:t>Visualization</a:t>
            </a:r>
            <a:endParaRPr lang="en-IN" sz="12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u="none" strike="noStrike" dirty="0">
                <a:effectLst/>
                <a:latin typeface="Calibri" panose="020F0502020204030204" pitchFamily="34" charset="0"/>
                <a:ea typeface="Calibri" panose="020F0502020204030204" pitchFamily="34" charset="0"/>
                <a:cs typeface="Calibri" panose="020F0502020204030204" pitchFamily="34" charset="0"/>
              </a:rPr>
              <a:t>Data cleaning</a:t>
            </a:r>
            <a:endParaRPr lang="en-IN" sz="12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u="none" strike="noStrike" dirty="0">
                <a:effectLst/>
                <a:latin typeface="Calibri" panose="020F0502020204030204" pitchFamily="34" charset="0"/>
                <a:ea typeface="Calibri" panose="020F0502020204030204" pitchFamily="34" charset="0"/>
                <a:cs typeface="Calibri" panose="020F0502020204030204" pitchFamily="34" charset="0"/>
              </a:rPr>
              <a:t>Data Pre-processing (NLP)</a:t>
            </a:r>
            <a:endParaRPr lang="en-IN" sz="12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u="none" strike="noStrike" dirty="0">
                <a:effectLst/>
                <a:latin typeface="Calibri" panose="020F0502020204030204" pitchFamily="34" charset="0"/>
                <a:ea typeface="Calibri" panose="020F0502020204030204" pitchFamily="34" charset="0"/>
                <a:cs typeface="Calibri" panose="020F0502020204030204" pitchFamily="34" charset="0"/>
              </a:rPr>
              <a:t>Word Cloud</a:t>
            </a:r>
            <a:endParaRPr lang="en-IN" sz="12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u="none" strike="noStrike" dirty="0">
                <a:effectLst/>
                <a:latin typeface="Calibri" panose="020F0502020204030204" pitchFamily="34" charset="0"/>
                <a:ea typeface="Calibri" panose="020F0502020204030204" pitchFamily="34" charset="0"/>
                <a:cs typeface="Calibri" panose="020F0502020204030204" pitchFamily="34" charset="0"/>
              </a:rPr>
              <a:t>Encoding</a:t>
            </a:r>
            <a:endParaRPr lang="en-IN" sz="12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u="none" strike="noStrike" dirty="0">
                <a:effectLst/>
                <a:latin typeface="Calibri" panose="020F0502020204030204" pitchFamily="34" charset="0"/>
                <a:ea typeface="Calibri" panose="020F0502020204030204" pitchFamily="34" charset="0"/>
                <a:cs typeface="Calibri" panose="020F0502020204030204" pitchFamily="34" charset="0"/>
              </a:rPr>
              <a:t>Model Building</a:t>
            </a:r>
            <a:endParaRPr lang="en-IN" sz="12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u="none" strike="noStrike" dirty="0">
                <a:effectLst/>
                <a:latin typeface="Calibri" panose="020F0502020204030204" pitchFamily="34" charset="0"/>
                <a:ea typeface="Calibri" panose="020F0502020204030204" pitchFamily="34" charset="0"/>
                <a:cs typeface="Calibri" panose="020F0502020204030204" pitchFamily="34" charset="0"/>
              </a:rPr>
              <a:t>Select the best model</a:t>
            </a:r>
            <a:endParaRPr lang="en-IN" sz="12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u="none" strike="noStrike" dirty="0">
                <a:effectLst/>
                <a:latin typeface="Calibri" panose="020F0502020204030204" pitchFamily="34" charset="0"/>
                <a:ea typeface="Calibri" panose="020F0502020204030204" pitchFamily="34" charset="0"/>
                <a:cs typeface="Calibri" panose="020F0502020204030204" pitchFamily="34" charset="0"/>
              </a:rPr>
              <a:t>Cross-Validation.</a:t>
            </a:r>
            <a:endParaRPr lang="en-IN" dirty="0"/>
          </a:p>
        </p:txBody>
      </p:sp>
    </p:spTree>
    <p:extLst>
      <p:ext uri="{BB962C8B-B14F-4D97-AF65-F5344CB8AC3E}">
        <p14:creationId xmlns:p14="http://schemas.microsoft.com/office/powerpoint/2010/main" val="427277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52DCE7-686B-173F-786B-3C8738B0C780}"/>
              </a:ext>
            </a:extLst>
          </p:cNvPr>
          <p:cNvSpPr txBox="1"/>
          <p:nvPr/>
        </p:nvSpPr>
        <p:spPr>
          <a:xfrm>
            <a:off x="977381" y="848608"/>
            <a:ext cx="10070064" cy="3024739"/>
          </a:xfrm>
          <a:prstGeom prst="rect">
            <a:avLst/>
          </a:prstGeom>
          <a:noFill/>
        </p:spPr>
        <p:txBody>
          <a:bodyPr wrap="square">
            <a:spAutoFit/>
          </a:bodyPr>
          <a:lstStyle/>
          <a:p>
            <a:pPr marL="342900" lvl="0" indent="-342900">
              <a:lnSpc>
                <a:spcPct val="107000"/>
              </a:lnSpc>
              <a:spcAft>
                <a:spcPts val="800"/>
              </a:spcAft>
              <a:buFont typeface="Arial" panose="020B0604020202020204" pitchFamily="34" charset="0"/>
              <a:buChar char="●"/>
            </a:pPr>
            <a:r>
              <a:rPr lang="en-IN" sz="2000" b="1"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Testing of Identified Approaches (Algorithms) :-</a:t>
            </a:r>
            <a:endParaRPr lang="en-IN" sz="1100" b="1" dirty="0">
              <a:solidFill>
                <a:srgbClr val="000000"/>
              </a:solidFill>
              <a:highlight>
                <a:srgbClr val="FFFF00"/>
              </a:highlight>
              <a:latin typeface="Noto Sans Symbols"/>
              <a:ea typeface="Calibri" panose="020F0502020204030204" pitchFamily="34" charset="0"/>
              <a:cs typeface="Calibri" panose="020F0502020204030204" pitchFamily="34" charset="0"/>
            </a:endParaRPr>
          </a:p>
          <a:p>
            <a:pPr lvl="0">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Algorithms used for the training and testing: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u="none" strike="noStrike" dirty="0">
                <a:effectLst/>
                <a:latin typeface="Calibri" panose="020F0502020204030204" pitchFamily="34" charset="0"/>
                <a:ea typeface="Calibri" panose="020F0502020204030204" pitchFamily="34" charset="0"/>
                <a:cs typeface="Times New Roman" panose="02020603050405020304" pitchFamily="18" charset="0"/>
              </a:rPr>
              <a:t>AdaBoost Classifier.</a:t>
            </a:r>
            <a:endParaRPr lang="en-IN" sz="14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u="none" strike="noStrike" dirty="0" err="1">
                <a:effectLst/>
                <a:latin typeface="Calibri" panose="020F0502020204030204" pitchFamily="34" charset="0"/>
                <a:ea typeface="Calibri" panose="020F0502020204030204" pitchFamily="34" charset="0"/>
                <a:cs typeface="Times New Roman" panose="02020603050405020304" pitchFamily="18" charset="0"/>
              </a:rPr>
              <a:t>GradientBoosting</a:t>
            </a:r>
            <a:r>
              <a:rPr lang="en-IN" sz="2400" u="none" strike="noStrike" dirty="0">
                <a:effectLst/>
                <a:latin typeface="Calibri" panose="020F0502020204030204" pitchFamily="34" charset="0"/>
                <a:ea typeface="Calibri" panose="020F0502020204030204" pitchFamily="34" charset="0"/>
                <a:cs typeface="Times New Roman" panose="02020603050405020304" pitchFamily="18" charset="0"/>
              </a:rPr>
              <a:t> Classifier.</a:t>
            </a:r>
            <a:endParaRPr lang="en-IN" sz="14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u="none" strike="noStrike" dirty="0" err="1">
                <a:effectLst/>
                <a:latin typeface="Calibri" panose="020F0502020204030204" pitchFamily="34" charset="0"/>
                <a:ea typeface="Calibri" panose="020F0502020204030204" pitchFamily="34" charset="0"/>
                <a:cs typeface="Times New Roman" panose="02020603050405020304" pitchFamily="18" charset="0"/>
              </a:rPr>
              <a:t>RandomForest</a:t>
            </a:r>
            <a:r>
              <a:rPr lang="en-IN" sz="2400" u="none" strike="noStrike" dirty="0">
                <a:effectLst/>
                <a:latin typeface="Calibri" panose="020F0502020204030204" pitchFamily="34" charset="0"/>
                <a:ea typeface="Calibri" panose="020F0502020204030204" pitchFamily="34" charset="0"/>
                <a:cs typeface="Times New Roman" panose="02020603050405020304" pitchFamily="18" charset="0"/>
              </a:rPr>
              <a:t> Classifier.</a:t>
            </a:r>
            <a:endParaRPr lang="en-IN" sz="14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u="none" strike="noStrike" dirty="0">
                <a:effectLst/>
                <a:latin typeface="Calibri" panose="020F0502020204030204" pitchFamily="34" charset="0"/>
                <a:ea typeface="Calibri" panose="020F0502020204030204" pitchFamily="34" charset="0"/>
                <a:cs typeface="Times New Roman" panose="02020603050405020304" pitchFamily="18" charset="0"/>
              </a:rPr>
              <a:t>Decision Tree Classifier</a:t>
            </a:r>
            <a:r>
              <a:rPr lang="en-IN" u="none" strike="noStrike"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u="none" strike="noStrik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5677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7FE366-24CC-E732-02CC-1017300AC653}"/>
              </a:ext>
            </a:extLst>
          </p:cNvPr>
          <p:cNvSpPr txBox="1"/>
          <p:nvPr/>
        </p:nvSpPr>
        <p:spPr>
          <a:xfrm>
            <a:off x="930729" y="706408"/>
            <a:ext cx="6116216" cy="523220"/>
          </a:xfrm>
          <a:prstGeom prst="rect">
            <a:avLst/>
          </a:prstGeom>
          <a:noFill/>
        </p:spPr>
        <p:txBody>
          <a:bodyPr wrap="square">
            <a:spAutoFit/>
          </a:bodyPr>
          <a:lstStyle/>
          <a:p>
            <a:r>
              <a:rPr lang="en-IN" sz="2800" b="1" dirty="0">
                <a:effectLst/>
                <a:highlight>
                  <a:srgbClr val="FFFF00"/>
                </a:highlight>
                <a:latin typeface="Calibri" panose="020F0502020204030204" pitchFamily="34" charset="0"/>
                <a:ea typeface="Calibri" panose="020F0502020204030204" pitchFamily="34" charset="0"/>
              </a:rPr>
              <a:t>Model  Building and Performance :-</a:t>
            </a:r>
            <a:endParaRPr lang="en-IN" sz="2800" dirty="0"/>
          </a:p>
        </p:txBody>
      </p:sp>
      <p:pic>
        <p:nvPicPr>
          <p:cNvPr id="4" name="Picture 3">
            <a:extLst>
              <a:ext uri="{FF2B5EF4-FFF2-40B4-BE49-F238E27FC236}">
                <a16:creationId xmlns:a16="http://schemas.microsoft.com/office/drawing/2014/main" id="{9A4E539A-2F0B-C7C2-4D16-1BDCDA21C1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41755"/>
            <a:ext cx="5334000" cy="4174490"/>
          </a:xfrm>
          <a:prstGeom prst="rect">
            <a:avLst/>
          </a:prstGeom>
          <a:noFill/>
          <a:ln>
            <a:noFill/>
          </a:ln>
        </p:spPr>
      </p:pic>
      <p:pic>
        <p:nvPicPr>
          <p:cNvPr id="5" name="Picture 4">
            <a:extLst>
              <a:ext uri="{FF2B5EF4-FFF2-40B4-BE49-F238E27FC236}">
                <a16:creationId xmlns:a16="http://schemas.microsoft.com/office/drawing/2014/main" id="{25740848-E256-9DBB-A1B2-07BB7C12A2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55725"/>
            <a:ext cx="5334000" cy="4160520"/>
          </a:xfrm>
          <a:prstGeom prst="rect">
            <a:avLst/>
          </a:prstGeom>
          <a:noFill/>
          <a:ln>
            <a:noFill/>
          </a:ln>
        </p:spPr>
      </p:pic>
    </p:spTree>
    <p:extLst>
      <p:ext uri="{BB962C8B-B14F-4D97-AF65-F5344CB8AC3E}">
        <p14:creationId xmlns:p14="http://schemas.microsoft.com/office/powerpoint/2010/main" val="2758603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355752-1246-8323-81CA-ED459455D4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2277" y="951412"/>
            <a:ext cx="5344588" cy="4693920"/>
          </a:xfrm>
          <a:prstGeom prst="rect">
            <a:avLst/>
          </a:prstGeom>
          <a:noFill/>
          <a:ln>
            <a:noFill/>
          </a:ln>
        </p:spPr>
      </p:pic>
      <p:pic>
        <p:nvPicPr>
          <p:cNvPr id="3" name="Picture 2">
            <a:extLst>
              <a:ext uri="{FF2B5EF4-FFF2-40B4-BE49-F238E27FC236}">
                <a16:creationId xmlns:a16="http://schemas.microsoft.com/office/drawing/2014/main" id="{1971557B-6C2B-89D2-C92C-694093CC20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6865" y="951412"/>
            <a:ext cx="5281127" cy="4693920"/>
          </a:xfrm>
          <a:prstGeom prst="rect">
            <a:avLst/>
          </a:prstGeom>
          <a:noFill/>
          <a:ln>
            <a:noFill/>
          </a:ln>
        </p:spPr>
      </p:pic>
    </p:spTree>
    <p:extLst>
      <p:ext uri="{BB962C8B-B14F-4D97-AF65-F5344CB8AC3E}">
        <p14:creationId xmlns:p14="http://schemas.microsoft.com/office/powerpoint/2010/main" val="3835256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EDFF0C-EBA9-BA34-6A31-CF9E08CF74D0}"/>
              </a:ext>
            </a:extLst>
          </p:cNvPr>
          <p:cNvSpPr txBox="1"/>
          <p:nvPr/>
        </p:nvSpPr>
        <p:spPr>
          <a:xfrm>
            <a:off x="874745" y="781053"/>
            <a:ext cx="10545924" cy="523220"/>
          </a:xfrm>
          <a:prstGeom prst="rect">
            <a:avLst/>
          </a:prstGeom>
          <a:noFill/>
        </p:spPr>
        <p:txBody>
          <a:bodyPr wrap="square">
            <a:spAutoFit/>
          </a:bodyPr>
          <a:lstStyle/>
          <a:p>
            <a:r>
              <a:rPr lang="en-IN" sz="2800" b="1" dirty="0">
                <a:effectLst/>
                <a:highlight>
                  <a:srgbClr val="FFFF00"/>
                </a:highlight>
                <a:latin typeface="Calibri" panose="020F0502020204030204" pitchFamily="34" charset="0"/>
                <a:ea typeface="Calibri" panose="020F0502020204030204" pitchFamily="34" charset="0"/>
              </a:rPr>
              <a:t>Cross Validation along with Saving and Loading Model:-</a:t>
            </a:r>
            <a:endParaRPr lang="en-IN" sz="2800" dirty="0"/>
          </a:p>
        </p:txBody>
      </p:sp>
      <p:pic>
        <p:nvPicPr>
          <p:cNvPr id="4" name="Picture 3">
            <a:extLst>
              <a:ext uri="{FF2B5EF4-FFF2-40B4-BE49-F238E27FC236}">
                <a16:creationId xmlns:a16="http://schemas.microsoft.com/office/drawing/2014/main" id="{CEFB20FE-D0E5-2911-ED10-AF3CB6D452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1053" y="1492885"/>
            <a:ext cx="10133045" cy="4584062"/>
          </a:xfrm>
          <a:prstGeom prst="rect">
            <a:avLst/>
          </a:prstGeom>
          <a:noFill/>
          <a:ln>
            <a:noFill/>
          </a:ln>
        </p:spPr>
      </p:pic>
    </p:spTree>
    <p:extLst>
      <p:ext uri="{BB962C8B-B14F-4D97-AF65-F5344CB8AC3E}">
        <p14:creationId xmlns:p14="http://schemas.microsoft.com/office/powerpoint/2010/main" val="206524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1179DA-5118-D750-ACF9-B09C0C71FA7F}"/>
              </a:ext>
            </a:extLst>
          </p:cNvPr>
          <p:cNvSpPr txBox="1"/>
          <p:nvPr/>
        </p:nvSpPr>
        <p:spPr>
          <a:xfrm>
            <a:off x="949389" y="987370"/>
            <a:ext cx="9790145" cy="967765"/>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2400" b="1"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Interpretation of the Results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400" dirty="0" err="1">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RandomForest</a:t>
            </a:r>
            <a:r>
              <a:rPr lang="en-IN" sz="24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 Classifier is giving the best result as compared to others</a:t>
            </a:r>
            <a:r>
              <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49BF0BA-54BC-65D8-C7A8-D290526C218A}"/>
              </a:ext>
            </a:extLst>
          </p:cNvPr>
          <p:cNvSpPr txBox="1"/>
          <p:nvPr/>
        </p:nvSpPr>
        <p:spPr>
          <a:xfrm>
            <a:off x="856082" y="2264517"/>
            <a:ext cx="10331321" cy="3083152"/>
          </a:xfrm>
          <a:prstGeom prst="rect">
            <a:avLst/>
          </a:prstGeom>
          <a:noFill/>
        </p:spPr>
        <p:txBody>
          <a:bodyPr wrap="square">
            <a:spAutoFit/>
          </a:bodyPr>
          <a:lstStyle/>
          <a:p>
            <a:pPr marL="457200">
              <a:lnSpc>
                <a:spcPct val="107000"/>
              </a:lnSpc>
              <a:spcAft>
                <a:spcPts val="800"/>
              </a:spcAft>
            </a:pPr>
            <a:r>
              <a:rPr lang="en-IN" sz="32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CONCLUSION :-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rPr>
              <a:t>Apply computing theory, languages, and algorithms, as well as mathematical and statistical models, and the principles of optimization to appropriately formulate and use data analyses</a:t>
            </a:r>
            <a:r>
              <a:rPr lang="en-IN" sz="2400" dirty="0">
                <a:solidFill>
                  <a:srgbClr val="202124"/>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 Formulate and use appropriate models of data analysis to solve hidden solutions for </a:t>
            </a:r>
            <a:r>
              <a:rPr lang="en-IN" sz="2400">
                <a:solidFill>
                  <a:srgbClr val="202124"/>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business-related challenges And </a:t>
            </a:r>
            <a:r>
              <a:rPr lang="en-IN" sz="2400" dirty="0">
                <a:solidFill>
                  <a:srgbClr val="202124"/>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Perform well in a group.</a:t>
            </a:r>
            <a:endParaRPr lang="en-IN" sz="2400" dirty="0"/>
          </a:p>
        </p:txBody>
      </p:sp>
    </p:spTree>
    <p:extLst>
      <p:ext uri="{BB962C8B-B14F-4D97-AF65-F5344CB8AC3E}">
        <p14:creationId xmlns:p14="http://schemas.microsoft.com/office/powerpoint/2010/main" val="2423696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4D0EDD-979F-7743-067F-B86979852675}"/>
              </a:ext>
            </a:extLst>
          </p:cNvPr>
          <p:cNvSpPr txBox="1"/>
          <p:nvPr/>
        </p:nvSpPr>
        <p:spPr>
          <a:xfrm>
            <a:off x="2220686" y="1670180"/>
            <a:ext cx="6997959" cy="1107996"/>
          </a:xfrm>
          <a:prstGeom prst="rect">
            <a:avLst/>
          </a:prstGeom>
          <a:noFill/>
        </p:spPr>
        <p:txBody>
          <a:bodyPr wrap="square" rtlCol="0">
            <a:spAutoFit/>
          </a:bodyPr>
          <a:lstStyle/>
          <a:p>
            <a:r>
              <a:rPr lang="en-US" sz="6600" b="1" dirty="0"/>
              <a:t>     </a:t>
            </a:r>
            <a:r>
              <a:rPr lang="en-US" sz="6600" b="1" dirty="0">
                <a:highlight>
                  <a:srgbClr val="FFFF00"/>
                </a:highlight>
              </a:rPr>
              <a:t>THANK YOU</a:t>
            </a:r>
            <a:endParaRPr lang="en-IN" sz="6600" b="1" dirty="0">
              <a:highlight>
                <a:srgbClr val="FFFF00"/>
              </a:highlight>
            </a:endParaRPr>
          </a:p>
        </p:txBody>
      </p:sp>
    </p:spTree>
    <p:extLst>
      <p:ext uri="{BB962C8B-B14F-4D97-AF65-F5344CB8AC3E}">
        <p14:creationId xmlns:p14="http://schemas.microsoft.com/office/powerpoint/2010/main" val="4169887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E8171F-2DE8-70C9-9C64-1E8EEF28EE80}"/>
              </a:ext>
            </a:extLst>
          </p:cNvPr>
          <p:cNvSpPr txBox="1"/>
          <p:nvPr/>
        </p:nvSpPr>
        <p:spPr>
          <a:xfrm>
            <a:off x="1054359" y="1256386"/>
            <a:ext cx="10058400" cy="3784626"/>
          </a:xfrm>
          <a:prstGeom prst="rect">
            <a:avLst/>
          </a:prstGeom>
          <a:noFill/>
        </p:spPr>
        <p:txBody>
          <a:bodyPr wrap="square">
            <a:spAutoFit/>
          </a:bodyPr>
          <a:lstStyle/>
          <a:p>
            <a:pPr>
              <a:lnSpc>
                <a:spcPct val="107000"/>
              </a:lnSpc>
              <a:spcAft>
                <a:spcPts val="800"/>
              </a:spcAft>
            </a:pPr>
            <a:r>
              <a:rPr lang="en-IN" sz="2000" b="1">
                <a:effectLst/>
                <a:latin typeface="Times New Roman" panose="02020603050405020304" pitchFamily="18" charset="0"/>
                <a:ea typeface="Calibri" panose="020F0502020204030204" pitchFamily="34" charset="0"/>
                <a:cs typeface="Times New Roman" panose="02020603050405020304" pitchFamily="18" charset="0"/>
              </a:rPr>
              <a:t>                                                   ACKNOWLEDGEMENT</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It is a great pleasure to express my gratitude to Team Flip Robo, for giving me the opportunity to work on a interesting project, which helped me in improving my knowledge, coding skills and my analysation skills.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Team Flip Robo also gave me opportunity to build PowerPoint Presentation and Project Report, which will help me to share steps taken while building the entire model. It has helped me in deciding about the future prospects of various Data Science fields. Now, I will explain the understanding of the project through this report.</a:t>
            </a:r>
            <a:endParaRPr lang="en-IN" sz="2000" dirty="0"/>
          </a:p>
        </p:txBody>
      </p:sp>
    </p:spTree>
    <p:extLst>
      <p:ext uri="{BB962C8B-B14F-4D97-AF65-F5344CB8AC3E}">
        <p14:creationId xmlns:p14="http://schemas.microsoft.com/office/powerpoint/2010/main" val="2449566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E74DDB-D1A5-45C6-611E-BAAB7A5535B7}"/>
              </a:ext>
            </a:extLst>
          </p:cNvPr>
          <p:cNvSpPr txBox="1"/>
          <p:nvPr/>
        </p:nvSpPr>
        <p:spPr>
          <a:xfrm>
            <a:off x="578498" y="977642"/>
            <a:ext cx="10879494" cy="4785284"/>
          </a:xfrm>
          <a:prstGeom prst="rect">
            <a:avLst/>
          </a:prstGeom>
          <a:noFill/>
        </p:spPr>
        <p:txBody>
          <a:bodyPr wrap="square">
            <a:spAutoFit/>
          </a:bodyPr>
          <a:lstStyle/>
          <a:p>
            <a:pPr algn="ctr">
              <a:lnSpc>
                <a:spcPct val="107000"/>
              </a:lnSpc>
              <a:spcAft>
                <a:spcPts val="800"/>
              </a:spcAft>
              <a:tabLst>
                <a:tab pos="2340610" algn="l"/>
              </a:tabLst>
            </a:pPr>
            <a:r>
              <a:rPr lang="en-IN" sz="24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INTRODUCTION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pPr>
            <a:r>
              <a:rPr lang="en-IN"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800" b="1"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Business Problem Framing :-</a:t>
            </a:r>
            <a:endParaRPr lang="en-IN" sz="1200" dirty="0">
              <a:effectLst/>
              <a:latin typeface="Noto Sans Symbols"/>
              <a:ea typeface="Noto Sans Symbols"/>
              <a:cs typeface="Noto Sans Symbols"/>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Fake News Filtering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Fake news has become one of the biggest problems of our age. It has a serious impact on our online as well as offline discourse. One can even go as far as saying that, to date, fake news poses a clear and present danger to western democracy and stability of the society.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Fake news simple meaning is to incorporate information that leads people to the wrong path. Nowadays, fake news is spreading like water and people share this information without verifying it. This is often done to further or impose certain ideas and is often achieved with political agendas.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media outlets, the ability to attract viewers to their websites is necessary to generate online advertising revenue. So, it is necessary to detect the fake news.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339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664398-3AF7-2DC4-24AD-BC43E4CD90A4}"/>
              </a:ext>
            </a:extLst>
          </p:cNvPr>
          <p:cNvSpPr txBox="1"/>
          <p:nvPr/>
        </p:nvSpPr>
        <p:spPr>
          <a:xfrm>
            <a:off x="1145333" y="941833"/>
            <a:ext cx="10210022" cy="2255874"/>
          </a:xfrm>
          <a:prstGeom prst="rect">
            <a:avLst/>
          </a:prstGeom>
          <a:noFill/>
        </p:spPr>
        <p:txBody>
          <a:bodyPr wrap="square">
            <a:spAutoFit/>
          </a:bodyPr>
          <a:lstStyle/>
          <a:p>
            <a:pPr lvl="0">
              <a:lnSpc>
                <a:spcPct val="107000"/>
              </a:lnSpc>
              <a:spcAft>
                <a:spcPts val="800"/>
              </a:spcAft>
            </a:pPr>
            <a:r>
              <a:rPr lang="en-IN" sz="2400" b="1"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Conceptual Background of the Domain Problem :-</a:t>
            </a:r>
            <a:endParaRPr lang="en-IN" sz="1400" b="1" dirty="0">
              <a:solidFill>
                <a:srgbClr val="000000"/>
              </a:solidFill>
              <a:highlight>
                <a:srgbClr val="FFFF00"/>
              </a:highlight>
              <a:latin typeface="Noto Sans Symbols"/>
              <a:ea typeface="Calibri" panose="020F0502020204030204" pitchFamily="34" charset="0"/>
              <a:cs typeface="Calibri" panose="020F0502020204030204" pitchFamily="34" charset="0"/>
            </a:endParaRPr>
          </a:p>
          <a:p>
            <a:pPr lvl="0">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main goal of the assignment is to show how you could design a Fake news filtering system from basics.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In this project, we are using some machine learning and Natural language processing libraries like NLTK, re (Regular Expression) and Scikit Learn.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61DA89D-D5AD-CC83-6FF7-C94EFB1764A3}"/>
              </a:ext>
            </a:extLst>
          </p:cNvPr>
          <p:cNvSpPr txBox="1"/>
          <p:nvPr/>
        </p:nvSpPr>
        <p:spPr>
          <a:xfrm>
            <a:off x="604157" y="3249388"/>
            <a:ext cx="10956472" cy="2754344"/>
          </a:xfrm>
          <a:prstGeom prst="rect">
            <a:avLst/>
          </a:prstGeom>
          <a:noFill/>
        </p:spPr>
        <p:txBody>
          <a:bodyPr wrap="square">
            <a:spAutoFit/>
          </a:bodyPr>
          <a:lstStyle/>
          <a:p>
            <a:pPr marL="457200">
              <a:lnSpc>
                <a:spcPct val="115000"/>
              </a:lnSpc>
              <a:spcAft>
                <a:spcPts val="800"/>
              </a:spcAft>
            </a:pPr>
            <a:endParaRPr lang="en-IN" sz="2000"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 Natural Language Processing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Machine learning data only works with numerical features so we have to convert text data into numerical columns. Here, we have to Pre-process the text and that is called natural language processing. In-Text Pre-processing, we are cleaning our text by stemming, lemmatization, removing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2000" dirty="0">
                <a:effectLst/>
                <a:latin typeface="Calibri" panose="020F0502020204030204" pitchFamily="34" charset="0"/>
                <a:ea typeface="Calibri" panose="020F0502020204030204" pitchFamily="34" charset="0"/>
                <a:cs typeface="Times New Roman" panose="02020603050405020304" pitchFamily="18" charset="0"/>
              </a:rPr>
              <a:t>, removing special symbols and numbers, etc. After cleaning the data, we have to feed this text data into a vectorizer which will convert this text data into numerical features.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838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4D1F5A-A12B-0BA9-EE12-A043955602B1}"/>
              </a:ext>
            </a:extLst>
          </p:cNvPr>
          <p:cNvSpPr txBox="1"/>
          <p:nvPr/>
        </p:nvSpPr>
        <p:spPr>
          <a:xfrm>
            <a:off x="725454" y="768848"/>
            <a:ext cx="10564587" cy="5320303"/>
          </a:xfrm>
          <a:prstGeom prst="rect">
            <a:avLst/>
          </a:prstGeom>
          <a:noFill/>
        </p:spPr>
        <p:txBody>
          <a:bodyPr wrap="square">
            <a:spAutoFit/>
          </a:bodyPr>
          <a:lstStyle/>
          <a:p>
            <a:pPr marL="342900" lvl="0" indent="-342900">
              <a:lnSpc>
                <a:spcPct val="107000"/>
              </a:lnSpc>
              <a:spcAft>
                <a:spcPts val="800"/>
              </a:spcAft>
              <a:buFont typeface="Arial" panose="020B0604020202020204" pitchFamily="34" charset="0"/>
              <a:buChar char="●"/>
            </a:pPr>
            <a:r>
              <a:rPr lang="en-IN" sz="2000" b="1"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Review of Literature :-</a:t>
            </a:r>
            <a:endParaRPr lang="en-IN" sz="1200" dirty="0">
              <a:effectLst/>
              <a:latin typeface="Noto Sans Symbols"/>
              <a:ea typeface="Noto Sans Symbols"/>
              <a:cs typeface="Noto Sans Symbols"/>
            </a:endParaRPr>
          </a:p>
          <a:p>
            <a:pPr marL="457200">
              <a:lnSpc>
                <a:spcPct val="107000"/>
              </a:lnSpc>
              <a:spcBef>
                <a:spcPts val="180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two datasets one for Fake news and one for true news. In true news, there is 21417 news, and in Fake news, there is 23481 news. I have inserted one label column 0 for Fake news and one for true news: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80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Title: Headlines of the news.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80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Text: Content of the news.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80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Subject: Subject of the news.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80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Date: Date of the news.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80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Label: News is True(1)/False(0)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7455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EDA6F4-E823-2EAB-9FF3-6A8C09B1731A}"/>
              </a:ext>
            </a:extLst>
          </p:cNvPr>
          <p:cNvSpPr txBox="1"/>
          <p:nvPr/>
        </p:nvSpPr>
        <p:spPr>
          <a:xfrm>
            <a:off x="884853" y="1365807"/>
            <a:ext cx="10422294" cy="4126386"/>
          </a:xfrm>
          <a:prstGeom prst="rect">
            <a:avLst/>
          </a:prstGeom>
          <a:noFill/>
        </p:spPr>
        <p:txBody>
          <a:bodyPr wrap="square">
            <a:spAutoFit/>
          </a:bodyPr>
          <a:lstStyle/>
          <a:p>
            <a:pPr marL="342900" lvl="0" indent="-342900">
              <a:lnSpc>
                <a:spcPct val="107000"/>
              </a:lnSpc>
              <a:spcAft>
                <a:spcPts val="800"/>
              </a:spcAft>
              <a:buFont typeface="Arial" panose="020B0604020202020204" pitchFamily="34" charset="0"/>
              <a:buChar char="●"/>
            </a:pPr>
            <a:r>
              <a:rPr lang="en-IN" sz="2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400" b="1"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Motivation for the Problem Undertaken :-</a:t>
            </a:r>
            <a:endParaRPr lang="en-IN" sz="1200" dirty="0">
              <a:effectLst/>
              <a:latin typeface="Noto Sans Symbols"/>
              <a:ea typeface="Noto Sans Symbols"/>
              <a:cs typeface="Noto Sans Symbols"/>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1200"/>
              </a:spcAft>
            </a:pPr>
            <a:r>
              <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The authenticity of Information has become a major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1200"/>
              </a:spcAft>
            </a:pPr>
            <a:r>
              <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The sensation of not-so-accurately eye-catching and intriguing headlines aimed at retaining the attention of audiences to sell information has persisted all throughout the history of all kinds of information broadcast. On social networking websites, the reach and effects of information spread are however significantly amplified and occur at such a fast pace, that distorted, inaccurate, or false information acquires a tremendous potential to cause real impacts within minutes for millions of users.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8436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200934-5C63-A5C3-46C7-13C746694D77}"/>
              </a:ext>
            </a:extLst>
          </p:cNvPr>
          <p:cNvSpPr txBox="1"/>
          <p:nvPr/>
        </p:nvSpPr>
        <p:spPr>
          <a:xfrm>
            <a:off x="1126671" y="884778"/>
            <a:ext cx="10014079" cy="1272271"/>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
            </a:pPr>
            <a:r>
              <a:rPr lang="en-IN" sz="24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Analytical Problem Framing :-</a:t>
            </a:r>
            <a:endParaRPr lang="en-IN" sz="1200" b="1"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Mathematical / Analytical Modelling of the Problem :-</a:t>
            </a:r>
            <a:endParaRPr lang="en-IN" sz="1100" dirty="0">
              <a:effectLst/>
              <a:latin typeface="Noto Sans Symbols"/>
              <a:ea typeface="Noto Sans Symbols"/>
              <a:cs typeface="Noto Sans Symbols"/>
            </a:endParaRPr>
          </a:p>
          <a:p>
            <a:pPr marL="342900" lvl="0" indent="-342900">
              <a:lnSpc>
                <a:spcPct val="107000"/>
              </a:lnSpc>
              <a:spcAft>
                <a:spcPts val="800"/>
              </a:spcAft>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fetching the information and description of the dataset :- </a:t>
            </a:r>
            <a:endParaRPr lang="en-IN" sz="1100" dirty="0">
              <a:effectLst/>
              <a:latin typeface="Noto Sans Symbols"/>
              <a:ea typeface="Noto Sans Symbols"/>
              <a:cs typeface="Noto Sans Symbols"/>
            </a:endParaRPr>
          </a:p>
        </p:txBody>
      </p:sp>
      <p:pic>
        <p:nvPicPr>
          <p:cNvPr id="4" name="Picture 3">
            <a:extLst>
              <a:ext uri="{FF2B5EF4-FFF2-40B4-BE49-F238E27FC236}">
                <a16:creationId xmlns:a16="http://schemas.microsoft.com/office/drawing/2014/main" id="{7A4CB8DB-8262-B538-CEEE-5449625297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8883" y="2157049"/>
            <a:ext cx="8556170" cy="4071135"/>
          </a:xfrm>
          <a:prstGeom prst="rect">
            <a:avLst/>
          </a:prstGeom>
          <a:noFill/>
          <a:ln>
            <a:noFill/>
          </a:ln>
        </p:spPr>
      </p:pic>
    </p:spTree>
    <p:extLst>
      <p:ext uri="{BB962C8B-B14F-4D97-AF65-F5344CB8AC3E}">
        <p14:creationId xmlns:p14="http://schemas.microsoft.com/office/powerpoint/2010/main" val="372440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0D9378-EFEA-E553-8559-C261E8482017}"/>
              </a:ext>
            </a:extLst>
          </p:cNvPr>
          <p:cNvSpPr txBox="1"/>
          <p:nvPr/>
        </p:nvSpPr>
        <p:spPr>
          <a:xfrm>
            <a:off x="1052027" y="975698"/>
            <a:ext cx="10154038" cy="2183546"/>
          </a:xfrm>
          <a:prstGeom prst="rect">
            <a:avLst/>
          </a:prstGeom>
          <a:noFill/>
        </p:spPr>
        <p:txBody>
          <a:bodyPr wrap="square">
            <a:spAutoFit/>
          </a:bodyPr>
          <a:lstStyle/>
          <a:p>
            <a:pPr marL="342900" lvl="0" indent="-342900">
              <a:lnSpc>
                <a:spcPct val="107000"/>
              </a:lnSpc>
              <a:spcAft>
                <a:spcPts val="800"/>
              </a:spcAft>
              <a:buFont typeface="Arial" panose="020B0604020202020204" pitchFamily="34" charset="0"/>
              <a:buChar char="●"/>
            </a:pPr>
            <a:r>
              <a:rPr lang="en-IN" sz="2400" b="1"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Data Sources and their formats :-</a:t>
            </a:r>
            <a:endParaRPr lang="en-IN" sz="1200" dirty="0">
              <a:effectLst/>
              <a:latin typeface="Noto Sans Symbols"/>
              <a:ea typeface="Noto Sans Symbols"/>
              <a:cs typeface="Noto Sans Symbols"/>
            </a:endParaRPr>
          </a:p>
          <a:p>
            <a:pPr marL="457200">
              <a:lnSpc>
                <a:spcPct val="107000"/>
              </a:lnSpc>
              <a:spcBef>
                <a:spcPts val="1800"/>
              </a:spcBef>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There are two datasets one for Fake news and one for true news. In true news, there is 21417 news, and in Fake news, there is 23481 news.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5132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B5A9A5-D9A7-8E1C-5614-9EFFB4ED9D79}"/>
              </a:ext>
            </a:extLst>
          </p:cNvPr>
          <p:cNvSpPr txBox="1"/>
          <p:nvPr/>
        </p:nvSpPr>
        <p:spPr>
          <a:xfrm>
            <a:off x="998376" y="928494"/>
            <a:ext cx="10105052" cy="4231736"/>
          </a:xfrm>
          <a:prstGeom prst="rect">
            <a:avLst/>
          </a:prstGeom>
          <a:noFill/>
        </p:spPr>
        <p:txBody>
          <a:bodyPr wrap="square">
            <a:spAutoFit/>
          </a:bodyPr>
          <a:lstStyle/>
          <a:p>
            <a:pPr marL="342900" lvl="0" indent="-342900">
              <a:lnSpc>
                <a:spcPct val="107000"/>
              </a:lnSpc>
              <a:spcAft>
                <a:spcPts val="800"/>
              </a:spcAft>
              <a:buFont typeface="Arial" panose="020B0604020202020204" pitchFamily="34" charset="0"/>
              <a:buChar char="●"/>
            </a:pPr>
            <a:r>
              <a:rPr lang="en-IN" sz="2400" b="1"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Data </a:t>
            </a:r>
            <a:r>
              <a:rPr lang="en-IN" sz="2400" b="1" dirty="0" err="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Preprocessing</a:t>
            </a:r>
            <a:r>
              <a:rPr lang="en-IN" sz="2400" b="1" dirty="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a:t>
            </a:r>
            <a:endParaRPr lang="en-IN" sz="1200" dirty="0">
              <a:effectLst/>
              <a:latin typeface="Noto Sans Symbols"/>
              <a:ea typeface="Noto Sans Symbols"/>
              <a:cs typeface="Noto Sans Symbols"/>
            </a:endParaRPr>
          </a:p>
          <a:p>
            <a:pPr marL="457200">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In Data pre-processing, I have done various steps to clean the dataset, as the dataset contains the comment that are in object datatype, which cannot be read by the model, so before giving the features to the model I had to convert that object datatype to meaningful data and that can be understand by the model, so for this I have used the NLP (Natural Processing Language).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“Natural language processing (NLP) refers to the branch of computer science and more specifically, the branch of artificial intelligence (AI) concerned with giving computers the ability to understand text and spoken words in the same way in which human beings can.”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44717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51</TotalTime>
  <Words>1099</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Garamond</vt:lpstr>
      <vt:lpstr>Noto Sans Symbols</vt:lpstr>
      <vt:lpstr>Symbol</vt:lpstr>
      <vt:lpstr>Times New Roman</vt:lpstr>
      <vt:lpstr>Wingdings</vt:lpstr>
      <vt:lpstr>Organic</vt:lpstr>
      <vt:lpstr>FAKE NEWS PREDICTON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PREDICTON</dc:title>
  <dc:creator>Surbhee Johri</dc:creator>
  <cp:lastModifiedBy>Surbhee Johri</cp:lastModifiedBy>
  <cp:revision>38</cp:revision>
  <dcterms:created xsi:type="dcterms:W3CDTF">2023-02-07T08:44:29Z</dcterms:created>
  <dcterms:modified xsi:type="dcterms:W3CDTF">2023-02-11T03:51:42Z</dcterms:modified>
</cp:coreProperties>
</file>