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096BC2B-A5A8-4DDA-A910-A2D8C905930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0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0F4B1-9D98-43C1-90F5-3E548082BD1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290566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675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73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278727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2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784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071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49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12794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48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0F4B1-9D98-43C1-90F5-3E548082BD1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312342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0F4B1-9D98-43C1-90F5-3E548082BD16}"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6BC2B-A5A8-4DDA-A910-A2D8C905930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38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0F4B1-9D98-43C1-90F5-3E548082BD16}"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6BC2B-A5A8-4DDA-A910-A2D8C90593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26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0F4B1-9D98-43C1-90F5-3E548082BD16}"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175979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0F4B1-9D98-43C1-90F5-3E548082BD1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28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0F4B1-9D98-43C1-90F5-3E548082BD1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171784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0F4B1-9D98-43C1-90F5-3E548082BD16}" type="datetimeFigureOut">
              <a:rPr lang="en-IN" smtClean="0"/>
              <a:t>19-01-2023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96BC2B-A5A8-4DDA-A910-A2D8C905930C}" type="slidenum">
              <a:rPr lang="en-IN" smtClean="0"/>
              <a:t>‹#›</a:t>
            </a:fld>
            <a:endParaRPr lang="en-IN"/>
          </a:p>
        </p:txBody>
      </p:sp>
    </p:spTree>
    <p:extLst>
      <p:ext uri="{BB962C8B-B14F-4D97-AF65-F5344CB8AC3E}">
        <p14:creationId xmlns:p14="http://schemas.microsoft.com/office/powerpoint/2010/main" val="336138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6BB7-5AD4-999B-09AC-7C185A875D4A}"/>
              </a:ext>
            </a:extLst>
          </p:cNvPr>
          <p:cNvSpPr>
            <a:spLocks noGrp="1"/>
          </p:cNvSpPr>
          <p:nvPr>
            <p:ph type="ctrTitle"/>
          </p:nvPr>
        </p:nvSpPr>
        <p:spPr>
          <a:xfrm>
            <a:off x="2692398" y="1595535"/>
            <a:ext cx="7039431" cy="1791129"/>
          </a:xfrm>
        </p:spPr>
        <p:txBody>
          <a:bodyPr/>
          <a:lstStyle/>
          <a:p>
            <a:r>
              <a:rPr lang="en-US" dirty="0">
                <a:highlight>
                  <a:srgbClr val="FFFF00"/>
                </a:highlight>
                <a:latin typeface="Algerian" panose="04020705040A02060702" pitchFamily="82" charset="0"/>
              </a:rPr>
              <a:t>FLIGHTS PRICE PREDICTION </a:t>
            </a:r>
            <a:endParaRPr lang="en-IN" dirty="0">
              <a:highlight>
                <a:srgbClr val="FFFF00"/>
              </a:highlight>
              <a:latin typeface="Algerian" panose="04020705040A02060702" pitchFamily="82" charset="0"/>
            </a:endParaRPr>
          </a:p>
        </p:txBody>
      </p:sp>
      <p:sp>
        <p:nvSpPr>
          <p:cNvPr id="3" name="Subtitle 2">
            <a:extLst>
              <a:ext uri="{FF2B5EF4-FFF2-40B4-BE49-F238E27FC236}">
                <a16:creationId xmlns:a16="http://schemas.microsoft.com/office/drawing/2014/main" id="{CC9E8189-DB85-4A17-637F-A62D7B674B0A}"/>
              </a:ext>
            </a:extLst>
          </p:cNvPr>
          <p:cNvSpPr>
            <a:spLocks noGrp="1"/>
          </p:cNvSpPr>
          <p:nvPr>
            <p:ph type="subTitle" idx="1"/>
          </p:nvPr>
        </p:nvSpPr>
        <p:spPr>
          <a:xfrm>
            <a:off x="2692398" y="3657596"/>
            <a:ext cx="6880810" cy="1670183"/>
          </a:xfrm>
        </p:spPr>
        <p:txBody>
          <a:bodyPr>
            <a:normAutofit/>
          </a:bodyPr>
          <a:lstStyle/>
          <a:p>
            <a:r>
              <a:rPr lang="en-US" sz="2400" b="1" dirty="0">
                <a:highlight>
                  <a:srgbClr val="FFFF00"/>
                </a:highlight>
                <a:latin typeface="Algerian" panose="04020705040A02060702" pitchFamily="82" charset="0"/>
              </a:rPr>
              <a:t>Submitted By:-</a:t>
            </a:r>
          </a:p>
          <a:p>
            <a:r>
              <a:rPr lang="en-US" sz="2400" b="1" dirty="0">
                <a:highlight>
                  <a:srgbClr val="FFFF00"/>
                </a:highlight>
                <a:latin typeface="Algerian" panose="04020705040A02060702" pitchFamily="82" charset="0"/>
              </a:rPr>
              <a:t>Rishabh Johri</a:t>
            </a:r>
          </a:p>
          <a:p>
            <a:r>
              <a:rPr lang="en-US" sz="2400" b="1" dirty="0">
                <a:highlight>
                  <a:srgbClr val="FFFF00"/>
                </a:highlight>
                <a:latin typeface="Algerian" panose="04020705040A02060702" pitchFamily="82" charset="0"/>
              </a:rPr>
              <a:t>Data Science - Intern</a:t>
            </a:r>
            <a:endParaRPr lang="en-IN" sz="2400" b="1" dirty="0">
              <a:highlight>
                <a:srgbClr val="FFFF00"/>
              </a:highlight>
              <a:latin typeface="Algerian" panose="04020705040A02060702" pitchFamily="82" charset="0"/>
            </a:endParaRPr>
          </a:p>
        </p:txBody>
      </p:sp>
    </p:spTree>
    <p:extLst>
      <p:ext uri="{BB962C8B-B14F-4D97-AF65-F5344CB8AC3E}">
        <p14:creationId xmlns:p14="http://schemas.microsoft.com/office/powerpoint/2010/main" val="31182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E48FA-7398-3AD8-0E88-601DA4414C01}"/>
              </a:ext>
            </a:extLst>
          </p:cNvPr>
          <p:cNvSpPr txBox="1"/>
          <p:nvPr/>
        </p:nvSpPr>
        <p:spPr>
          <a:xfrm>
            <a:off x="1446245" y="811763"/>
            <a:ext cx="9731828" cy="523220"/>
          </a:xfrm>
          <a:prstGeom prst="rect">
            <a:avLst/>
          </a:prstGeom>
          <a:noFill/>
        </p:spPr>
        <p:txBody>
          <a:bodyPr wrap="square" rtlCol="0">
            <a:spAutoFit/>
          </a:bodyPr>
          <a:lstStyle/>
          <a:p>
            <a:r>
              <a:rPr lang="en-US" sz="2800" dirty="0">
                <a:latin typeface="Algerian" panose="04020705040A02060702" pitchFamily="82" charset="0"/>
              </a:rPr>
              <a:t>                             </a:t>
            </a:r>
            <a:r>
              <a:rPr lang="en-US" sz="2800" dirty="0">
                <a:highlight>
                  <a:srgbClr val="FFFF00"/>
                </a:highlight>
                <a:latin typeface="Algerian" panose="04020705040A02060702" pitchFamily="82" charset="0"/>
              </a:rPr>
              <a:t>USING DIST PLOT:-</a:t>
            </a:r>
            <a:endParaRPr lang="en-IN" sz="2800" dirty="0">
              <a:highlight>
                <a:srgbClr val="FFFF00"/>
              </a:highlight>
              <a:latin typeface="Algerian" panose="04020705040A02060702" pitchFamily="82" charset="0"/>
            </a:endParaRPr>
          </a:p>
        </p:txBody>
      </p:sp>
      <p:pic>
        <p:nvPicPr>
          <p:cNvPr id="3" name="Picture 2">
            <a:extLst>
              <a:ext uri="{FF2B5EF4-FFF2-40B4-BE49-F238E27FC236}">
                <a16:creationId xmlns:a16="http://schemas.microsoft.com/office/drawing/2014/main" id="{966F82B5-5737-004F-1840-3331B4FF04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404" y="1466850"/>
            <a:ext cx="6089173" cy="4402105"/>
          </a:xfrm>
          <a:prstGeom prst="rect">
            <a:avLst/>
          </a:prstGeom>
          <a:noFill/>
          <a:ln>
            <a:noFill/>
          </a:ln>
        </p:spPr>
      </p:pic>
      <p:pic>
        <p:nvPicPr>
          <p:cNvPr id="4" name="Picture 3">
            <a:extLst>
              <a:ext uri="{FF2B5EF4-FFF2-40B4-BE49-F238E27FC236}">
                <a16:creationId xmlns:a16="http://schemas.microsoft.com/office/drawing/2014/main" id="{D6821DE0-1187-322D-FA33-1CB6219A4E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0717" y="1466849"/>
            <a:ext cx="4935895" cy="4745895"/>
          </a:xfrm>
          <a:prstGeom prst="rect">
            <a:avLst/>
          </a:prstGeom>
          <a:noFill/>
          <a:ln>
            <a:noFill/>
          </a:ln>
        </p:spPr>
      </p:pic>
    </p:spTree>
    <p:extLst>
      <p:ext uri="{BB962C8B-B14F-4D97-AF65-F5344CB8AC3E}">
        <p14:creationId xmlns:p14="http://schemas.microsoft.com/office/powerpoint/2010/main" val="141758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5AC42-2FCA-BF81-89CE-8D24E883C07C}"/>
              </a:ext>
            </a:extLst>
          </p:cNvPr>
          <p:cNvSpPr txBox="1"/>
          <p:nvPr/>
        </p:nvSpPr>
        <p:spPr>
          <a:xfrm>
            <a:off x="3582955" y="768612"/>
            <a:ext cx="6580414"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For Visualising Categorical columns:-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220B189-A326-9C26-601F-178010F64C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7974" y="1346834"/>
            <a:ext cx="10163446" cy="4624757"/>
          </a:xfrm>
          <a:prstGeom prst="rect">
            <a:avLst/>
          </a:prstGeom>
          <a:noFill/>
          <a:ln>
            <a:noFill/>
          </a:ln>
        </p:spPr>
      </p:pic>
    </p:spTree>
    <p:extLst>
      <p:ext uri="{BB962C8B-B14F-4D97-AF65-F5344CB8AC3E}">
        <p14:creationId xmlns:p14="http://schemas.microsoft.com/office/powerpoint/2010/main" val="4510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80CB7-54EB-50CA-52E4-4BE25E9A53DD}"/>
              </a:ext>
            </a:extLst>
          </p:cNvPr>
          <p:cNvSpPr txBox="1"/>
          <p:nvPr/>
        </p:nvSpPr>
        <p:spPr>
          <a:xfrm>
            <a:off x="3142084" y="665975"/>
            <a:ext cx="7280210"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For Comparing Date with Target column:-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5EAD398-7070-903E-09B8-71653D0305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8808" y="1352939"/>
            <a:ext cx="9664661" cy="4730619"/>
          </a:xfrm>
          <a:prstGeom prst="rect">
            <a:avLst/>
          </a:prstGeom>
          <a:noFill/>
          <a:ln>
            <a:noFill/>
          </a:ln>
        </p:spPr>
      </p:pic>
    </p:spTree>
    <p:extLst>
      <p:ext uri="{BB962C8B-B14F-4D97-AF65-F5344CB8AC3E}">
        <p14:creationId xmlns:p14="http://schemas.microsoft.com/office/powerpoint/2010/main" val="192399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27CD0-9A21-F42A-AAAF-88BE0352E642}"/>
              </a:ext>
            </a:extLst>
          </p:cNvPr>
          <p:cNvSpPr txBox="1"/>
          <p:nvPr/>
        </p:nvSpPr>
        <p:spPr>
          <a:xfrm>
            <a:off x="4756279" y="693967"/>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Correlation:-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43BBC42-15C1-14CB-2502-808B3BCCA8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0940" y="1389448"/>
            <a:ext cx="9342652" cy="4774585"/>
          </a:xfrm>
          <a:prstGeom prst="rect">
            <a:avLst/>
          </a:prstGeom>
          <a:noFill/>
          <a:ln>
            <a:noFill/>
          </a:ln>
        </p:spPr>
      </p:pic>
    </p:spTree>
    <p:extLst>
      <p:ext uri="{BB962C8B-B14F-4D97-AF65-F5344CB8AC3E}">
        <p14:creationId xmlns:p14="http://schemas.microsoft.com/office/powerpoint/2010/main" val="168720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47224-720C-558E-06E7-3DE595D3FA75}"/>
              </a:ext>
            </a:extLst>
          </p:cNvPr>
          <p:cNvSpPr txBox="1"/>
          <p:nvPr/>
        </p:nvSpPr>
        <p:spPr>
          <a:xfrm>
            <a:off x="4252426" y="759281"/>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303B783-830C-3C62-1D07-2D9FBA865E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662" y="1388020"/>
            <a:ext cx="9920195" cy="4710699"/>
          </a:xfrm>
          <a:prstGeom prst="rect">
            <a:avLst/>
          </a:prstGeom>
          <a:noFill/>
          <a:ln>
            <a:noFill/>
          </a:ln>
        </p:spPr>
      </p:pic>
    </p:spTree>
    <p:extLst>
      <p:ext uri="{BB962C8B-B14F-4D97-AF65-F5344CB8AC3E}">
        <p14:creationId xmlns:p14="http://schemas.microsoft.com/office/powerpoint/2010/main" val="243579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D483D-B017-4138-617A-00E30AA25AA4}"/>
              </a:ext>
            </a:extLst>
          </p:cNvPr>
          <p:cNvSpPr txBox="1"/>
          <p:nvPr/>
        </p:nvSpPr>
        <p:spPr>
          <a:xfrm>
            <a:off x="4177782" y="656645"/>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Different Model Scores:-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7EDB46C-D9C0-B76F-5785-F9BA40CC3D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710" y="1615440"/>
            <a:ext cx="5604744" cy="4178870"/>
          </a:xfrm>
          <a:prstGeom prst="rect">
            <a:avLst/>
          </a:prstGeom>
          <a:noFill/>
          <a:ln>
            <a:noFill/>
          </a:ln>
        </p:spPr>
      </p:pic>
      <p:pic>
        <p:nvPicPr>
          <p:cNvPr id="5" name="Picture 4">
            <a:extLst>
              <a:ext uri="{FF2B5EF4-FFF2-40B4-BE49-F238E27FC236}">
                <a16:creationId xmlns:a16="http://schemas.microsoft.com/office/drawing/2014/main" id="{4018D3B0-C776-B852-B53F-010D9D06B3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7454" y="1523869"/>
            <a:ext cx="5038766" cy="4108023"/>
          </a:xfrm>
          <a:prstGeom prst="rect">
            <a:avLst/>
          </a:prstGeom>
          <a:noFill/>
          <a:ln>
            <a:noFill/>
          </a:ln>
        </p:spPr>
      </p:pic>
    </p:spTree>
    <p:extLst>
      <p:ext uri="{BB962C8B-B14F-4D97-AF65-F5344CB8AC3E}">
        <p14:creationId xmlns:p14="http://schemas.microsoft.com/office/powerpoint/2010/main" val="356043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96FAE6-102E-EB83-151A-403FC7BE6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1053" y="774441"/>
            <a:ext cx="10114384" cy="5215812"/>
          </a:xfrm>
          <a:prstGeom prst="rect">
            <a:avLst/>
          </a:prstGeom>
          <a:noFill/>
          <a:ln>
            <a:noFill/>
          </a:ln>
        </p:spPr>
      </p:pic>
    </p:spTree>
    <p:extLst>
      <p:ext uri="{BB962C8B-B14F-4D97-AF65-F5344CB8AC3E}">
        <p14:creationId xmlns:p14="http://schemas.microsoft.com/office/powerpoint/2010/main" val="65230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38494-41AE-1966-227B-45612CC8FADD}"/>
              </a:ext>
            </a:extLst>
          </p:cNvPr>
          <p:cNvSpPr txBox="1"/>
          <p:nvPr/>
        </p:nvSpPr>
        <p:spPr>
          <a:xfrm>
            <a:off x="4252427" y="647314"/>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Cross Validation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59F6A45-046D-C867-9AB1-0B37EA87BD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691" y="1334278"/>
            <a:ext cx="9602124" cy="4329404"/>
          </a:xfrm>
          <a:prstGeom prst="rect">
            <a:avLst/>
          </a:prstGeom>
          <a:noFill/>
          <a:ln>
            <a:noFill/>
          </a:ln>
        </p:spPr>
      </p:pic>
    </p:spTree>
    <p:extLst>
      <p:ext uri="{BB962C8B-B14F-4D97-AF65-F5344CB8AC3E}">
        <p14:creationId xmlns:p14="http://schemas.microsoft.com/office/powerpoint/2010/main" val="249493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44833-6D5C-26D2-A190-8A25E3BDA24F}"/>
              </a:ext>
            </a:extLst>
          </p:cNvPr>
          <p:cNvSpPr txBox="1"/>
          <p:nvPr/>
        </p:nvSpPr>
        <p:spPr>
          <a:xfrm>
            <a:off x="3879202" y="675306"/>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Hyper Parameter Tuning:-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0E5DE25-E89A-CBD7-C2AD-074CBA30EF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582" y="1208208"/>
            <a:ext cx="9461993" cy="4974485"/>
          </a:xfrm>
          <a:prstGeom prst="rect">
            <a:avLst/>
          </a:prstGeom>
          <a:noFill/>
          <a:ln>
            <a:noFill/>
          </a:ln>
        </p:spPr>
      </p:pic>
    </p:spTree>
    <p:extLst>
      <p:ext uri="{BB962C8B-B14F-4D97-AF65-F5344CB8AC3E}">
        <p14:creationId xmlns:p14="http://schemas.microsoft.com/office/powerpoint/2010/main" val="236624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469D1-2043-C80B-B0EE-40F52E20E216}"/>
              </a:ext>
            </a:extLst>
          </p:cNvPr>
          <p:cNvSpPr txBox="1"/>
          <p:nvPr/>
        </p:nvSpPr>
        <p:spPr>
          <a:xfrm>
            <a:off x="3487317" y="675306"/>
            <a:ext cx="6116216" cy="595932"/>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Saving and Loading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86AFDBD-272F-4418-3BF9-A7A5EAD2EB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2351" y="1424939"/>
            <a:ext cx="9563878" cy="4565313"/>
          </a:xfrm>
          <a:prstGeom prst="rect">
            <a:avLst/>
          </a:prstGeom>
          <a:noFill/>
          <a:ln>
            <a:noFill/>
          </a:ln>
        </p:spPr>
      </p:pic>
    </p:spTree>
    <p:extLst>
      <p:ext uri="{BB962C8B-B14F-4D97-AF65-F5344CB8AC3E}">
        <p14:creationId xmlns:p14="http://schemas.microsoft.com/office/powerpoint/2010/main" val="136430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72522-71D0-7264-8913-54361EC6EB8D}"/>
              </a:ext>
            </a:extLst>
          </p:cNvPr>
          <p:cNvSpPr txBox="1"/>
          <p:nvPr/>
        </p:nvSpPr>
        <p:spPr>
          <a:xfrm>
            <a:off x="914400" y="1248530"/>
            <a:ext cx="10310327" cy="3847143"/>
          </a:xfrm>
          <a:prstGeom prst="rect">
            <a:avLst/>
          </a:prstGeom>
          <a:noFill/>
        </p:spPr>
        <p:txBody>
          <a:bodyPr wrap="square">
            <a:sp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ACKNOWLEDGEMENT:-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It is a great pleasure to express my gratitude to Team Flip Robo, for giving me the opportunity to work on a interesting project, which helped me in improving my knowledge, coding skills and my analysation skills.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Team Flip Robo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2231266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195996-A248-EFDA-284C-ED0576CA413A}"/>
              </a:ext>
            </a:extLst>
          </p:cNvPr>
          <p:cNvSpPr txBox="1"/>
          <p:nvPr/>
        </p:nvSpPr>
        <p:spPr>
          <a:xfrm>
            <a:off x="548173" y="827431"/>
            <a:ext cx="10685883" cy="2944460"/>
          </a:xfrm>
          <a:prstGeom prst="rect">
            <a:avLst/>
          </a:prstGeom>
          <a:noFill/>
        </p:spPr>
        <p:txBody>
          <a:bodyPr wrap="square">
            <a:spAutoFit/>
          </a:bodyPr>
          <a:lstStyle/>
          <a:p>
            <a:pPr marL="457200">
              <a:lnSpc>
                <a:spcPct val="107000"/>
              </a:lnSpc>
              <a:spcAft>
                <a:spcPts val="800"/>
              </a:spcAft>
            </a:pPr>
            <a:r>
              <a:rPr lang="en-IN" sz="2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Interpretation of the Results</a:t>
            </a:r>
            <a:r>
              <a:rPr lang="en-IN" sz="1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I have used Data visualization tools such as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2800" dirty="0">
                <a:effectLst/>
                <a:latin typeface="Calibri" panose="020F0502020204030204" pitchFamily="34" charset="0"/>
                <a:ea typeface="Calibri" panose="020F0502020204030204" pitchFamily="34" charset="0"/>
                <a:cs typeface="Times New Roman" panose="02020603050405020304" pitchFamily="18" charset="0"/>
              </a:rPr>
              <a:t> Plot, Count Plot for categorical data and line plot to understand the data in a better 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I have done the model building process with several algorithms and </a:t>
            </a:r>
            <a:r>
              <a:rPr lang="en-IN" sz="2800" dirty="0">
                <a:latin typeface="Calibri" panose="020F0502020204030204" pitchFamily="34" charset="0"/>
                <a:ea typeface="Calibri" panose="020F0502020204030204" pitchFamily="34" charset="0"/>
                <a:cs typeface="Times New Roman" panose="02020603050405020304" pitchFamily="18" charset="0"/>
              </a:rPr>
              <a:t>finalise</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best model as Extra Trees Regressor with an accuracy score of 71% after Hyper Parameter Tuning.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523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DDBCF-5175-C367-46D3-A3D024BC27C7}"/>
              </a:ext>
            </a:extLst>
          </p:cNvPr>
          <p:cNvSpPr txBox="1"/>
          <p:nvPr/>
        </p:nvSpPr>
        <p:spPr>
          <a:xfrm>
            <a:off x="942392" y="917960"/>
            <a:ext cx="10338317" cy="502208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overall survey for the dynamic price changes in the flight tickets is presented. This gives the information about the ups and downs in the airfares according to the days, weekend and time of the day that is morning, evening and night. Also, the machine learning models in the computational intelligence field that are evaluated before on different datasets are studied. Their accuracy and performances are evaluated and compared in order to get better result. For the prediction of the ticket prices perfectly different prediction models are tested for the better prediction accuracy. As the pricing models of the company are developed in order to maximize the revenue management, so to get the result with maximum accuracy regression analysis is used. From the studies , the feature that influences the prices of the ticket are to be considered. In future, the details about number of available seats can improve the performance of the model</a:t>
            </a:r>
            <a:endParaRPr lang="en-IN" sz="2400" dirty="0"/>
          </a:p>
        </p:txBody>
      </p:sp>
    </p:spTree>
    <p:extLst>
      <p:ext uri="{BB962C8B-B14F-4D97-AF65-F5344CB8AC3E}">
        <p14:creationId xmlns:p14="http://schemas.microsoft.com/office/powerpoint/2010/main" val="245413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7BE32-F704-C800-2C67-95F7FEBF4959}"/>
              </a:ext>
            </a:extLst>
          </p:cNvPr>
          <p:cNvSpPr txBox="1"/>
          <p:nvPr/>
        </p:nvSpPr>
        <p:spPr>
          <a:xfrm>
            <a:off x="2304661" y="2574848"/>
            <a:ext cx="9032033" cy="923330"/>
          </a:xfrm>
          <a:prstGeom prst="rect">
            <a:avLst/>
          </a:prstGeom>
          <a:noFill/>
        </p:spPr>
        <p:txBody>
          <a:bodyPr wrap="square" rtlCol="0">
            <a:spAutoFit/>
          </a:bodyPr>
          <a:lstStyle/>
          <a:p>
            <a:r>
              <a:rPr lang="en-US" sz="5400" b="1" dirty="0"/>
              <a:t>         </a:t>
            </a:r>
            <a:r>
              <a:rPr lang="en-US" sz="5400" b="1" dirty="0">
                <a:highlight>
                  <a:srgbClr val="FFFF00"/>
                </a:highlight>
              </a:rPr>
              <a:t>THANK YOU</a:t>
            </a:r>
            <a:endParaRPr lang="en-IN" sz="5400" b="1" dirty="0">
              <a:highlight>
                <a:srgbClr val="FFFF00"/>
              </a:highlight>
            </a:endParaRPr>
          </a:p>
        </p:txBody>
      </p:sp>
    </p:spTree>
    <p:extLst>
      <p:ext uri="{BB962C8B-B14F-4D97-AF65-F5344CB8AC3E}">
        <p14:creationId xmlns:p14="http://schemas.microsoft.com/office/powerpoint/2010/main" val="295329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45D45-8AEC-28C2-D792-DCAB12F60BDD}"/>
              </a:ext>
            </a:extLst>
          </p:cNvPr>
          <p:cNvSpPr txBox="1"/>
          <p:nvPr/>
        </p:nvSpPr>
        <p:spPr>
          <a:xfrm>
            <a:off x="811764" y="676800"/>
            <a:ext cx="10524929" cy="5107937"/>
          </a:xfrm>
          <a:prstGeom prst="rect">
            <a:avLst/>
          </a:prstGeom>
          <a:noFill/>
        </p:spPr>
        <p:txBody>
          <a:bodyPr wrap="square">
            <a:spAutoFit/>
          </a:bodyPr>
          <a:lstStyle/>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INTRODUCTION OF PROJECT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tourism industry is changing fast and this is attracting a lot more travellers each year. The airline industry is considered as one of the most sophisticated industry in using complex pricing strategies. Nowadays, flight prices are quite unpredictable. The ticket prices change frequently. Customers are seeking to get the lowest price for their ticket, while airline companies are trying to keep their overall revenue as high as possible. Using technology, it is actually possible to reduce the uncertainty of flight prices. So here we will be predicting the flight prices using efficient machine learning techniques.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Airline : The Name of flight.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Travel Date: The date when the journey starts from the source.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From: From Which destination to fly.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To : The destination where to arrive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Departure Time :- Time when the flight takes off.</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Arrival Time :- Time when the flight arrives at the  destination.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Stops:- Number of layovers in between reaching destination.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Price: The price of the ticket.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67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4F6CD-7A36-59E0-1BB4-8AF8CA572B6F}"/>
              </a:ext>
            </a:extLst>
          </p:cNvPr>
          <p:cNvSpPr txBox="1"/>
          <p:nvPr/>
        </p:nvSpPr>
        <p:spPr>
          <a:xfrm>
            <a:off x="886409" y="1028375"/>
            <a:ext cx="10207690" cy="4132926"/>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MOTIVATION FOR THE PROBLEM UNDERTAKEN:-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For Modelling this dataset, Flight Price Prediction with all given available independent variables. This model will then be used for management of how the customer will be able to spend money on high priced tickets based on the independent variables. With the help of this prediction model, it will be decided accordingly and manipulate the strategy of the firm and concentrate on areas that will yield high returns. Further, the model will be prediction based insights to the management to understand </a:t>
            </a:r>
            <a:r>
              <a:rPr lang="en-IN" sz="2400" dirty="0">
                <a:effectLst/>
                <a:latin typeface="Calibri" panose="020F0502020204030204" pitchFamily="34" charset="0"/>
                <a:ea typeface="Calibri" panose="020F0502020204030204" pitchFamily="34" charset="0"/>
                <a:cs typeface="Times New Roman" panose="02020603050405020304" pitchFamily="18" charset="0"/>
              </a:rPr>
              <a:t>whether the customer will  pay the suitable price as compared to high priced flight Fares.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316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5F329-C7E6-5503-C3FE-AE2A254F9518}"/>
              </a:ext>
            </a:extLst>
          </p:cNvPr>
          <p:cNvSpPr txBox="1"/>
          <p:nvPr/>
        </p:nvSpPr>
        <p:spPr>
          <a:xfrm>
            <a:off x="986712" y="825493"/>
            <a:ext cx="10471280" cy="2153282"/>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Importing Libraries:-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Here, we are importing all the libraries which are required for EDA, visualization, prediction and finding all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matrics</a:t>
            </a:r>
            <a:r>
              <a:rPr lang="en-IN" sz="2400" dirty="0">
                <a:effectLst/>
                <a:latin typeface="Calibri" panose="020F0502020204030204" pitchFamily="34" charset="0"/>
                <a:ea typeface="Calibri" panose="020F0502020204030204" pitchFamily="34" charset="0"/>
                <a:cs typeface="Times New Roman" panose="02020603050405020304" pitchFamily="18" charset="0"/>
              </a:rPr>
              <a:t>. The reason of doing this is that it become easier to use all the import statement at one go and we do not require to import the statement again at each point.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51B22D-4F6F-6027-D0EC-1503AA2B3C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1694" y="2885447"/>
            <a:ext cx="5812790" cy="3147060"/>
          </a:xfrm>
          <a:prstGeom prst="rect">
            <a:avLst/>
          </a:prstGeom>
          <a:noFill/>
          <a:ln>
            <a:noFill/>
          </a:ln>
        </p:spPr>
      </p:pic>
    </p:spTree>
    <p:extLst>
      <p:ext uri="{BB962C8B-B14F-4D97-AF65-F5344CB8AC3E}">
        <p14:creationId xmlns:p14="http://schemas.microsoft.com/office/powerpoint/2010/main" val="109824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E9D2B-E56A-7551-BD13-E5F96925FBA3}"/>
              </a:ext>
            </a:extLst>
          </p:cNvPr>
          <p:cNvSpPr txBox="1"/>
          <p:nvPr/>
        </p:nvSpPr>
        <p:spPr>
          <a:xfrm>
            <a:off x="949390" y="775516"/>
            <a:ext cx="10387304" cy="1557542"/>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Sources and their Formats:-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Now I am going to upload or read the files/datasets using pandas. For this I have used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read_csv</a:t>
            </a:r>
            <a:r>
              <a:rPr lang="en-IN" sz="2800" dirty="0">
                <a:effectLst/>
                <a:latin typeface="Calibri" panose="020F0502020204030204" pitchFamily="34" charset="0"/>
                <a:ea typeface="Calibri" panose="020F0502020204030204" pitchFamily="34" charset="0"/>
                <a:cs typeface="Times New Roman" panose="02020603050405020304" pitchFamily="18" charset="0"/>
              </a:rPr>
              <a:t> method:-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31F6ED3-0B66-855A-EC52-A873836DB9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2024" y="2514834"/>
            <a:ext cx="7623111" cy="3451860"/>
          </a:xfrm>
          <a:prstGeom prst="rect">
            <a:avLst/>
          </a:prstGeom>
          <a:noFill/>
          <a:ln>
            <a:noFill/>
          </a:ln>
        </p:spPr>
      </p:pic>
    </p:spTree>
    <p:extLst>
      <p:ext uri="{BB962C8B-B14F-4D97-AF65-F5344CB8AC3E}">
        <p14:creationId xmlns:p14="http://schemas.microsoft.com/office/powerpoint/2010/main" val="15244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39210-64C3-10AD-F0D2-D49726087270}"/>
              </a:ext>
            </a:extLst>
          </p:cNvPr>
          <p:cNvSpPr txBox="1"/>
          <p:nvPr/>
        </p:nvSpPr>
        <p:spPr>
          <a:xfrm>
            <a:off x="867748" y="611915"/>
            <a:ext cx="10319656" cy="5634171"/>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Some EDA steps:-</a:t>
            </a:r>
            <a:br>
              <a:rPr lang="en-US" sz="2400" b="1" dirty="0">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1. For checking the rows and columns present in the dataset</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Command Used:- </a:t>
            </a:r>
            <a:r>
              <a:rPr lang="en-US" sz="1800" dirty="0" err="1">
                <a:effectLst/>
                <a:latin typeface="Calibri" panose="020F0502020204030204" pitchFamily="34" charset="0"/>
                <a:ea typeface="Calibri" panose="020F0502020204030204" pitchFamily="34" charset="0"/>
                <a:cs typeface="Calibri" panose="020F0502020204030204" pitchFamily="34" charset="0"/>
              </a:rPr>
              <a:t>data.shape</a:t>
            </a:r>
            <a:br>
              <a:rPr lang="en-US" sz="1800" dirty="0">
                <a:effectLst/>
                <a:latin typeface="Calibri" panose="020F0502020204030204" pitchFamily="34" charset="0"/>
                <a:ea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2. For Checking the null values in the dataset:-</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Command used:- </a:t>
            </a:r>
            <a:r>
              <a:rPr lang="en-IN" sz="1800" dirty="0" err="1">
                <a:effectLst/>
                <a:latin typeface="Calibri" panose="020F0502020204030204" pitchFamily="34" charset="0"/>
                <a:ea typeface="Calibri" panose="020F0502020204030204" pitchFamily="34" charset="0"/>
                <a:cs typeface="Calibri" panose="020F0502020204030204" pitchFamily="34" charset="0"/>
              </a:rPr>
              <a:t>data.isnull</a:t>
            </a:r>
            <a:r>
              <a:rPr lang="en-IN" sz="1800" dirty="0">
                <a:effectLst/>
                <a:latin typeface="Calibri" panose="020F0502020204030204" pitchFamily="34" charset="0"/>
                <a:ea typeface="Calibri" panose="020F0502020204030204" pitchFamily="34" charset="0"/>
                <a:cs typeface="Calibri" panose="020F0502020204030204" pitchFamily="34" charset="0"/>
              </a:rPr>
              <a:t>().sum()</a:t>
            </a:r>
            <a:br>
              <a:rPr lang="en-IN" sz="1800" dirty="0">
                <a:effectLst/>
                <a:latin typeface="Calibri" panose="020F0502020204030204" pitchFamily="34" charset="0"/>
                <a:ea typeface="Calibri" panose="020F0502020204030204" pitchFamily="34" charset="0"/>
                <a:cs typeface="Calibri" panose="020F0502020204030204" pitchFamily="34" charset="0"/>
              </a:rPr>
            </a:b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3. For checking the available columns in the dataset:</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Command used:- </a:t>
            </a:r>
            <a:r>
              <a:rPr lang="en-IN" sz="1800" dirty="0" err="1">
                <a:effectLst/>
                <a:latin typeface="Calibri" panose="020F0502020204030204" pitchFamily="34" charset="0"/>
                <a:ea typeface="Calibri" panose="020F0502020204030204" pitchFamily="34" charset="0"/>
                <a:cs typeface="Calibri" panose="020F0502020204030204" pitchFamily="34" charset="0"/>
              </a:rPr>
              <a:t>data.columns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4. FOR CHECKING THE DATATYPE OF EACH FEATURES:-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Command Used:- </a:t>
            </a:r>
            <a:r>
              <a:rPr lang="en-IN" sz="1800" dirty="0" err="1">
                <a:effectLst/>
                <a:latin typeface="Calibri" panose="020F0502020204030204" pitchFamily="34" charset="0"/>
                <a:ea typeface="Calibri" panose="020F0502020204030204" pitchFamily="34" charset="0"/>
                <a:cs typeface="Calibri" panose="020F0502020204030204" pitchFamily="34" charset="0"/>
              </a:rPr>
              <a:t>data.dtypes</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5. FOR OBSERVING THE INFORMATION ABOUT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Command Used :- data.info()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31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81857-1220-B248-9306-7C593931D10E}"/>
              </a:ext>
            </a:extLst>
          </p:cNvPr>
          <p:cNvSpPr txBox="1"/>
          <p:nvPr/>
        </p:nvSpPr>
        <p:spPr>
          <a:xfrm>
            <a:off x="3666930" y="675306"/>
            <a:ext cx="6739035" cy="470000"/>
          </a:xfrm>
          <a:prstGeom prst="rect">
            <a:avLst/>
          </a:prstGeom>
          <a:noFill/>
        </p:spPr>
        <p:txBody>
          <a:bodyPr wrap="square">
            <a:spAutoFit/>
          </a:bodyPr>
          <a:lstStyle/>
          <a:p>
            <a:pPr>
              <a:lnSpc>
                <a:spcPct val="107000"/>
              </a:lnSpc>
              <a:spcAft>
                <a:spcPts val="800"/>
              </a:spcAft>
            </a:pPr>
            <a:r>
              <a:rPr lang="en-IN" sz="2400" b="1" dirty="0">
                <a:effectLst/>
                <a:latin typeface="Calibri" panose="020F0502020204030204" pitchFamily="34" charset="0"/>
                <a:ea typeface="Calibri" panose="020F0502020204030204" pitchFamily="34" charset="0"/>
                <a:cs typeface="Calibri" panose="020F0502020204030204" pitchFamily="34" charset="0"/>
              </a:rPr>
              <a:t>     </a:t>
            </a:r>
            <a:r>
              <a:rPr lang="en-IN" sz="24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DATA VISUALISATIONS:-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5AE1A8D-646F-BA3A-D34A-97BDA301F9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6245" y="1324948"/>
            <a:ext cx="9330612" cy="4645564"/>
          </a:xfrm>
          <a:prstGeom prst="rect">
            <a:avLst/>
          </a:prstGeom>
          <a:noFill/>
          <a:ln>
            <a:noFill/>
          </a:ln>
        </p:spPr>
      </p:pic>
    </p:spTree>
    <p:extLst>
      <p:ext uri="{BB962C8B-B14F-4D97-AF65-F5344CB8AC3E}">
        <p14:creationId xmlns:p14="http://schemas.microsoft.com/office/powerpoint/2010/main" val="114402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AFF26-9646-204A-8366-5B64ED9486CD}"/>
              </a:ext>
            </a:extLst>
          </p:cNvPr>
          <p:cNvSpPr txBox="1"/>
          <p:nvPr/>
        </p:nvSpPr>
        <p:spPr>
          <a:xfrm>
            <a:off x="4196443" y="675305"/>
            <a:ext cx="6116216"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For Unique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EEE9725-922A-1906-9D5C-C9F2F4B02E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0688" y="1404982"/>
            <a:ext cx="9558136" cy="4473304"/>
          </a:xfrm>
          <a:prstGeom prst="rect">
            <a:avLst/>
          </a:prstGeom>
          <a:noFill/>
          <a:ln>
            <a:noFill/>
          </a:ln>
        </p:spPr>
      </p:pic>
    </p:spTree>
    <p:extLst>
      <p:ext uri="{BB962C8B-B14F-4D97-AF65-F5344CB8AC3E}">
        <p14:creationId xmlns:p14="http://schemas.microsoft.com/office/powerpoint/2010/main" val="39516335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TotalTime>
  <Words>901</Words>
  <Application>Microsoft Office PowerPoint</Application>
  <PresentationFormat>Widescreen</PresentationFormat>
  <Paragraphs>51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Garamond</vt:lpstr>
      <vt:lpstr>Times New Roman</vt:lpstr>
      <vt:lpstr>Organic</vt:lpstr>
      <vt:lpstr>FLIGHTS PRICE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PRICE PREDICTION </dc:title>
  <dc:creator>Surbhee Johri</dc:creator>
  <cp:lastModifiedBy>Surbhee Johri</cp:lastModifiedBy>
  <cp:revision>42</cp:revision>
  <dcterms:created xsi:type="dcterms:W3CDTF">2023-01-17T07:14:50Z</dcterms:created>
  <dcterms:modified xsi:type="dcterms:W3CDTF">2023-01-19T10:47:15Z</dcterms:modified>
</cp:coreProperties>
</file>