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E1158A3-0BEE-47CD-81CD-C495D8732F1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28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2F9E4-550C-499E-83C7-A2E7A32304C6}"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198906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827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041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407584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97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93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98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7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20177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2F9E4-550C-499E-83C7-A2E7A32304C6}"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158A3-0BEE-47CD-81CD-C495D8732F1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3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2F9E4-550C-499E-83C7-A2E7A32304C6}"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209784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2F9E4-550C-499E-83C7-A2E7A32304C6}" type="datetimeFigureOut">
              <a:rPr lang="en-IN" smtClean="0"/>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158A3-0BEE-47CD-81CD-C495D8732F1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80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F2F9E4-550C-499E-83C7-A2E7A32304C6}" type="datetimeFigureOut">
              <a:rPr lang="en-IN" smtClean="0"/>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1158A3-0BEE-47CD-81CD-C495D8732F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51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F9E4-550C-499E-83C7-A2E7A32304C6}" type="datetimeFigureOut">
              <a:rPr lang="en-IN" smtClean="0"/>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38785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2F9E4-550C-499E-83C7-A2E7A32304C6}"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158A3-0BEE-47CD-81CD-C495D8732F1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23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2F9E4-550C-499E-83C7-A2E7A32304C6}"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158A3-0BEE-47CD-81CD-C495D8732F1B}" type="slidenum">
              <a:rPr lang="en-IN" smtClean="0"/>
              <a:t>‹#›</a:t>
            </a:fld>
            <a:endParaRPr lang="en-IN"/>
          </a:p>
        </p:txBody>
      </p:sp>
    </p:spTree>
    <p:extLst>
      <p:ext uri="{BB962C8B-B14F-4D97-AF65-F5344CB8AC3E}">
        <p14:creationId xmlns:p14="http://schemas.microsoft.com/office/powerpoint/2010/main" val="270443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2F9E4-550C-499E-83C7-A2E7A32304C6}" type="datetimeFigureOut">
              <a:rPr lang="en-IN" smtClean="0"/>
              <a:t>22-10-2022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1158A3-0BEE-47CD-81CD-C495D8732F1B}" type="slidenum">
              <a:rPr lang="en-IN" smtClean="0"/>
              <a:t>‹#›</a:t>
            </a:fld>
            <a:endParaRPr lang="en-IN"/>
          </a:p>
        </p:txBody>
      </p:sp>
    </p:spTree>
    <p:extLst>
      <p:ext uri="{BB962C8B-B14F-4D97-AF65-F5344CB8AC3E}">
        <p14:creationId xmlns:p14="http://schemas.microsoft.com/office/powerpoint/2010/main" val="417254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29C2-E99C-BEEA-1996-235C83BD42EB}"/>
              </a:ext>
            </a:extLst>
          </p:cNvPr>
          <p:cNvSpPr>
            <a:spLocks noGrp="1"/>
          </p:cNvSpPr>
          <p:nvPr>
            <p:ph type="ctrTitle"/>
          </p:nvPr>
        </p:nvSpPr>
        <p:spPr/>
        <p:txBody>
          <a:bodyPr/>
          <a:lstStyle/>
          <a:p>
            <a:r>
              <a:rPr lang="en-IN" b="1" dirty="0">
                <a:highlight>
                  <a:srgbClr val="FFFF00"/>
                </a:highlight>
                <a:latin typeface="Copperplate Gothic Bold" panose="020E0705020206020404" pitchFamily="34" charset="0"/>
              </a:rPr>
              <a:t>HOUSING PROJECT</a:t>
            </a:r>
          </a:p>
        </p:txBody>
      </p:sp>
      <p:sp>
        <p:nvSpPr>
          <p:cNvPr id="3" name="Subtitle 2">
            <a:extLst>
              <a:ext uri="{FF2B5EF4-FFF2-40B4-BE49-F238E27FC236}">
                <a16:creationId xmlns:a16="http://schemas.microsoft.com/office/drawing/2014/main" id="{4BFE6787-13DD-0ABC-16DA-AAA1E8C90414}"/>
              </a:ext>
            </a:extLst>
          </p:cNvPr>
          <p:cNvSpPr>
            <a:spLocks noGrp="1"/>
          </p:cNvSpPr>
          <p:nvPr>
            <p:ph type="subTitle" idx="1"/>
          </p:nvPr>
        </p:nvSpPr>
        <p:spPr>
          <a:xfrm>
            <a:off x="2692398" y="3657597"/>
            <a:ext cx="7048761" cy="1320802"/>
          </a:xfrm>
        </p:spPr>
        <p:txBody>
          <a:bodyPr>
            <a:normAutofit fontScale="92500"/>
          </a:bodyPr>
          <a:lstStyle/>
          <a:p>
            <a:r>
              <a:rPr lang="en-IN" b="1" dirty="0">
                <a:highlight>
                  <a:srgbClr val="FFFF00"/>
                </a:highlight>
              </a:rPr>
              <a:t>SUBMITTED BY:-</a:t>
            </a:r>
          </a:p>
          <a:p>
            <a:r>
              <a:rPr lang="en-IN" b="1" dirty="0">
                <a:highlight>
                  <a:srgbClr val="FFFF00"/>
                </a:highlight>
              </a:rPr>
              <a:t>RISHABH JOHRI</a:t>
            </a:r>
          </a:p>
          <a:p>
            <a:r>
              <a:rPr lang="en-IN" b="1" dirty="0">
                <a:highlight>
                  <a:srgbClr val="FFFF00"/>
                </a:highlight>
              </a:rPr>
              <a:t>DATA SCIENCE- INTERN AT FLIP ROBO TECHNOLOGIES</a:t>
            </a:r>
          </a:p>
        </p:txBody>
      </p:sp>
    </p:spTree>
    <p:extLst>
      <p:ext uri="{BB962C8B-B14F-4D97-AF65-F5344CB8AC3E}">
        <p14:creationId xmlns:p14="http://schemas.microsoft.com/office/powerpoint/2010/main" val="378344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AA10C-8E4A-22AC-104B-C35DC8EAD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335" y="586974"/>
            <a:ext cx="10955123" cy="5449932"/>
          </a:xfrm>
          <a:prstGeom prst="rect">
            <a:avLst/>
          </a:prstGeom>
          <a:noFill/>
          <a:ln>
            <a:noFill/>
          </a:ln>
        </p:spPr>
      </p:pic>
    </p:spTree>
    <p:extLst>
      <p:ext uri="{BB962C8B-B14F-4D97-AF65-F5344CB8AC3E}">
        <p14:creationId xmlns:p14="http://schemas.microsoft.com/office/powerpoint/2010/main" val="353734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7">
            <a:extLst>
              <a:ext uri="{FF2B5EF4-FFF2-40B4-BE49-F238E27FC236}">
                <a16:creationId xmlns:a16="http://schemas.microsoft.com/office/drawing/2014/main" id="{DAAAF285-42A6-E1FF-7D16-47624D0B0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 y="1082351"/>
            <a:ext cx="5730875" cy="25685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2">
            <a:extLst>
              <a:ext uri="{FF2B5EF4-FFF2-40B4-BE49-F238E27FC236}">
                <a16:creationId xmlns:a16="http://schemas.microsoft.com/office/drawing/2014/main" id="{43B6672E-5E51-E2CB-CBE1-47D90288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775" y="1070047"/>
            <a:ext cx="5063413" cy="25685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1">
            <a:extLst>
              <a:ext uri="{FF2B5EF4-FFF2-40B4-BE49-F238E27FC236}">
                <a16:creationId xmlns:a16="http://schemas.microsoft.com/office/drawing/2014/main" id="{9EBA4A24-2C6C-C35F-61C0-7AF2E9536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51" y="3614376"/>
            <a:ext cx="5730875" cy="27130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1B75716E-9955-E404-71BC-73E8DA687C6D}"/>
              </a:ext>
            </a:extLst>
          </p:cNvPr>
          <p:cNvSpPr>
            <a:spLocks noChangeArrowheads="1"/>
          </p:cNvSpPr>
          <p:nvPr/>
        </p:nvSpPr>
        <p:spPr bwMode="auto">
          <a:xfrm>
            <a:off x="3228392" y="625151"/>
            <a:ext cx="56032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COMPARING NUMERICAL DATA WITH TARGET COLUMN:-</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825435CE-E5C1-8607-EA80-5DCFCB2A3449}"/>
              </a:ext>
            </a:extLst>
          </p:cNvPr>
          <p:cNvSpPr>
            <a:spLocks noChangeArrowheads="1"/>
          </p:cNvSpPr>
          <p:nvPr/>
        </p:nvSpPr>
        <p:spPr bwMode="auto">
          <a:xfrm>
            <a:off x="643812" y="36509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1C5B325C-50B1-8D56-44D1-D2D2ACF65C9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74687" y="3663230"/>
            <a:ext cx="5173501" cy="2473818"/>
          </a:xfrm>
          <a:prstGeom prst="rect">
            <a:avLst/>
          </a:prstGeom>
          <a:noFill/>
          <a:ln>
            <a:noFill/>
          </a:ln>
        </p:spPr>
      </p:pic>
    </p:spTree>
    <p:extLst>
      <p:ext uri="{BB962C8B-B14F-4D97-AF65-F5344CB8AC3E}">
        <p14:creationId xmlns:p14="http://schemas.microsoft.com/office/powerpoint/2010/main" val="394718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a:extLst>
              <a:ext uri="{FF2B5EF4-FFF2-40B4-BE49-F238E27FC236}">
                <a16:creationId xmlns:a16="http://schemas.microsoft.com/office/drawing/2014/main" id="{4C745B96-12FF-8EB8-9824-19B1563A2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27" y="831979"/>
            <a:ext cx="5730875" cy="4365172"/>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8">
            <a:extLst>
              <a:ext uri="{FF2B5EF4-FFF2-40B4-BE49-F238E27FC236}">
                <a16:creationId xmlns:a16="http://schemas.microsoft.com/office/drawing/2014/main" id="{B9387FE6-CE56-8C93-1EAD-A6F59D90B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094" y="739775"/>
            <a:ext cx="4879780" cy="43651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945F2C94-B181-9671-7097-C953BABFCC2F}"/>
              </a:ext>
            </a:extLst>
          </p:cNvPr>
          <p:cNvSpPr>
            <a:spLocks noChangeArrowheads="1"/>
          </p:cNvSpPr>
          <p:nvPr/>
        </p:nvSpPr>
        <p:spPr bwMode="auto">
          <a:xfrm>
            <a:off x="1156996" y="2985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7FB5D187-F190-9923-B0F3-89BE0B02B02B}"/>
              </a:ext>
            </a:extLst>
          </p:cNvPr>
          <p:cNvSpPr>
            <a:spLocks noChangeArrowheads="1"/>
          </p:cNvSpPr>
          <p:nvPr/>
        </p:nvSpPr>
        <p:spPr bwMode="auto">
          <a:xfrm>
            <a:off x="1156996" y="59818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358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9">
            <a:extLst>
              <a:ext uri="{FF2B5EF4-FFF2-40B4-BE49-F238E27FC236}">
                <a16:creationId xmlns:a16="http://schemas.microsoft.com/office/drawing/2014/main" id="{0EA3BE35-A84E-5122-44F2-DA6984BE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03" y="647471"/>
            <a:ext cx="5089072" cy="259475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8">
            <a:extLst>
              <a:ext uri="{FF2B5EF4-FFF2-40B4-BE49-F238E27FC236}">
                <a16:creationId xmlns:a16="http://schemas.microsoft.com/office/drawing/2014/main" id="{9E23E526-6043-5FD6-8325-EC1AC924D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972" y="590323"/>
            <a:ext cx="5730875" cy="265190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7">
            <a:extLst>
              <a:ext uri="{FF2B5EF4-FFF2-40B4-BE49-F238E27FC236}">
                <a16:creationId xmlns:a16="http://schemas.microsoft.com/office/drawing/2014/main" id="{5F1C6078-82EC-FDCF-5E78-1DF717749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3" y="2789007"/>
            <a:ext cx="5089072" cy="31079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349923A-BF70-A873-781D-4A8B6D1BB983}"/>
              </a:ext>
            </a:extLst>
          </p:cNvPr>
          <p:cNvSpPr>
            <a:spLocks noChangeArrowheads="1"/>
          </p:cNvSpPr>
          <p:nvPr/>
        </p:nvSpPr>
        <p:spPr bwMode="auto">
          <a:xfrm>
            <a:off x="3321698" y="22225"/>
            <a:ext cx="5779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Visualisation</a:t>
            </a:r>
            <a:r>
              <a:rPr kumimoji="0" lang="en-US" altLang="en-US" sz="1800" b="1"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of Categorical Features with Target Columns</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BB08EC5-A7CC-2620-39D5-8756DBB48A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12337" y="2731860"/>
            <a:ext cx="5731510" cy="3034458"/>
          </a:xfrm>
          <a:prstGeom prst="rect">
            <a:avLst/>
          </a:prstGeom>
          <a:noFill/>
          <a:ln>
            <a:noFill/>
          </a:ln>
        </p:spPr>
      </p:pic>
    </p:spTree>
    <p:extLst>
      <p:ext uri="{BB962C8B-B14F-4D97-AF65-F5344CB8AC3E}">
        <p14:creationId xmlns:p14="http://schemas.microsoft.com/office/powerpoint/2010/main" val="253087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15">
            <a:extLst>
              <a:ext uri="{FF2B5EF4-FFF2-40B4-BE49-F238E27FC236}">
                <a16:creationId xmlns:a16="http://schemas.microsoft.com/office/drawing/2014/main" id="{18026A04-DD17-4A96-51ED-B2E6EB470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 y="634482"/>
            <a:ext cx="5737225" cy="244414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4">
            <a:extLst>
              <a:ext uri="{FF2B5EF4-FFF2-40B4-BE49-F238E27FC236}">
                <a16:creationId xmlns:a16="http://schemas.microsoft.com/office/drawing/2014/main" id="{3A2EA7AF-9F22-FE4C-02AC-808A8F5E6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053" y="634482"/>
            <a:ext cx="5279119" cy="3144887"/>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3">
            <a:extLst>
              <a:ext uri="{FF2B5EF4-FFF2-40B4-BE49-F238E27FC236}">
                <a16:creationId xmlns:a16="http://schemas.microsoft.com/office/drawing/2014/main" id="{6876005E-79AA-C81B-037B-F662BA3F2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18" y="3078631"/>
            <a:ext cx="5730875" cy="3055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555EE257-2D15-19C8-3132-B22BCCAA01F3}"/>
              </a:ext>
            </a:extLst>
          </p:cNvPr>
          <p:cNvSpPr>
            <a:spLocks noChangeArrowheads="1"/>
          </p:cNvSpPr>
          <p:nvPr/>
        </p:nvSpPr>
        <p:spPr bwMode="auto">
          <a:xfrm>
            <a:off x="587828" y="1772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5">
            <a:extLst>
              <a:ext uri="{FF2B5EF4-FFF2-40B4-BE49-F238E27FC236}">
                <a16:creationId xmlns:a16="http://schemas.microsoft.com/office/drawing/2014/main" id="{25E6CC36-0D7A-7CEA-FE51-B021C72974DA}"/>
              </a:ext>
            </a:extLst>
          </p:cNvPr>
          <p:cNvSpPr>
            <a:spLocks noChangeArrowheads="1"/>
          </p:cNvSpPr>
          <p:nvPr/>
        </p:nvSpPr>
        <p:spPr bwMode="auto">
          <a:xfrm>
            <a:off x="587828" y="89101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1006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E9B66B-F550-0161-7BCD-CC4B9C2BB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0384" y="1546860"/>
            <a:ext cx="10039738" cy="4625468"/>
          </a:xfrm>
          <a:prstGeom prst="rect">
            <a:avLst/>
          </a:prstGeom>
          <a:noFill/>
          <a:ln>
            <a:noFill/>
          </a:ln>
        </p:spPr>
      </p:pic>
      <p:sp>
        <p:nvSpPr>
          <p:cNvPr id="3" name="TextBox 2">
            <a:extLst>
              <a:ext uri="{FF2B5EF4-FFF2-40B4-BE49-F238E27FC236}">
                <a16:creationId xmlns:a16="http://schemas.microsoft.com/office/drawing/2014/main" id="{6571FF38-5F4A-C504-69B3-16F60E0AFB60}"/>
              </a:ext>
            </a:extLst>
          </p:cNvPr>
          <p:cNvSpPr txBox="1"/>
          <p:nvPr/>
        </p:nvSpPr>
        <p:spPr>
          <a:xfrm>
            <a:off x="1203649" y="867747"/>
            <a:ext cx="9358604" cy="646331"/>
          </a:xfrm>
          <a:prstGeom prst="rect">
            <a:avLst/>
          </a:prstGeom>
          <a:noFill/>
        </p:spPr>
        <p:txBody>
          <a:bodyPr wrap="square" rtlCol="0">
            <a:spAutoFit/>
          </a:bodyPr>
          <a:lstStyle/>
          <a:p>
            <a:r>
              <a:rPr lang="en-US" dirty="0">
                <a:highlight>
                  <a:srgbClr val="FFFF00"/>
                </a:highlight>
                <a:latin typeface="Arial Black" panose="020B0A04020102020204" pitchFamily="34" charset="0"/>
              </a:rPr>
              <a:t> MODEL BUILDING PHASE AND SELECTING BEST MODEL OUT OF BELOW TESTED MODELS</a:t>
            </a:r>
            <a:r>
              <a:rPr lang="en-US" b="1" dirty="0"/>
              <a:t>:-</a:t>
            </a:r>
            <a:endParaRPr lang="en-IN" b="1" dirty="0"/>
          </a:p>
        </p:txBody>
      </p:sp>
    </p:spTree>
    <p:extLst>
      <p:ext uri="{BB962C8B-B14F-4D97-AF65-F5344CB8AC3E}">
        <p14:creationId xmlns:p14="http://schemas.microsoft.com/office/powerpoint/2010/main" val="141867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378D4A-4C9C-5F8E-27A8-8CF934C991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624" y="959885"/>
            <a:ext cx="10457764" cy="5146871"/>
          </a:xfrm>
          <a:prstGeom prst="rect">
            <a:avLst/>
          </a:prstGeom>
          <a:noFill/>
          <a:ln>
            <a:noFill/>
          </a:ln>
        </p:spPr>
      </p:pic>
    </p:spTree>
    <p:extLst>
      <p:ext uri="{BB962C8B-B14F-4D97-AF65-F5344CB8AC3E}">
        <p14:creationId xmlns:p14="http://schemas.microsoft.com/office/powerpoint/2010/main" val="35799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E147F-5DC4-B76A-7564-DE989D5EC1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384" y="765110"/>
            <a:ext cx="10273004" cy="5261644"/>
          </a:xfrm>
          <a:prstGeom prst="rect">
            <a:avLst/>
          </a:prstGeom>
          <a:noFill/>
          <a:ln>
            <a:noFill/>
          </a:ln>
        </p:spPr>
      </p:pic>
    </p:spTree>
    <p:extLst>
      <p:ext uri="{BB962C8B-B14F-4D97-AF65-F5344CB8AC3E}">
        <p14:creationId xmlns:p14="http://schemas.microsoft.com/office/powerpoint/2010/main" val="407587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0B706-3D4D-902E-2BCA-BC7AC0FED715}"/>
              </a:ext>
            </a:extLst>
          </p:cNvPr>
          <p:cNvSpPr txBox="1"/>
          <p:nvPr/>
        </p:nvSpPr>
        <p:spPr>
          <a:xfrm>
            <a:off x="746449" y="942392"/>
            <a:ext cx="10851501" cy="461665"/>
          </a:xfrm>
          <a:prstGeom prst="rect">
            <a:avLst/>
          </a:prstGeom>
          <a:noFill/>
        </p:spPr>
        <p:txBody>
          <a:bodyPr wrap="square" rtlCol="0">
            <a:spAutoFit/>
          </a:bodyPr>
          <a:lstStyle/>
          <a:p>
            <a:r>
              <a:rPr lang="en-US" sz="2400" b="1" dirty="0"/>
              <a:t>                  </a:t>
            </a:r>
            <a:r>
              <a:rPr lang="en-US" sz="2400" b="1" dirty="0">
                <a:highlight>
                  <a:srgbClr val="FFFF00"/>
                </a:highlight>
              </a:rPr>
              <a:t>HYPER PARAMETER TUNING USING GRID SEARCH CV:-</a:t>
            </a:r>
            <a:endParaRPr lang="en-IN" sz="2400" b="1" dirty="0">
              <a:highlight>
                <a:srgbClr val="FFFF00"/>
              </a:highlight>
            </a:endParaRPr>
          </a:p>
        </p:txBody>
      </p:sp>
      <p:pic>
        <p:nvPicPr>
          <p:cNvPr id="3" name="Picture 2">
            <a:extLst>
              <a:ext uri="{FF2B5EF4-FFF2-40B4-BE49-F238E27FC236}">
                <a16:creationId xmlns:a16="http://schemas.microsoft.com/office/drawing/2014/main" id="{29D909D7-C7DD-BF1C-CBB8-AE73F69C3C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087" y="1501139"/>
            <a:ext cx="10356978" cy="4531395"/>
          </a:xfrm>
          <a:prstGeom prst="rect">
            <a:avLst/>
          </a:prstGeom>
          <a:noFill/>
          <a:ln>
            <a:noFill/>
          </a:ln>
        </p:spPr>
      </p:pic>
    </p:spTree>
    <p:extLst>
      <p:ext uri="{BB962C8B-B14F-4D97-AF65-F5344CB8AC3E}">
        <p14:creationId xmlns:p14="http://schemas.microsoft.com/office/powerpoint/2010/main" val="188201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5B227-A7F8-3C77-1974-7B6D90D0987E}"/>
              </a:ext>
            </a:extLst>
          </p:cNvPr>
          <p:cNvSpPr txBox="1"/>
          <p:nvPr/>
        </p:nvSpPr>
        <p:spPr>
          <a:xfrm>
            <a:off x="1138335" y="1119673"/>
            <a:ext cx="9825134" cy="1815882"/>
          </a:xfrm>
          <a:prstGeom prst="rect">
            <a:avLst/>
          </a:prstGeom>
          <a:noFill/>
        </p:spPr>
        <p:txBody>
          <a:bodyPr wrap="square" rtlCol="0">
            <a:spAutoFit/>
          </a:bodyPr>
          <a:lstStyle/>
          <a:p>
            <a:r>
              <a:rPr lang="en-US" sz="2800" b="1" dirty="0">
                <a:highlight>
                  <a:srgbClr val="FFFF00"/>
                </a:highlight>
                <a:latin typeface="Calibri" panose="020F0502020204030204" pitchFamily="34" charset="0"/>
                <a:cs typeface="Calibri" panose="020F0502020204030204" pitchFamily="34" charset="0"/>
              </a:rPr>
              <a:t>    SO , THE BEST AND FINALISED MODEL IS GRADIENT BOOSTING REGRESSOR WITH R2 SCORE OF 91.4 % AFTER HYPER PARAMETER TUNING AND WITH LEAST DIFFERENCE BETWEEN CROSS VALIDATION SCORE AND R2 SCORE .</a:t>
            </a:r>
            <a:endParaRPr lang="en-IN" sz="28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713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1D61-88C1-A7C0-73BA-1E7DBA1F1018}"/>
              </a:ext>
            </a:extLst>
          </p:cNvPr>
          <p:cNvSpPr>
            <a:spLocks noGrp="1"/>
          </p:cNvSpPr>
          <p:nvPr>
            <p:ph type="title"/>
          </p:nvPr>
        </p:nvSpPr>
        <p:spPr/>
        <p:txBody>
          <a:bodyPr>
            <a:normAutofit/>
          </a:bodyPr>
          <a:lstStyle/>
          <a:p>
            <a:r>
              <a:rPr lang="en-US"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Business Problem Framing:-</a:t>
            </a:r>
            <a:endParaRPr lang="en-IN" sz="6600" dirty="0">
              <a:highlight>
                <a:srgbClr val="FFFF00"/>
              </a:highlight>
            </a:endParaRPr>
          </a:p>
        </p:txBody>
      </p:sp>
      <p:sp>
        <p:nvSpPr>
          <p:cNvPr id="3" name="Content Placeholder 2">
            <a:extLst>
              <a:ext uri="{FF2B5EF4-FFF2-40B4-BE49-F238E27FC236}">
                <a16:creationId xmlns:a16="http://schemas.microsoft.com/office/drawing/2014/main" id="{A8D1D18C-EF7C-32BD-8DAE-221DE18F7F37}"/>
              </a:ext>
            </a:extLst>
          </p:cNvPr>
          <p:cNvSpPr>
            <a:spLocks noGrp="1"/>
          </p:cNvSpPr>
          <p:nvPr>
            <p:ph idx="1"/>
          </p:nvPr>
        </p:nvSpPr>
        <p:spPr/>
        <p:txBody>
          <a:bodyPr>
            <a:normAutofit fontScale="850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therefore housing and real estate market is one of the markets which is one  of the major contributors in the world’s economy. It is a very large market and there </a:t>
            </a:r>
            <a:r>
              <a:rPr lang="en-IN" sz="1800" spc="-3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various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companies working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this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domain.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science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comes as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very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important tool to solve problems in the domain to help the companies increase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their overall revenue, profits, improving their marketing strategies and focusing on</a:t>
            </a:r>
            <a:r>
              <a:rPr lang="en-IN" sz="1800" spc="-3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changing trends in housing sales and purchases. Predictive modelling, Market mix</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modelling, recommendation systems are some of the machine learning techniques</a:t>
            </a:r>
            <a:r>
              <a:rPr lang="en-IN" sz="1800" spc="-3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used for achieving the business goals for housing companies. Our problem is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related</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such</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housing</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company.</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House price prediction can help the developer determine the selling price of a</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house and can help the customer to arrange the right time to purchase a house.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House</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spc="-5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prediction,</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is</a:t>
            </a:r>
            <a:r>
              <a:rPr lang="en-IN"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important</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drive</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spc="-45" dirty="0">
                <a:latin typeface="Calibri" panose="020F0502020204030204" pitchFamily="34" charset="0"/>
                <a:ea typeface="Calibri" panose="020F0502020204030204" pitchFamily="34" charset="0"/>
                <a:cs typeface="Times New Roman" panose="02020603050405020304" pitchFamily="18" charset="0"/>
              </a:rPr>
              <a:t>real estate</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efficiency.</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As</a:t>
            </a:r>
            <a:r>
              <a:rPr lang="en-IN"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earlier,</a:t>
            </a:r>
            <a:r>
              <a:rPr lang="en-IN"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House</a:t>
            </a:r>
            <a:r>
              <a:rPr lang="en-IN" sz="1800" spc="-3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prices were determined by calculating the acquiring and selling price in a locality.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Therefore,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prediction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model</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very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essential</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filling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information gap and improve Real Estate efficiency. The aim is to predict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efficient house pricing for real estate customers with respect to their budgets 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priorities.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analysing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previous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market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trends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ranges,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also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upcoming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developments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future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will</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predicted as per cost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of</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property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depending</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number of</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attributes considered.</a:t>
            </a:r>
          </a:p>
          <a:p>
            <a:endParaRPr lang="en-IN" dirty="0"/>
          </a:p>
        </p:txBody>
      </p:sp>
    </p:spTree>
    <p:extLst>
      <p:ext uri="{BB962C8B-B14F-4D97-AF65-F5344CB8AC3E}">
        <p14:creationId xmlns:p14="http://schemas.microsoft.com/office/powerpoint/2010/main" val="289890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C28DF-A6A9-EDF0-8619-CF7AFC269B23}"/>
              </a:ext>
            </a:extLst>
          </p:cNvPr>
          <p:cNvSpPr txBox="1"/>
          <p:nvPr/>
        </p:nvSpPr>
        <p:spPr>
          <a:xfrm>
            <a:off x="1091682" y="951722"/>
            <a:ext cx="10002416" cy="584775"/>
          </a:xfrm>
          <a:prstGeom prst="rect">
            <a:avLst/>
          </a:prstGeom>
          <a:noFill/>
        </p:spPr>
        <p:txBody>
          <a:bodyPr wrap="square" rtlCol="0">
            <a:spAutoFit/>
          </a:bodyPr>
          <a:lstStyle/>
          <a:p>
            <a:r>
              <a:rPr lang="en-US" sz="3200" b="1" dirty="0">
                <a:highlight>
                  <a:srgbClr val="FFFF00"/>
                </a:highlight>
              </a:rPr>
              <a:t>              SAVING AND LOADING MODEL:-</a:t>
            </a:r>
            <a:endParaRPr lang="en-IN" sz="3200" b="1" dirty="0">
              <a:highlight>
                <a:srgbClr val="FFFF00"/>
              </a:highlight>
            </a:endParaRPr>
          </a:p>
        </p:txBody>
      </p:sp>
      <p:pic>
        <p:nvPicPr>
          <p:cNvPr id="3" name="Picture 2">
            <a:extLst>
              <a:ext uri="{FF2B5EF4-FFF2-40B4-BE49-F238E27FC236}">
                <a16:creationId xmlns:a16="http://schemas.microsoft.com/office/drawing/2014/main" id="{C78AE281-209D-1C62-EFD8-F3CBF2D42B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255" y="1536496"/>
            <a:ext cx="10269133" cy="4556393"/>
          </a:xfrm>
          <a:prstGeom prst="rect">
            <a:avLst/>
          </a:prstGeom>
          <a:noFill/>
          <a:ln>
            <a:noFill/>
          </a:ln>
        </p:spPr>
      </p:pic>
    </p:spTree>
    <p:extLst>
      <p:ext uri="{BB962C8B-B14F-4D97-AF65-F5344CB8AC3E}">
        <p14:creationId xmlns:p14="http://schemas.microsoft.com/office/powerpoint/2010/main" val="1147911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7EDE1-144A-F6BA-A913-B90F9B16226F}"/>
              </a:ext>
            </a:extLst>
          </p:cNvPr>
          <p:cNvSpPr txBox="1"/>
          <p:nvPr/>
        </p:nvSpPr>
        <p:spPr>
          <a:xfrm>
            <a:off x="790770" y="864236"/>
            <a:ext cx="10545924" cy="5242782"/>
          </a:xfrm>
          <a:prstGeom prst="rect">
            <a:avLst/>
          </a:prstGeom>
          <a:noFill/>
        </p:spPr>
        <p:txBody>
          <a:bodyPr wrap="square">
            <a:spAutoFit/>
          </a:bodyPr>
          <a:lstStyle/>
          <a:p>
            <a:pPr>
              <a:lnSpc>
                <a:spcPct val="107000"/>
              </a:lnSpc>
              <a:spcAft>
                <a:spcPts val="800"/>
              </a:spcAft>
            </a:pPr>
            <a:r>
              <a:rPr lang="en-IN"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Here, the datasets were having null values and zero entries in maximum columns so we have to be careful while going through the statistical analysis of the datasets and proper plotting for proper type of features will help us to get better insights on the data. I found maximum numerical continuous columns were in linear relationship with target column.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I notice a huge amount of outliers and skewness in the data so we have chosen proper analytical methods to deal with the outliers and skewness. If this outliers and skewness are ignored, we might have lose our model accuracy which would have predicted wrong/ less accuracy.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Then we performed scaling on both train and test dataset so that our model don’t  get biased.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We used multiple models while building model using train dataset to get the best model out of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Then we used multiple metrics like MAE, MSE and R2_score which will help us to decide the best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I found Gradient Boosting Regressor as the best model with 91.2% R2_score. Also, we managed to improve the accuracy of the best model by running hyper parameter tuning to 91.4%.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the end, I have predicted the Sale Price for test dataset using saved model of train dataset. I was able to get the predictions near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0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D251F-6CAC-23BC-915B-CA9E43451EBF}"/>
              </a:ext>
            </a:extLst>
          </p:cNvPr>
          <p:cNvSpPr txBox="1"/>
          <p:nvPr/>
        </p:nvSpPr>
        <p:spPr>
          <a:xfrm>
            <a:off x="961053" y="1510526"/>
            <a:ext cx="9871788" cy="4260910"/>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Conclusion:-</a:t>
            </a:r>
            <a:endParaRPr lang="en-IN"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 this project , we have used Machine </a:t>
            </a:r>
            <a:r>
              <a:rPr lang="en-IN" sz="24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L</a:t>
            </a: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earning algorithms to predict the house prices. We have mentioned the step by step procedure to </a:t>
            </a:r>
            <a:r>
              <a:rPr lang="en-IN" sz="2400" b="1"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analyze</a:t>
            </a: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the dataset and finding the correlation between the features. Here, we can select the features which are not correlated to each other and are independent in nature. These feature set were then given as an input to five algorithms and a csv file was generated consisting of predicted house prices. Hence we calculated the performance of each model using different performance metrics and compared them based on these metrics. Then the Data Frame is also saved for predicting Sale prices of test dataset.</a:t>
            </a:r>
            <a:endParaRPr lang="en-IN"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7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1D65-5020-BE1E-65EC-ED62151892B0}"/>
              </a:ext>
            </a:extLst>
          </p:cNvPr>
          <p:cNvSpPr>
            <a:spLocks noGrp="1"/>
          </p:cNvSpPr>
          <p:nvPr>
            <p:ph type="title"/>
          </p:nvPr>
        </p:nvSpPr>
        <p:spPr/>
        <p:txBody>
          <a:bodyPr>
            <a:normAutofit/>
          </a:bodyPr>
          <a:lstStyle/>
          <a:p>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Why</a:t>
            </a:r>
            <a:r>
              <a:rPr lang="en-IN" sz="2800" b="1" spc="-3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is</a:t>
            </a:r>
            <a:r>
              <a:rPr lang="en-IN" sz="2800" b="1" spc="-15"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H</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ouse</a:t>
            </a:r>
            <a:r>
              <a:rPr lang="en-IN" sz="2800" b="1" spc="-1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800" b="1" spc="-10" dirty="0">
                <a:highlight>
                  <a:srgbClr val="FFFF00"/>
                </a:highlight>
                <a:latin typeface="Calibri" panose="020F0502020204030204" pitchFamily="34" charset="0"/>
                <a:ea typeface="Calibri" panose="020F0502020204030204" pitchFamily="34" charset="0"/>
                <a:cs typeface="Times New Roman" panose="02020603050405020304" pitchFamily="18" charset="0"/>
              </a:rPr>
              <a:t>P</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rice</a:t>
            </a:r>
            <a:r>
              <a:rPr lang="en-IN" sz="2800" b="1" spc="-1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800" b="1" spc="-10" dirty="0">
                <a:highlight>
                  <a:srgbClr val="FFFF00"/>
                </a:highlight>
                <a:latin typeface="Calibri" panose="020F0502020204030204" pitchFamily="34" charset="0"/>
                <a:ea typeface="Calibri" panose="020F0502020204030204" pitchFamily="34" charset="0"/>
                <a:cs typeface="Times New Roman" panose="02020603050405020304" pitchFamily="18" charset="0"/>
              </a:rPr>
              <a:t>P</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rediction</a:t>
            </a:r>
            <a:r>
              <a:rPr lang="en-IN" sz="2800" b="1" spc="-2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important?</a:t>
            </a:r>
            <a:endParaRPr lang="en-IN" sz="6000" dirty="0"/>
          </a:p>
        </p:txBody>
      </p:sp>
      <p:sp>
        <p:nvSpPr>
          <p:cNvPr id="3" name="Content Placeholder 2">
            <a:extLst>
              <a:ext uri="{FF2B5EF4-FFF2-40B4-BE49-F238E27FC236}">
                <a16:creationId xmlns:a16="http://schemas.microsoft.com/office/drawing/2014/main" id="{1F7EA458-EBCF-DF43-923F-470C48EE0300}"/>
              </a:ext>
            </a:extLst>
          </p:cNvPr>
          <p:cNvSpPr>
            <a:spLocks noGrp="1"/>
          </p:cNvSpPr>
          <p:nvPr>
            <p:ph idx="1"/>
          </p:nvPr>
        </p:nvSpPr>
        <p:spPr/>
        <p:txBody>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 Price prediction, is important to drive Real Estate efficiency. As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earlier,</a:t>
            </a:r>
            <a:r>
              <a:rPr lang="en-IN"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House</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prices</a:t>
            </a:r>
            <a:r>
              <a:rPr lang="en-IN" sz="1800" spc="-6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were</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determined</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by</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calculating</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acquiring</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selling </a:t>
            </a:r>
            <a:r>
              <a:rPr lang="en-IN" sz="1800" spc="-3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price in a locality. Therefore, the House Price prediction model is very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essential</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filling</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information</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gap 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improving the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Real Estate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efficiency.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three factors that influence the price of a house which includes:-Physical</a:t>
            </a:r>
            <a:r>
              <a:rPr lang="en-IN" sz="1800" spc="-3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conditions, concept and the Location. Hence it becomes one of the prime fields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apply the concepts of machine learning to optimize and predict the prices with</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high accuracy. Therefore, in this project report we present various important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features to use while predicting housing prices with good accuracy. While using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features in a regression model, some feature engineering is required for more better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prediction.</a:t>
            </a:r>
          </a:p>
          <a:p>
            <a:endParaRPr lang="en-IN" dirty="0"/>
          </a:p>
        </p:txBody>
      </p:sp>
    </p:spTree>
    <p:extLst>
      <p:ext uri="{BB962C8B-B14F-4D97-AF65-F5344CB8AC3E}">
        <p14:creationId xmlns:p14="http://schemas.microsoft.com/office/powerpoint/2010/main" val="214087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B59C-F4E7-9713-C603-F6BE35EF7508}"/>
              </a:ext>
            </a:extLst>
          </p:cNvPr>
          <p:cNvSpPr>
            <a:spLocks noGrp="1"/>
          </p:cNvSpPr>
          <p:nvPr>
            <p:ph type="title"/>
          </p:nvPr>
        </p:nvSpPr>
        <p:spPr/>
        <p:txBody>
          <a:bodyPr/>
          <a:lstStyle/>
          <a:p>
            <a:r>
              <a:rPr lang="en-IN" b="1" dirty="0">
                <a:highlight>
                  <a:srgbClr val="FFFF00"/>
                </a:highlight>
              </a:rPr>
              <a:t>MAIN AIM FOR THIS PROJECT:-</a:t>
            </a:r>
          </a:p>
        </p:txBody>
      </p:sp>
      <p:sp>
        <p:nvSpPr>
          <p:cNvPr id="3" name="Content Placeholder 2">
            <a:extLst>
              <a:ext uri="{FF2B5EF4-FFF2-40B4-BE49-F238E27FC236}">
                <a16:creationId xmlns:a16="http://schemas.microsoft.com/office/drawing/2014/main" id="{2EEE2682-5DB7-96B2-53BA-1F13D5F123A7}"/>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The primary aim of this report is to use these Machine Learning Techniques and convert them into Machine Learning models which can then serve the users. The main objective of a Buyer is to search for their dream house which has all the amenities they need. Furthermore, they look for these houses/Real estates with a price in mind and there is no guarantee that they will get the product for a deserving price and not overpriced. Similarly, A seller looks for a certain number that they can put on the estate as a price tag and this cannot be just a wild guess, lots of research needs to be put to conclude a valuation of a house.</a:t>
            </a:r>
          </a:p>
          <a:p>
            <a:endParaRPr lang="en-IN" dirty="0"/>
          </a:p>
        </p:txBody>
      </p:sp>
    </p:spTree>
    <p:extLst>
      <p:ext uri="{BB962C8B-B14F-4D97-AF65-F5344CB8AC3E}">
        <p14:creationId xmlns:p14="http://schemas.microsoft.com/office/powerpoint/2010/main" val="426096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CBFE-F623-1895-E92A-566726E71207}"/>
              </a:ext>
            </a:extLst>
          </p:cNvPr>
          <p:cNvSpPr>
            <a:spLocks noGrp="1"/>
          </p:cNvSpPr>
          <p:nvPr>
            <p:ph type="title"/>
          </p:nvPr>
        </p:nvSpPr>
        <p:spPr/>
        <p:txBody>
          <a:bodyPr>
            <a:normAutofit fontScale="90000"/>
          </a:bodyPr>
          <a:lstStyle/>
          <a:p>
            <a:r>
              <a:rPr lang="en-IN" sz="3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Pre Processing and EDA Steps :</a:t>
            </a:r>
            <a:r>
              <a:rPr lang="en-IN" sz="36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2FE2F8-0AF9-115C-BA87-0B69882BE2A9}"/>
              </a:ext>
            </a:extLst>
          </p:cNvPr>
          <p:cNvSpPr>
            <a:spLocks noGrp="1"/>
          </p:cNvSpPr>
          <p:nvPr>
            <p:ph idx="1"/>
          </p:nvPr>
        </p:nvSpPr>
        <p:spPr>
          <a:xfrm>
            <a:off x="1295401" y="1754155"/>
            <a:ext cx="9601196" cy="4121713"/>
          </a:xfrm>
        </p:spPr>
        <p:txBody>
          <a:bodyPr>
            <a:normAutofit fontScale="92500" lnSpcReduction="10000"/>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As a first step I have imported all required libraries and I have imported both the datasets which were in csv format.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 Then I did all the statistical analysis like checking shape, n unique- for unique values, value counts, info etc.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 Then while looking into the value counts I found some columns with more than 85% zero values this also creates skewness in the model and there are chances of getting model bias so I have dropped those columns with more than 85% zero values.</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 While checking for null values I found null values in most of the columns and I have used imputation method to replace those null   values (mode for categorical column and mean for numerical columns).</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 In Id and Utilities column the unique counts were 1168 and 1 respectively, which means all the entries in Id column are unique and ID is the identity number given for particular asset and all the entries in Utilities column were same so these two column will not help us in model building. So , it is decided to drop those columns.</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 Next as a part of feature extraction I converted all the year columns to there respective age. Thinking that age will help us more than year.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And all these steps were performed to both train and test datasets separately.</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365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CE6A1-165C-14A4-6BD8-F98C83EE47E7}"/>
              </a:ext>
            </a:extLst>
          </p:cNvPr>
          <p:cNvSpPr txBox="1"/>
          <p:nvPr/>
        </p:nvSpPr>
        <p:spPr>
          <a:xfrm>
            <a:off x="1118118" y="692441"/>
            <a:ext cx="9955763" cy="5663089"/>
          </a:xfrm>
          <a:prstGeom prst="rect">
            <a:avLst/>
          </a:prstGeom>
          <a:noFill/>
        </p:spPr>
        <p:txBody>
          <a:bodyPr wrap="square">
            <a:spAutoFit/>
          </a:bodyPr>
          <a:lstStyle/>
          <a:p>
            <a:r>
              <a:rPr lang="en-US" sz="1800" dirty="0">
                <a:solidFill>
                  <a:srgbClr val="FF0000"/>
                </a:solidFill>
                <a:highlight>
                  <a:srgbClr val="FFFF00"/>
                </a:highlight>
                <a:latin typeface="Algerian" panose="04020705040A02060702" pitchFamily="82" charset="0"/>
              </a:rPr>
              <a:t>SOME EDA </a:t>
            </a:r>
            <a:r>
              <a:rPr lang="en-US" sz="2000" dirty="0">
                <a:solidFill>
                  <a:srgbClr val="FF0000"/>
                </a:solidFill>
                <a:highlight>
                  <a:srgbClr val="FFFF00"/>
                </a:highlight>
                <a:latin typeface="Algerian" panose="04020705040A02060702" pitchFamily="82" charset="0"/>
              </a:rPr>
              <a:t>STEPS</a:t>
            </a:r>
            <a:r>
              <a:rPr lang="en-US" sz="1800" dirty="0">
                <a:solidFill>
                  <a:srgbClr val="FF0000"/>
                </a:solidFill>
                <a:highlight>
                  <a:srgbClr val="FFFF00"/>
                </a:highlight>
                <a:latin typeface="Algerian" panose="04020705040A02060702" pitchFamily="82" charset="0"/>
              </a:rPr>
              <a:t> WHICH HAS BEEN PERFORMED :-</a:t>
            </a:r>
            <a:br>
              <a:rPr lang="en-US" sz="1800" dirty="0">
                <a:solidFill>
                  <a:srgbClr val="FF0000"/>
                </a:solidFill>
                <a:highlight>
                  <a:srgbClr val="FFFF00"/>
                </a:highlight>
                <a:latin typeface="Algerian" panose="04020705040A02060702" pitchFamily="82" charset="0"/>
              </a:rPr>
            </a:br>
            <a:br>
              <a:rPr lang="en-US" sz="1800" dirty="0">
                <a:solidFill>
                  <a:srgbClr val="FF0000"/>
                </a:solidFill>
                <a:highlight>
                  <a:srgbClr val="FFFF00"/>
                </a:highlight>
                <a:latin typeface="Algerian" panose="04020705040A02060702" pitchFamily="82" charset="0"/>
              </a:rPr>
            </a:br>
            <a:r>
              <a:rPr lang="en-US" sz="1800" dirty="0">
                <a:solidFill>
                  <a:srgbClr val="FF0000"/>
                </a:solidFill>
                <a:latin typeface="Algerian" panose="04020705040A02060702" pitchFamily="82" charset="0"/>
              </a:rPr>
              <a:t>1. </a:t>
            </a:r>
            <a:r>
              <a:rPr lang="en-US" sz="1600" dirty="0">
                <a:solidFill>
                  <a:srgbClr val="FF0000"/>
                </a:solidFill>
                <a:latin typeface="Algerian" panose="04020705040A02060702" pitchFamily="82" charset="0"/>
              </a:rPr>
              <a:t>For checking the rows and columns present in the dataset</a:t>
            </a:r>
            <a:br>
              <a:rPr lang="en-US" sz="1800" dirty="0">
                <a:solidFill>
                  <a:srgbClr val="FF0000"/>
                </a:solidFill>
                <a:latin typeface="Algerian" panose="04020705040A02060702" pitchFamily="82" charset="0"/>
              </a:rPr>
            </a:br>
            <a:r>
              <a:rPr lang="en-US" sz="1800" dirty="0" err="1">
                <a:solidFill>
                  <a:srgbClr val="FF0000"/>
                </a:solidFill>
                <a:highlight>
                  <a:srgbClr val="FFFF00"/>
                </a:highlight>
                <a:latin typeface="Algerian" panose="04020705040A02060702" pitchFamily="82" charset="0"/>
              </a:rPr>
              <a:t>Data.shape</a:t>
            </a:r>
            <a:br>
              <a:rPr lang="en-US" sz="1800" dirty="0">
                <a:solidFill>
                  <a:srgbClr val="FF0000"/>
                </a:solidFill>
                <a:highlight>
                  <a:srgbClr val="FFFF00"/>
                </a:highlight>
                <a:latin typeface="Algerian" panose="04020705040A02060702" pitchFamily="82" charset="0"/>
              </a:rPr>
            </a:br>
            <a:br>
              <a:rPr lang="en-US" sz="1800" dirty="0">
                <a:solidFill>
                  <a:srgbClr val="FF0000"/>
                </a:solidFill>
                <a:highlight>
                  <a:srgbClr val="FFFF00"/>
                </a:highlight>
                <a:latin typeface="Algerian" panose="04020705040A02060702" pitchFamily="82" charset="0"/>
              </a:rPr>
            </a:br>
            <a:r>
              <a:rPr lang="en-US" sz="1800" dirty="0">
                <a:solidFill>
                  <a:srgbClr val="FF0000"/>
                </a:solidFill>
                <a:latin typeface="Algerian" panose="04020705040A02060702" pitchFamily="82" charset="0"/>
              </a:rPr>
              <a:t>2. For Checking the null values in the dataset:-</a:t>
            </a:r>
            <a:br>
              <a:rPr lang="en-US" sz="1800" dirty="0">
                <a:solidFill>
                  <a:srgbClr val="FF0000"/>
                </a:solidFill>
                <a:latin typeface="Algerian" panose="04020705040A02060702" pitchFamily="82" charset="0"/>
              </a:rPr>
            </a:br>
            <a:r>
              <a:rPr lang="en-IN" sz="1800" dirty="0">
                <a:solidFill>
                  <a:srgbClr val="FF0000"/>
                </a:solidFill>
                <a:highlight>
                  <a:srgbClr val="FFFF00"/>
                </a:highlight>
                <a:latin typeface="Algerian" panose="04020705040A02060702" pitchFamily="82" charset="0"/>
              </a:rPr>
              <a:t>Command used:- </a:t>
            </a:r>
            <a:r>
              <a:rPr lang="en-IN" sz="1800" dirty="0" err="1">
                <a:solidFill>
                  <a:srgbClr val="FF0000"/>
                </a:solidFill>
                <a:highlight>
                  <a:srgbClr val="FFFF00"/>
                </a:highlight>
                <a:latin typeface="Algerian" panose="04020705040A02060702" pitchFamily="82" charset="0"/>
              </a:rPr>
              <a:t>data.isnull</a:t>
            </a:r>
            <a:r>
              <a:rPr lang="en-IN" sz="1800" dirty="0">
                <a:solidFill>
                  <a:srgbClr val="FF0000"/>
                </a:solidFill>
                <a:highlight>
                  <a:srgbClr val="FFFF00"/>
                </a:highlight>
                <a:latin typeface="Algerian" panose="04020705040A02060702" pitchFamily="82" charset="0"/>
              </a:rPr>
              <a:t>().sum()</a:t>
            </a:r>
            <a:br>
              <a:rPr lang="en-IN" sz="1800" dirty="0">
                <a:solidFill>
                  <a:srgbClr val="FF0000"/>
                </a:solidFill>
                <a:highlight>
                  <a:srgbClr val="FFFF00"/>
                </a:highlight>
                <a:latin typeface="Algerian" panose="04020705040A02060702" pitchFamily="82" charset="0"/>
              </a:rPr>
            </a:br>
            <a:br>
              <a:rPr lang="en-IN" sz="1800" dirty="0">
                <a:solidFill>
                  <a:srgbClr val="FF0000"/>
                </a:solidFill>
                <a:highlight>
                  <a:srgbClr val="FFFF00"/>
                </a:highlight>
                <a:latin typeface="Algerian" panose="04020705040A02060702" pitchFamily="82" charset="0"/>
              </a:rPr>
            </a:br>
            <a:r>
              <a:rPr lang="en-IN" sz="1800" dirty="0">
                <a:solidFill>
                  <a:srgbClr val="FF0000"/>
                </a:solidFill>
                <a:latin typeface="Algerian" panose="04020705040A02060702" pitchFamily="82" charset="0"/>
              </a:rPr>
              <a:t>3. For checking the statistical summary of dataset:</a:t>
            </a:r>
            <a:br>
              <a:rPr lang="en-IN" sz="1800" dirty="0">
                <a:solidFill>
                  <a:srgbClr val="FF0000"/>
                </a:solidFill>
                <a:latin typeface="Algerian" panose="04020705040A02060702" pitchFamily="82" charset="0"/>
              </a:rPr>
            </a:br>
            <a:r>
              <a:rPr lang="en-IN" sz="1800" dirty="0">
                <a:solidFill>
                  <a:srgbClr val="FF0000"/>
                </a:solidFill>
                <a:highlight>
                  <a:srgbClr val="FFFF00"/>
                </a:highlight>
                <a:latin typeface="Algerian" panose="04020705040A02060702" pitchFamily="82" charset="0"/>
              </a:rPr>
              <a:t>Command used:- </a:t>
            </a:r>
            <a:r>
              <a:rPr lang="en-IN" sz="1800" dirty="0" err="1">
                <a:solidFill>
                  <a:srgbClr val="FF0000"/>
                </a:solidFill>
                <a:highlight>
                  <a:srgbClr val="FFFF00"/>
                </a:highlight>
                <a:latin typeface="Algerian" panose="04020705040A02060702" pitchFamily="82" charset="0"/>
              </a:rPr>
              <a:t>data,describe</a:t>
            </a:r>
            <a:r>
              <a:rPr lang="en-IN" sz="1800" dirty="0">
                <a:solidFill>
                  <a:srgbClr val="FF0000"/>
                </a:solidFill>
                <a:highlight>
                  <a:srgbClr val="FFFF00"/>
                </a:highlight>
                <a:latin typeface="Algerian" panose="04020705040A02060702" pitchFamily="82" charset="0"/>
              </a:rPr>
              <a:t>()</a:t>
            </a:r>
            <a:br>
              <a:rPr lang="en-IN" sz="1800" dirty="0">
                <a:solidFill>
                  <a:srgbClr val="FF0000"/>
                </a:solidFill>
                <a:highlight>
                  <a:srgbClr val="FFFF00"/>
                </a:highlight>
                <a:latin typeface="Algerian" panose="04020705040A02060702" pitchFamily="82" charset="0"/>
              </a:rPr>
            </a:br>
            <a:br>
              <a:rPr lang="en-IN" sz="1800" dirty="0">
                <a:solidFill>
                  <a:srgbClr val="FF0000"/>
                </a:solidFill>
                <a:highlight>
                  <a:srgbClr val="FFFF00"/>
                </a:highlight>
                <a:latin typeface="Algerian" panose="04020705040A02060702" pitchFamily="82" charset="0"/>
              </a:rPr>
            </a:br>
            <a:r>
              <a:rPr lang="en-IN" sz="1800" dirty="0">
                <a:solidFill>
                  <a:srgbClr val="FF0000"/>
                </a:solidFill>
                <a:latin typeface="Algerian" panose="04020705040A02060702" pitchFamily="82" charset="0"/>
              </a:rPr>
              <a:t>4. For checking the available columns in the dataset:</a:t>
            </a:r>
            <a:br>
              <a:rPr lang="en-IN" sz="1800" dirty="0">
                <a:solidFill>
                  <a:srgbClr val="FF0000"/>
                </a:solidFill>
                <a:latin typeface="Algerian" panose="04020705040A02060702" pitchFamily="82" charset="0"/>
              </a:rPr>
            </a:br>
            <a:r>
              <a:rPr lang="en-IN" sz="1800" dirty="0">
                <a:solidFill>
                  <a:srgbClr val="FF0000"/>
                </a:solidFill>
                <a:highlight>
                  <a:srgbClr val="FFFF00"/>
                </a:highlight>
                <a:latin typeface="Algerian" panose="04020705040A02060702" pitchFamily="82" charset="0"/>
              </a:rPr>
              <a:t>Command used:- </a:t>
            </a:r>
            <a:r>
              <a:rPr lang="en-IN" sz="1800" dirty="0" err="1">
                <a:solidFill>
                  <a:srgbClr val="FF0000"/>
                </a:solidFill>
                <a:highlight>
                  <a:srgbClr val="FFFF00"/>
                </a:highlight>
                <a:latin typeface="Algerian" panose="04020705040A02060702" pitchFamily="82" charset="0"/>
              </a:rPr>
              <a:t>data.columns</a:t>
            </a:r>
            <a:endParaRPr lang="en-IN" dirty="0">
              <a:solidFill>
                <a:srgbClr val="FF0000"/>
              </a:solidFill>
              <a:highlight>
                <a:srgbClr val="FFFF00"/>
              </a:highlight>
              <a:latin typeface="Algerian" panose="04020705040A02060702" pitchFamily="82" charset="0"/>
            </a:endParaRPr>
          </a:p>
          <a:p>
            <a:endParaRPr lang="en-IN" sz="1800" dirty="0">
              <a:solidFill>
                <a:srgbClr val="FF0000"/>
              </a:solidFill>
              <a:highlight>
                <a:srgbClr val="FFFF00"/>
              </a:highlight>
              <a:latin typeface="Algerian" panose="04020705040A02060702" pitchFamily="82" charset="0"/>
            </a:endParaRPr>
          </a:p>
          <a:p>
            <a:r>
              <a:rPr lang="en-IN" dirty="0">
                <a:solidFill>
                  <a:srgbClr val="FF0000"/>
                </a:solidFill>
                <a:latin typeface="Algerian" panose="04020705040A02060702" pitchFamily="82" charset="0"/>
              </a:rPr>
              <a:t>5. FOR CHECKING THE DATATYPE OF EACH FEATURES:-</a:t>
            </a:r>
          </a:p>
          <a:p>
            <a:r>
              <a:rPr lang="en-IN" sz="1800" dirty="0">
                <a:solidFill>
                  <a:srgbClr val="FF0000"/>
                </a:solidFill>
                <a:highlight>
                  <a:srgbClr val="FFFF00"/>
                </a:highlight>
                <a:latin typeface="Algerian" panose="04020705040A02060702" pitchFamily="82" charset="0"/>
              </a:rPr>
              <a:t>COMMAND USED:- DATA.DTYP</a:t>
            </a:r>
            <a:r>
              <a:rPr lang="en-IN" dirty="0">
                <a:solidFill>
                  <a:srgbClr val="FF0000"/>
                </a:solidFill>
                <a:highlight>
                  <a:srgbClr val="FFFF00"/>
                </a:highlight>
                <a:latin typeface="Algerian" panose="04020705040A02060702" pitchFamily="82" charset="0"/>
              </a:rPr>
              <a:t>ES</a:t>
            </a:r>
          </a:p>
          <a:p>
            <a:endParaRPr lang="en-IN" sz="1800" dirty="0">
              <a:solidFill>
                <a:srgbClr val="FF0000"/>
              </a:solidFill>
              <a:highlight>
                <a:srgbClr val="FFFF00"/>
              </a:highlight>
              <a:latin typeface="Algerian" panose="04020705040A02060702" pitchFamily="82" charset="0"/>
            </a:endParaRPr>
          </a:p>
          <a:p>
            <a:r>
              <a:rPr lang="en-IN" dirty="0">
                <a:solidFill>
                  <a:srgbClr val="FF0000"/>
                </a:solidFill>
                <a:latin typeface="Algerian" panose="04020705040A02060702" pitchFamily="82" charset="0"/>
              </a:rPr>
              <a:t>6. FOR OBSERVING THE INFORMATION ABOUT DATASET:-</a:t>
            </a:r>
          </a:p>
          <a:p>
            <a:r>
              <a:rPr lang="en-IN" sz="1800" dirty="0">
                <a:solidFill>
                  <a:srgbClr val="FF0000"/>
                </a:solidFill>
                <a:highlight>
                  <a:srgbClr val="FFFF00"/>
                </a:highlight>
                <a:latin typeface="Algerian" panose="04020705040A02060702" pitchFamily="82" charset="0"/>
              </a:rPr>
              <a:t>COMMAND USED:</a:t>
            </a:r>
            <a:r>
              <a:rPr lang="en-IN" dirty="0">
                <a:solidFill>
                  <a:srgbClr val="FF0000"/>
                </a:solidFill>
                <a:highlight>
                  <a:srgbClr val="FFFF00"/>
                </a:highlight>
                <a:latin typeface="Algerian" panose="04020705040A02060702" pitchFamily="82" charset="0"/>
              </a:rPr>
              <a:t>- DATA.INFO()</a:t>
            </a:r>
            <a:br>
              <a:rPr lang="en-IN" sz="1800" dirty="0">
                <a:solidFill>
                  <a:srgbClr val="FF0000"/>
                </a:solidFill>
                <a:highlight>
                  <a:srgbClr val="FFFF00"/>
                </a:highlight>
                <a:latin typeface="Algerian" panose="04020705040A02060702" pitchFamily="82" charset="0"/>
              </a:rPr>
            </a:br>
            <a:endParaRPr lang="en-IN" dirty="0"/>
          </a:p>
        </p:txBody>
      </p:sp>
    </p:spTree>
    <p:extLst>
      <p:ext uri="{BB962C8B-B14F-4D97-AF65-F5344CB8AC3E}">
        <p14:creationId xmlns:p14="http://schemas.microsoft.com/office/powerpoint/2010/main" val="402494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2890-357C-230B-01AF-A26FADDA31E8}"/>
              </a:ext>
            </a:extLst>
          </p:cNvPr>
          <p:cNvSpPr>
            <a:spLocks noGrp="1"/>
          </p:cNvSpPr>
          <p:nvPr>
            <p:ph type="title"/>
          </p:nvPr>
        </p:nvSpPr>
        <p:spPr>
          <a:xfrm>
            <a:off x="1295402" y="888825"/>
            <a:ext cx="9601196" cy="5549297"/>
          </a:xfrm>
        </p:spPr>
        <p:txBody>
          <a:bodyPr>
            <a:noAutofit/>
          </a:bodyPr>
          <a:lstStyle/>
          <a:p>
            <a:pPr>
              <a:lnSpc>
                <a:spcPct val="107000"/>
              </a:lnSpc>
              <a:spcAft>
                <a:spcPts val="800"/>
              </a:spcAft>
            </a:pPr>
            <a:r>
              <a:rPr lang="en-IN"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Inputs , Logic  and Output Relations:-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1. I have used box plot for each pair of categorical features that shows the relation with the median sale price for all the sub categories in each categorical feature.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2. And also for continuous numerical variables I have used reg plot to show the relationship between continuous numerical variable and target variable.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3. I found that there is a linear relationship between continuous numerical variable and Sale Price.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While taking up the project we should be familiar with the Hardware and software required for the successful completion of the project. Here we need the following hardware and software.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Hardware used:-</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- 1. Processor — core i5 2. RAM — 8 GB 3. HDD — 1TB.</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Software Required:</a:t>
            </a:r>
            <a:r>
              <a:rPr lang="en-IN" sz="1600" dirty="0">
                <a:effectLst/>
                <a:latin typeface="Calibri" panose="020F0502020204030204" pitchFamily="34" charset="0"/>
                <a:ea typeface="Calibri" panose="020F0502020204030204" pitchFamily="34" charset="0"/>
                <a:cs typeface="Times New Roman" panose="02020603050405020304" pitchFamily="18" charset="0"/>
              </a:rPr>
              <a:t>- 1. Anaconda.</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Libraries Used:-</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600" dirty="0">
                <a:effectLst/>
                <a:latin typeface="Calibri" panose="020F0502020204030204" pitchFamily="34" charset="0"/>
                <a:ea typeface="Calibri" panose="020F0502020204030204" pitchFamily="34" charset="0"/>
                <a:cs typeface="Times New Roman" panose="02020603050405020304" pitchFamily="18" charset="0"/>
              </a:rPr>
              <a:t> as np</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Import pandas as pd</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sns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600" dirty="0">
                <a:effectLst/>
                <a:latin typeface="Calibri" panose="020F0502020204030204" pitchFamily="34" charset="0"/>
                <a:ea typeface="Calibri" panose="020F0502020204030204" pitchFamily="34" charset="0"/>
                <a:cs typeface="Times New Roman" panose="02020603050405020304" pitchFamily="18" charset="0"/>
              </a:rPr>
              <a:t> as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plt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Import warnings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err="1">
                <a:effectLst/>
                <a:latin typeface="Calibri" panose="020F0502020204030204" pitchFamily="34" charset="0"/>
                <a:ea typeface="Calibri" panose="020F0502020204030204" pitchFamily="34" charset="0"/>
                <a:cs typeface="Times New Roman" panose="02020603050405020304" pitchFamily="18" charset="0"/>
              </a:rPr>
              <a:t>warnings.filterwarnings</a:t>
            </a:r>
            <a:r>
              <a:rPr lang="en-IN" sz="1600" dirty="0">
                <a:effectLst/>
                <a:latin typeface="Calibri" panose="020F0502020204030204" pitchFamily="34" charset="0"/>
                <a:ea typeface="Calibri" panose="020F0502020204030204" pitchFamily="34" charset="0"/>
                <a:cs typeface="Times New Roman" panose="02020603050405020304" pitchFamily="18" charset="0"/>
              </a:rPr>
              <a:t>(“ignore”)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Tree>
    <p:extLst>
      <p:ext uri="{BB962C8B-B14F-4D97-AF65-F5344CB8AC3E}">
        <p14:creationId xmlns:p14="http://schemas.microsoft.com/office/powerpoint/2010/main" val="364345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44256B-C67F-380F-5553-5CA4972BFFFB}"/>
              </a:ext>
            </a:extLst>
          </p:cNvPr>
          <p:cNvSpPr txBox="1"/>
          <p:nvPr/>
        </p:nvSpPr>
        <p:spPr>
          <a:xfrm>
            <a:off x="1063690" y="1047611"/>
            <a:ext cx="9629191" cy="3873689"/>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Testing of Identified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Sale Price was my target and it is a continuous column so this problem is regression problem. And I have used all regression algorithms to build my model. By looking into the difference of r2 score and cross validation score I found </a:t>
            </a:r>
            <a:r>
              <a:rPr lang="en-IN" dirty="0">
                <a:latin typeface="Calibri" panose="020F0502020204030204" pitchFamily="34" charset="0"/>
                <a:ea typeface="Calibri" panose="020F0502020204030204" pitchFamily="34" charset="0"/>
                <a:cs typeface="Times New Roman" panose="02020603050405020304" pitchFamily="18" charset="0"/>
              </a:rPr>
              <a:t>Gradient Boosting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Regressor as a best model with least difference between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Cv</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R2 Score, Also to get the best model we have to run through multiple models and to avoid the confusion of overfitting we have go through cross validation. Below are the list of regression algorithms I have used in my project:-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ExtraTreesRegressor</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636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6">
            <a:extLst>
              <a:ext uri="{FF2B5EF4-FFF2-40B4-BE49-F238E27FC236}">
                <a16:creationId xmlns:a16="http://schemas.microsoft.com/office/drawing/2014/main" id="{BC7216EE-82FD-1BE4-4BC4-FA71D8D9A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53" y="702679"/>
            <a:ext cx="5089072"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a:extLst>
              <a:ext uri="{FF2B5EF4-FFF2-40B4-BE49-F238E27FC236}">
                <a16:creationId xmlns:a16="http://schemas.microsoft.com/office/drawing/2014/main" id="{3FC771AF-25E6-A390-8E02-F5259E8B4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972" y="637592"/>
            <a:ext cx="5730875" cy="25685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4">
            <a:extLst>
              <a:ext uri="{FF2B5EF4-FFF2-40B4-BE49-F238E27FC236}">
                <a16:creationId xmlns:a16="http://schemas.microsoft.com/office/drawing/2014/main" id="{8D73339B-845A-56A8-683F-E800DE163C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49" y="3206167"/>
            <a:ext cx="5730875"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a:extLst>
              <a:ext uri="{FF2B5EF4-FFF2-40B4-BE49-F238E27FC236}">
                <a16:creationId xmlns:a16="http://schemas.microsoft.com/office/drawing/2014/main" id="{5736E98E-C13D-9E5A-B795-5D1769A08D43}"/>
              </a:ext>
            </a:extLst>
          </p:cNvPr>
          <p:cNvSpPr>
            <a:spLocks noChangeArrowheads="1"/>
          </p:cNvSpPr>
          <p:nvPr/>
        </p:nvSpPr>
        <p:spPr bwMode="auto">
          <a:xfrm>
            <a:off x="4049486" y="-82448"/>
            <a:ext cx="42527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VISUALISATIONS:-</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Visualisation</a:t>
            </a:r>
            <a:r>
              <a:rPr kumimoji="0" lang="en-US" altLang="en-US" sz="14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of Numerical data using </a:t>
            </a:r>
            <a:r>
              <a:rPr kumimoji="0" lang="en-US" altLang="en-US" sz="1400" b="0"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Dist</a:t>
            </a:r>
            <a:r>
              <a:rPr kumimoji="0" lang="en-US" altLang="en-US" sz="14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plot method:-</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pic>
        <p:nvPicPr>
          <p:cNvPr id="4" name="Picture 3">
            <a:extLst>
              <a:ext uri="{FF2B5EF4-FFF2-40B4-BE49-F238E27FC236}">
                <a16:creationId xmlns:a16="http://schemas.microsoft.com/office/drawing/2014/main" id="{93E0B4DB-D57E-E988-7A40-B6E04326598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1970" y="3141079"/>
            <a:ext cx="5021877" cy="2951811"/>
          </a:xfrm>
          <a:prstGeom prst="rect">
            <a:avLst/>
          </a:prstGeom>
          <a:noFill/>
          <a:ln>
            <a:noFill/>
          </a:ln>
        </p:spPr>
      </p:pic>
    </p:spTree>
    <p:extLst>
      <p:ext uri="{BB962C8B-B14F-4D97-AF65-F5344CB8AC3E}">
        <p14:creationId xmlns:p14="http://schemas.microsoft.com/office/powerpoint/2010/main" val="28445265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86</TotalTime>
  <Words>1742</Words>
  <Application>Microsoft Office PowerPoint</Application>
  <PresentationFormat>Widescreen</PresentationFormat>
  <Paragraphs>54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Arial Black</vt:lpstr>
      <vt:lpstr>Calibri</vt:lpstr>
      <vt:lpstr>Copperplate Gothic Bold</vt:lpstr>
      <vt:lpstr>Garamond</vt:lpstr>
      <vt:lpstr>Wingdings</vt:lpstr>
      <vt:lpstr>Organic</vt:lpstr>
      <vt:lpstr>HOUSING PROJECT</vt:lpstr>
      <vt:lpstr>Business Problem Framing:-</vt:lpstr>
      <vt:lpstr>Why is House Price Prediction important?</vt:lpstr>
      <vt:lpstr>MAIN AIM FOR THIS PROJECT:-</vt:lpstr>
      <vt:lpstr>Data Pre Processing and EDA Steps :-  </vt:lpstr>
      <vt:lpstr>PowerPoint Presentation</vt:lpstr>
      <vt:lpstr>Data Inputs , Logic  and Output Relations:- 1. I have used box plot for each pair of categorical features that shows the relation with the median sale price for all the sub categories in each categorical feature.  2. And also for continuous numerical variables I have used reg plot to show the relationship between continuous numerical variable and target variable. 3. I found that there is a linear relationship between continuous numerical variable and Sale Price.   Hardware and Software Requirements and Tools Used:- While taking up the project we should be familiar with the Hardware and software required for the successful completion of the project. Here we need the following hardware and software.  Hardware used:-  - 1. Processor — core i5 2. RAM — 8 GB 3. HDD — 1TB.  Software Required:- 1. Anaconda.   Libraries Used:- Import numpy as np Import pandas as pd Import seaborn as sns Import matplotlib.pyplot as plt Import warnings warnings.filterwarnings(“ignore”)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Surbhee Johri</dc:creator>
  <cp:lastModifiedBy>Surbhee Johri</cp:lastModifiedBy>
  <cp:revision>18</cp:revision>
  <dcterms:created xsi:type="dcterms:W3CDTF">2022-10-19T18:26:08Z</dcterms:created>
  <dcterms:modified xsi:type="dcterms:W3CDTF">2022-10-22T06:57:38Z</dcterms:modified>
</cp:coreProperties>
</file>