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F171AE-1E08-467D-8D80-40BDF305C75C}" type="datetimeFigureOut">
              <a:rPr lang="en-IN" smtClean="0"/>
              <a:t>04-12-2022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2EF5E5-52CD-4917-BB5B-3F8AFAD26D49}" type="slidenum">
              <a:rPr lang="en-IN" smtClean="0"/>
              <a:t>‹#›</a:t>
            </a:fld>
            <a:endParaRPr lang="en-IN"/>
          </a:p>
        </p:txBody>
      </p:sp>
    </p:spTree>
    <p:extLst>
      <p:ext uri="{BB962C8B-B14F-4D97-AF65-F5344CB8AC3E}">
        <p14:creationId xmlns:p14="http://schemas.microsoft.com/office/powerpoint/2010/main" val="3890111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F171AE-1E08-467D-8D80-40BDF305C75C}" type="datetimeFigureOut">
              <a:rPr lang="en-IN" smtClean="0"/>
              <a:t>04-12-2022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2EF5E5-52CD-4917-BB5B-3F8AFAD26D49}" type="slidenum">
              <a:rPr lang="en-IN" smtClean="0"/>
              <a:t>‹#›</a:t>
            </a:fld>
            <a:endParaRPr lang="en-IN"/>
          </a:p>
        </p:txBody>
      </p:sp>
    </p:spTree>
    <p:extLst>
      <p:ext uri="{BB962C8B-B14F-4D97-AF65-F5344CB8AC3E}">
        <p14:creationId xmlns:p14="http://schemas.microsoft.com/office/powerpoint/2010/main" val="3118714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3F171AE-1E08-467D-8D80-40BDF305C75C}" type="datetimeFigureOut">
              <a:rPr lang="en-IN" smtClean="0"/>
              <a:t>04-12-2022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2EF5E5-52CD-4917-BB5B-3F8AFAD26D49}" type="slidenum">
              <a:rPr lang="en-IN" smtClean="0"/>
              <a:t>‹#›</a:t>
            </a:fld>
            <a:endParaRPr lang="en-IN"/>
          </a:p>
        </p:txBody>
      </p:sp>
    </p:spTree>
    <p:extLst>
      <p:ext uri="{BB962C8B-B14F-4D97-AF65-F5344CB8AC3E}">
        <p14:creationId xmlns:p14="http://schemas.microsoft.com/office/powerpoint/2010/main" val="4964541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3F171AE-1E08-467D-8D80-40BDF305C75C}" type="datetimeFigureOut">
              <a:rPr lang="en-IN" smtClean="0"/>
              <a:t>04-12-2022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2EF5E5-52CD-4917-BB5B-3F8AFAD26D49}"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514916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F171AE-1E08-467D-8D80-40BDF305C75C}" type="datetimeFigureOut">
              <a:rPr lang="en-IN" smtClean="0"/>
              <a:t>04-12-2022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2EF5E5-52CD-4917-BB5B-3F8AFAD26D49}" type="slidenum">
              <a:rPr lang="en-IN" smtClean="0"/>
              <a:t>‹#›</a:t>
            </a:fld>
            <a:endParaRPr lang="en-IN"/>
          </a:p>
        </p:txBody>
      </p:sp>
    </p:spTree>
    <p:extLst>
      <p:ext uri="{BB962C8B-B14F-4D97-AF65-F5344CB8AC3E}">
        <p14:creationId xmlns:p14="http://schemas.microsoft.com/office/powerpoint/2010/main" val="1405761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3F171AE-1E08-467D-8D80-40BDF305C75C}" type="datetimeFigureOut">
              <a:rPr lang="en-IN" smtClean="0"/>
              <a:t>04-12-2022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2EF5E5-52CD-4917-BB5B-3F8AFAD26D49}" type="slidenum">
              <a:rPr lang="en-IN" smtClean="0"/>
              <a:t>‹#›</a:t>
            </a:fld>
            <a:endParaRPr lang="en-IN"/>
          </a:p>
        </p:txBody>
      </p:sp>
    </p:spTree>
    <p:extLst>
      <p:ext uri="{BB962C8B-B14F-4D97-AF65-F5344CB8AC3E}">
        <p14:creationId xmlns:p14="http://schemas.microsoft.com/office/powerpoint/2010/main" val="12345633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3F171AE-1E08-467D-8D80-40BDF305C75C}" type="datetimeFigureOut">
              <a:rPr lang="en-IN" smtClean="0"/>
              <a:t>04-12-2022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2EF5E5-52CD-4917-BB5B-3F8AFAD26D49}" type="slidenum">
              <a:rPr lang="en-IN" smtClean="0"/>
              <a:t>‹#›</a:t>
            </a:fld>
            <a:endParaRPr lang="en-IN"/>
          </a:p>
        </p:txBody>
      </p:sp>
    </p:spTree>
    <p:extLst>
      <p:ext uri="{BB962C8B-B14F-4D97-AF65-F5344CB8AC3E}">
        <p14:creationId xmlns:p14="http://schemas.microsoft.com/office/powerpoint/2010/main" val="30773473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F171AE-1E08-467D-8D80-40BDF305C75C}" type="datetimeFigureOut">
              <a:rPr lang="en-IN" smtClean="0"/>
              <a:t>04-12-2022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2EF5E5-52CD-4917-BB5B-3F8AFAD26D49}" type="slidenum">
              <a:rPr lang="en-IN" smtClean="0"/>
              <a:t>‹#›</a:t>
            </a:fld>
            <a:endParaRPr lang="en-IN"/>
          </a:p>
        </p:txBody>
      </p:sp>
    </p:spTree>
    <p:extLst>
      <p:ext uri="{BB962C8B-B14F-4D97-AF65-F5344CB8AC3E}">
        <p14:creationId xmlns:p14="http://schemas.microsoft.com/office/powerpoint/2010/main" val="2807748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F171AE-1E08-467D-8D80-40BDF305C75C}" type="datetimeFigureOut">
              <a:rPr lang="en-IN" smtClean="0"/>
              <a:t>04-12-2022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2EF5E5-52CD-4917-BB5B-3F8AFAD26D49}" type="slidenum">
              <a:rPr lang="en-IN" smtClean="0"/>
              <a:t>‹#›</a:t>
            </a:fld>
            <a:endParaRPr lang="en-IN"/>
          </a:p>
        </p:txBody>
      </p:sp>
    </p:spTree>
    <p:extLst>
      <p:ext uri="{BB962C8B-B14F-4D97-AF65-F5344CB8AC3E}">
        <p14:creationId xmlns:p14="http://schemas.microsoft.com/office/powerpoint/2010/main" val="574595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3F171AE-1E08-467D-8D80-40BDF305C75C}" type="datetimeFigureOut">
              <a:rPr lang="en-IN" smtClean="0"/>
              <a:t>04-12-2022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2EF5E5-52CD-4917-BB5B-3F8AFAD26D49}" type="slidenum">
              <a:rPr lang="en-IN" smtClean="0"/>
              <a:t>‹#›</a:t>
            </a:fld>
            <a:endParaRPr lang="en-IN"/>
          </a:p>
        </p:txBody>
      </p:sp>
    </p:spTree>
    <p:extLst>
      <p:ext uri="{BB962C8B-B14F-4D97-AF65-F5344CB8AC3E}">
        <p14:creationId xmlns:p14="http://schemas.microsoft.com/office/powerpoint/2010/main" val="4211110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F171AE-1E08-467D-8D80-40BDF305C75C}" type="datetimeFigureOut">
              <a:rPr lang="en-IN" smtClean="0"/>
              <a:t>04-12-2022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2EF5E5-52CD-4917-BB5B-3F8AFAD26D49}" type="slidenum">
              <a:rPr lang="en-IN" smtClean="0"/>
              <a:t>‹#›</a:t>
            </a:fld>
            <a:endParaRPr lang="en-IN"/>
          </a:p>
        </p:txBody>
      </p:sp>
    </p:spTree>
    <p:extLst>
      <p:ext uri="{BB962C8B-B14F-4D97-AF65-F5344CB8AC3E}">
        <p14:creationId xmlns:p14="http://schemas.microsoft.com/office/powerpoint/2010/main" val="327437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F171AE-1E08-467D-8D80-40BDF305C75C}" type="datetimeFigureOut">
              <a:rPr lang="en-IN" smtClean="0"/>
              <a:t>04-12-2022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2EF5E5-52CD-4917-BB5B-3F8AFAD26D49}" type="slidenum">
              <a:rPr lang="en-IN" smtClean="0"/>
              <a:t>‹#›</a:t>
            </a:fld>
            <a:endParaRPr lang="en-IN"/>
          </a:p>
        </p:txBody>
      </p:sp>
    </p:spTree>
    <p:extLst>
      <p:ext uri="{BB962C8B-B14F-4D97-AF65-F5344CB8AC3E}">
        <p14:creationId xmlns:p14="http://schemas.microsoft.com/office/powerpoint/2010/main" val="2745803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F171AE-1E08-467D-8D80-40BDF305C75C}" type="datetimeFigureOut">
              <a:rPr lang="en-IN" smtClean="0"/>
              <a:t>04-12-2022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2EF5E5-52CD-4917-BB5B-3F8AFAD26D49}" type="slidenum">
              <a:rPr lang="en-IN" smtClean="0"/>
              <a:t>‹#›</a:t>
            </a:fld>
            <a:endParaRPr lang="en-IN"/>
          </a:p>
        </p:txBody>
      </p:sp>
    </p:spTree>
    <p:extLst>
      <p:ext uri="{BB962C8B-B14F-4D97-AF65-F5344CB8AC3E}">
        <p14:creationId xmlns:p14="http://schemas.microsoft.com/office/powerpoint/2010/main" val="685785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3F171AE-1E08-467D-8D80-40BDF305C75C}" type="datetimeFigureOut">
              <a:rPr lang="en-IN" smtClean="0"/>
              <a:t>04-12-2022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AB2EF5E5-52CD-4917-BB5B-3F8AFAD26D49}" type="slidenum">
              <a:rPr lang="en-IN" smtClean="0"/>
              <a:t>‹#›</a:t>
            </a:fld>
            <a:endParaRPr lang="en-IN"/>
          </a:p>
        </p:txBody>
      </p:sp>
    </p:spTree>
    <p:extLst>
      <p:ext uri="{BB962C8B-B14F-4D97-AF65-F5344CB8AC3E}">
        <p14:creationId xmlns:p14="http://schemas.microsoft.com/office/powerpoint/2010/main" val="704884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3F171AE-1E08-467D-8D80-40BDF305C75C}" type="datetimeFigureOut">
              <a:rPr lang="en-IN" smtClean="0"/>
              <a:t>04-12-2022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AB2EF5E5-52CD-4917-BB5B-3F8AFAD26D49}" type="slidenum">
              <a:rPr lang="en-IN" smtClean="0"/>
              <a:t>‹#›</a:t>
            </a:fld>
            <a:endParaRPr lang="en-IN"/>
          </a:p>
        </p:txBody>
      </p:sp>
    </p:spTree>
    <p:extLst>
      <p:ext uri="{BB962C8B-B14F-4D97-AF65-F5344CB8AC3E}">
        <p14:creationId xmlns:p14="http://schemas.microsoft.com/office/powerpoint/2010/main" val="2813396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3F171AE-1E08-467D-8D80-40BDF305C75C}" type="datetimeFigureOut">
              <a:rPr lang="en-IN" smtClean="0"/>
              <a:t>04-12-2022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AB2EF5E5-52CD-4917-BB5B-3F8AFAD26D49}" type="slidenum">
              <a:rPr lang="en-IN" smtClean="0"/>
              <a:t>‹#›</a:t>
            </a:fld>
            <a:endParaRPr lang="en-IN"/>
          </a:p>
        </p:txBody>
      </p:sp>
    </p:spTree>
    <p:extLst>
      <p:ext uri="{BB962C8B-B14F-4D97-AF65-F5344CB8AC3E}">
        <p14:creationId xmlns:p14="http://schemas.microsoft.com/office/powerpoint/2010/main" val="523712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F171AE-1E08-467D-8D80-40BDF305C75C}" type="datetimeFigureOut">
              <a:rPr lang="en-IN" smtClean="0"/>
              <a:t>04-12-2022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2EF5E5-52CD-4917-BB5B-3F8AFAD26D49}" type="slidenum">
              <a:rPr lang="en-IN" smtClean="0"/>
              <a:t>‹#›</a:t>
            </a:fld>
            <a:endParaRPr lang="en-IN"/>
          </a:p>
        </p:txBody>
      </p:sp>
    </p:spTree>
    <p:extLst>
      <p:ext uri="{BB962C8B-B14F-4D97-AF65-F5344CB8AC3E}">
        <p14:creationId xmlns:p14="http://schemas.microsoft.com/office/powerpoint/2010/main" val="1930003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3F171AE-1E08-467D-8D80-40BDF305C75C}" type="datetimeFigureOut">
              <a:rPr lang="en-IN" smtClean="0"/>
              <a:t>04-12-2022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B2EF5E5-52CD-4917-BB5B-3F8AFAD26D49}" type="slidenum">
              <a:rPr lang="en-IN" smtClean="0"/>
              <a:t>‹#›</a:t>
            </a:fld>
            <a:endParaRPr lang="en-IN"/>
          </a:p>
        </p:txBody>
      </p:sp>
    </p:spTree>
    <p:extLst>
      <p:ext uri="{BB962C8B-B14F-4D97-AF65-F5344CB8AC3E}">
        <p14:creationId xmlns:p14="http://schemas.microsoft.com/office/powerpoint/2010/main" val="333594327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1C72A-B596-1CAA-19CE-A9E73E762EC9}"/>
              </a:ext>
            </a:extLst>
          </p:cNvPr>
          <p:cNvSpPr>
            <a:spLocks noGrp="1"/>
          </p:cNvSpPr>
          <p:nvPr>
            <p:ph type="ctrTitle"/>
          </p:nvPr>
        </p:nvSpPr>
        <p:spPr>
          <a:xfrm>
            <a:off x="1061648" y="-835196"/>
            <a:ext cx="9827176" cy="4264196"/>
          </a:xfrm>
        </p:spPr>
        <p:txBody>
          <a:bodyPr/>
          <a:lstStyle/>
          <a:p>
            <a:r>
              <a:rPr lang="en-IN" sz="6600" dirty="0">
                <a:latin typeface="Algerian" panose="04020705040A02060702" pitchFamily="82" charset="0"/>
              </a:rPr>
              <a:t>MALIGNANT COMMENTS CLASSIFER PROJECT</a:t>
            </a:r>
          </a:p>
        </p:txBody>
      </p:sp>
      <p:sp>
        <p:nvSpPr>
          <p:cNvPr id="3" name="Subtitle 2">
            <a:extLst>
              <a:ext uri="{FF2B5EF4-FFF2-40B4-BE49-F238E27FC236}">
                <a16:creationId xmlns:a16="http://schemas.microsoft.com/office/drawing/2014/main" id="{53E54042-AE21-C097-D8FD-FC0784465850}"/>
              </a:ext>
            </a:extLst>
          </p:cNvPr>
          <p:cNvSpPr>
            <a:spLocks noGrp="1"/>
          </p:cNvSpPr>
          <p:nvPr>
            <p:ph type="subTitle" idx="1"/>
          </p:nvPr>
        </p:nvSpPr>
        <p:spPr>
          <a:xfrm>
            <a:off x="1154955" y="3545633"/>
            <a:ext cx="8825658" cy="2093167"/>
          </a:xfrm>
        </p:spPr>
        <p:txBody>
          <a:bodyPr>
            <a:normAutofit/>
          </a:bodyPr>
          <a:lstStyle/>
          <a:p>
            <a:endParaRPr lang="en-IN" sz="3600" b="1" dirty="0">
              <a:solidFill>
                <a:schemeClr val="tx1"/>
              </a:solidFill>
              <a:latin typeface="Algerian" panose="04020705040A02060702" pitchFamily="82" charset="0"/>
            </a:endParaRPr>
          </a:p>
          <a:p>
            <a:r>
              <a:rPr lang="en-IN" sz="3600" b="1" dirty="0">
                <a:solidFill>
                  <a:schemeClr val="tx1"/>
                </a:solidFill>
                <a:latin typeface="Algerian" panose="04020705040A02060702" pitchFamily="82" charset="0"/>
              </a:rPr>
              <a:t>                                             Submitted by:- </a:t>
            </a:r>
          </a:p>
          <a:p>
            <a:r>
              <a:rPr lang="en-IN" sz="3600" b="1" dirty="0">
                <a:solidFill>
                  <a:schemeClr val="tx1"/>
                </a:solidFill>
                <a:latin typeface="Algerian" panose="04020705040A02060702" pitchFamily="82" charset="0"/>
              </a:rPr>
              <a:t>                                             Rishabh </a:t>
            </a:r>
            <a:r>
              <a:rPr lang="en-IN" sz="3600" b="1" dirty="0" err="1">
                <a:solidFill>
                  <a:schemeClr val="tx1"/>
                </a:solidFill>
                <a:latin typeface="Algerian" panose="04020705040A02060702" pitchFamily="82" charset="0"/>
              </a:rPr>
              <a:t>johri</a:t>
            </a:r>
            <a:endParaRPr lang="en-IN" sz="3600" b="1" dirty="0">
              <a:solidFill>
                <a:schemeClr val="tx1"/>
              </a:solidFill>
              <a:latin typeface="Algerian" panose="04020705040A02060702" pitchFamily="82" charset="0"/>
            </a:endParaRPr>
          </a:p>
        </p:txBody>
      </p:sp>
    </p:spTree>
    <p:extLst>
      <p:ext uri="{BB962C8B-B14F-4D97-AF65-F5344CB8AC3E}">
        <p14:creationId xmlns:p14="http://schemas.microsoft.com/office/powerpoint/2010/main" val="2486966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05C808C-EC71-8758-6ADA-16F0C4A36FE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1375" y="1698722"/>
            <a:ext cx="9977613" cy="4067597"/>
          </a:xfrm>
          <a:prstGeom prst="rect">
            <a:avLst/>
          </a:prstGeom>
          <a:noFill/>
          <a:ln>
            <a:noFill/>
          </a:ln>
        </p:spPr>
      </p:pic>
      <p:sp>
        <p:nvSpPr>
          <p:cNvPr id="3" name="TextBox 2">
            <a:extLst>
              <a:ext uri="{FF2B5EF4-FFF2-40B4-BE49-F238E27FC236}">
                <a16:creationId xmlns:a16="http://schemas.microsoft.com/office/drawing/2014/main" id="{8591224A-8F5A-448E-3ED9-C008CF1CE4DF}"/>
              </a:ext>
            </a:extLst>
          </p:cNvPr>
          <p:cNvSpPr txBox="1"/>
          <p:nvPr/>
        </p:nvSpPr>
        <p:spPr>
          <a:xfrm>
            <a:off x="1184988" y="569167"/>
            <a:ext cx="6792685" cy="646331"/>
          </a:xfrm>
          <a:prstGeom prst="rect">
            <a:avLst/>
          </a:prstGeom>
          <a:noFill/>
        </p:spPr>
        <p:txBody>
          <a:bodyPr wrap="square" rtlCol="0">
            <a:spAutoFit/>
          </a:bodyPr>
          <a:lstStyle/>
          <a:p>
            <a:r>
              <a:rPr lang="en-IN" sz="3600" dirty="0"/>
              <a:t>TFID VECTORISER:-</a:t>
            </a:r>
          </a:p>
        </p:txBody>
      </p:sp>
    </p:spTree>
    <p:extLst>
      <p:ext uri="{BB962C8B-B14F-4D97-AF65-F5344CB8AC3E}">
        <p14:creationId xmlns:p14="http://schemas.microsoft.com/office/powerpoint/2010/main" val="909815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C56AAE-A9DF-2BA6-03A2-55E27DA60C9F}"/>
              </a:ext>
            </a:extLst>
          </p:cNvPr>
          <p:cNvSpPr txBox="1"/>
          <p:nvPr/>
        </p:nvSpPr>
        <p:spPr>
          <a:xfrm>
            <a:off x="158619" y="313773"/>
            <a:ext cx="10338319" cy="6830909"/>
          </a:xfrm>
          <a:prstGeom prst="rect">
            <a:avLst/>
          </a:prstGeom>
          <a:noFill/>
        </p:spPr>
        <p:txBody>
          <a:bodyPr wrap="square">
            <a:spAutoFit/>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Calibri" panose="020F0502020204030204" pitchFamily="34" charset="0"/>
              </a:rPr>
              <a:t>Now, comes model building, I have used 4 classifier algorithm () which fits best in this dataset and predict good accuracy. After finding my best model with the help of accuracy and cross validation score, there comes hyper parameter tuning for best fit model</a:t>
            </a:r>
            <a:r>
              <a:rPr lang="en-IN" dirty="0">
                <a:effectLst/>
                <a:latin typeface="Calibri" panose="020F0502020204030204" pitchFamily="34" charset="0"/>
                <a:ea typeface="Calibri" panose="020F0502020204030204" pitchFamily="34" charset="0"/>
                <a:cs typeface="Calibri" panose="020F0502020204030204" pitchFamily="34"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73025">
              <a:lnSpc>
                <a:spcPts val="1205"/>
              </a:lnSpc>
              <a:spcBef>
                <a:spcPts val="295"/>
              </a:spcBef>
              <a:spcAft>
                <a:spcPts val="0"/>
              </a:spcAft>
            </a:pPr>
            <a:r>
              <a:rPr lang="en-US" sz="2000" b="1" dirty="0">
                <a:effectLst/>
                <a:latin typeface="Calibri" panose="020F0502020204030204" pitchFamily="34" charset="0"/>
                <a:ea typeface="Arial" panose="020B0604020202020204" pitchFamily="34" charset="0"/>
              </a:rPr>
              <a:t> </a:t>
            </a:r>
            <a:endParaRPr lang="en-IN" sz="1600" dirty="0">
              <a:effectLst/>
              <a:latin typeface="Arial" panose="020B0604020202020204" pitchFamily="34" charset="0"/>
              <a:ea typeface="Arial" panose="020B0604020202020204" pitchFamily="34" charset="0"/>
            </a:endParaRPr>
          </a:p>
          <a:p>
            <a:pPr marL="342900" lvl="0" indent="-342900">
              <a:lnSpc>
                <a:spcPts val="1205"/>
              </a:lnSpc>
              <a:spcBef>
                <a:spcPts val="295"/>
              </a:spcBef>
              <a:spcAft>
                <a:spcPts val="0"/>
              </a:spcAft>
              <a:buFont typeface="Wingdings" panose="05000000000000000000" pitchFamily="2" charset="2"/>
              <a:buChar char=""/>
            </a:pPr>
            <a:r>
              <a:rPr lang="en-US" sz="2000" b="1" dirty="0">
                <a:effectLst/>
                <a:latin typeface="Calibri" panose="020F0502020204030204" pitchFamily="34" charset="0"/>
                <a:ea typeface="Arial" panose="020B0604020202020204" pitchFamily="34" charset="0"/>
              </a:rPr>
              <a:t>Hardware</a:t>
            </a:r>
            <a:r>
              <a:rPr lang="en-US" sz="2000" dirty="0">
                <a:effectLst/>
                <a:latin typeface="Calibri" panose="020F0502020204030204" pitchFamily="34" charset="0"/>
                <a:ea typeface="Arial" panose="020B0604020202020204" pitchFamily="34" charset="0"/>
              </a:rPr>
              <a:t> </a:t>
            </a:r>
            <a:r>
              <a:rPr lang="en-US" sz="2000" b="1" dirty="0">
                <a:effectLst/>
                <a:latin typeface="Calibri" panose="020F0502020204030204" pitchFamily="34" charset="0"/>
                <a:ea typeface="Arial" panose="020B0604020202020204" pitchFamily="34" charset="0"/>
              </a:rPr>
              <a:t>requirement</a:t>
            </a:r>
            <a:r>
              <a:rPr lang="en-US" sz="2000" dirty="0">
                <a:effectLst/>
                <a:latin typeface="Calibri" panose="020F0502020204030204" pitchFamily="34" charset="0"/>
                <a:ea typeface="Arial" panose="020B0604020202020204" pitchFamily="34" charset="0"/>
              </a:rPr>
              <a:t>: -</a:t>
            </a:r>
            <a:endParaRPr lang="en-IN" sz="1600" dirty="0">
              <a:effectLst/>
              <a:latin typeface="Arial" panose="020B0604020202020204" pitchFamily="34" charset="0"/>
              <a:ea typeface="Arial" panose="020B0604020202020204" pitchFamily="34" charset="0"/>
            </a:endParaRPr>
          </a:p>
          <a:p>
            <a:pPr>
              <a:lnSpc>
                <a:spcPts val="1200"/>
              </a:lnSpc>
              <a:spcAft>
                <a:spcPts val="800"/>
              </a:spcAft>
              <a:tabLst>
                <a:tab pos="698500" algn="l"/>
              </a:tabLst>
            </a:pPr>
            <a:r>
              <a:rPr lang="en-US" sz="2000" dirty="0">
                <a:effectLst/>
                <a:latin typeface="Calibri" panose="020F0502020204030204" pitchFamily="34" charset="0"/>
                <a:ea typeface="Calibri" panose="020F0502020204030204" pitchFamily="34"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800"/>
              </a:spcAft>
              <a:tabLst>
                <a:tab pos="698500" algn="l"/>
              </a:tabLst>
            </a:pPr>
            <a:r>
              <a:rPr lang="en-IN" sz="2000" dirty="0">
                <a:effectLst/>
                <a:latin typeface="Calibri" panose="020F0502020204030204" pitchFamily="34" charset="0"/>
                <a:ea typeface="Calibri" panose="020F0502020204030204" pitchFamily="34" charset="0"/>
                <a:cs typeface="Calibri" panose="020F0502020204030204" pitchFamily="34" charset="0"/>
              </a:rPr>
              <a:t>   Minimum i5 or more.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185"/>
              </a:lnSpc>
              <a:spcAft>
                <a:spcPts val="800"/>
              </a:spcAft>
              <a:tabLst>
                <a:tab pos="502920" algn="l"/>
              </a:tabLst>
            </a:pPr>
            <a:r>
              <a:rPr lang="en-IN" sz="2000" dirty="0">
                <a:effectLst/>
                <a:latin typeface="Calibri" panose="020F0502020204030204" pitchFamily="34" charset="0"/>
                <a:ea typeface="Calibri" panose="020F0502020204030204" pitchFamily="34"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185"/>
              </a:lnSpc>
              <a:spcAft>
                <a:spcPts val="800"/>
              </a:spcAft>
              <a:tabLst>
                <a:tab pos="502920" algn="l"/>
              </a:tabLst>
            </a:pPr>
            <a:r>
              <a:rPr lang="en-IN" sz="2000" dirty="0">
                <a:effectLst/>
                <a:latin typeface="Calibri" panose="020F0502020204030204" pitchFamily="34" charset="0"/>
                <a:ea typeface="Calibri" panose="020F0502020204030204" pitchFamily="34"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185"/>
              </a:lnSpc>
              <a:spcAft>
                <a:spcPts val="800"/>
              </a:spcAft>
              <a:tabLst>
                <a:tab pos="502920" algn="l"/>
              </a:tabLst>
            </a:pPr>
            <a:r>
              <a:rPr lang="en-IN" sz="2000" dirty="0">
                <a:effectLst/>
                <a:latin typeface="Calibri" panose="020F0502020204030204" pitchFamily="34" charset="0"/>
                <a:ea typeface="Calibri" panose="020F0502020204030204" pitchFamily="34" charset="0"/>
                <a:cs typeface="Calibri" panose="020F0502020204030204" pitchFamily="34" charset="0"/>
              </a:rPr>
              <a:t>Python is widely used in scientific and numeric</a:t>
            </a:r>
            <a:r>
              <a:rPr lang="en-IN" sz="2000" spc="-65" dirty="0">
                <a:effectLst/>
                <a:latin typeface="Calibri" panose="020F0502020204030204" pitchFamily="34" charset="0"/>
                <a:ea typeface="Calibri" panose="020F0502020204030204" pitchFamily="34" charset="0"/>
                <a:cs typeface="Calibri" panose="020F0502020204030204" pitchFamily="34" charset="0"/>
              </a:rPr>
              <a:t> </a:t>
            </a:r>
            <a:r>
              <a:rPr lang="en-IN" sz="2000" dirty="0">
                <a:effectLst/>
                <a:latin typeface="Calibri" panose="020F0502020204030204" pitchFamily="34" charset="0"/>
                <a:ea typeface="Calibri" panose="020F0502020204030204" pitchFamily="34" charset="0"/>
                <a:cs typeface="Calibri" panose="020F0502020204030204" pitchFamily="34" charset="0"/>
              </a:rPr>
              <a:t>computing.</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800"/>
              </a:spcAft>
              <a:tabLst>
                <a:tab pos="502920" algn="l"/>
              </a:tabLst>
            </a:pPr>
            <a:r>
              <a:rPr lang="en-IN" sz="2000" dirty="0">
                <a:effectLst/>
                <a:latin typeface="Calibri" panose="020F0502020204030204" pitchFamily="34" charset="0"/>
                <a:ea typeface="Calibri" panose="020F0502020204030204" pitchFamily="34"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800"/>
              </a:spcAft>
              <a:tabLst>
                <a:tab pos="502920" algn="l"/>
              </a:tabLst>
            </a:pPr>
            <a:r>
              <a:rPr lang="en-IN" sz="2000" dirty="0">
                <a:effectLst/>
                <a:latin typeface="Calibri" panose="020F0502020204030204" pitchFamily="34" charset="0"/>
                <a:ea typeface="Calibri" panose="020F0502020204030204" pitchFamily="34" charset="0"/>
                <a:cs typeface="Calibri" panose="020F0502020204030204" pitchFamily="34" charset="0"/>
              </a:rPr>
              <a:t>SciPy is a collection of packages for mathematics, science, and</a:t>
            </a:r>
            <a:r>
              <a:rPr lang="en-IN" sz="2000" spc="-85" dirty="0">
                <a:effectLst/>
                <a:latin typeface="Calibri" panose="020F0502020204030204" pitchFamily="34" charset="0"/>
                <a:ea typeface="Calibri" panose="020F0502020204030204" pitchFamily="34"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800"/>
              </a:spcAft>
              <a:tabLst>
                <a:tab pos="502920" algn="l"/>
              </a:tabLst>
            </a:pPr>
            <a:r>
              <a:rPr lang="en-IN" sz="2000" spc="-85" dirty="0">
                <a:effectLst/>
                <a:latin typeface="Calibri" panose="020F0502020204030204" pitchFamily="34" charset="0"/>
                <a:ea typeface="Calibri" panose="020F0502020204030204" pitchFamily="34"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800"/>
              </a:spcAft>
              <a:tabLst>
                <a:tab pos="502920" algn="l"/>
              </a:tabLst>
            </a:pPr>
            <a:r>
              <a:rPr lang="en-IN" sz="2000" dirty="0">
                <a:effectLst/>
                <a:latin typeface="Calibri" panose="020F0502020204030204" pitchFamily="34" charset="0"/>
                <a:ea typeface="Calibri" panose="020F0502020204030204" pitchFamily="34" charset="0"/>
                <a:cs typeface="Calibri" panose="020F0502020204030204" pitchFamily="34" charset="0"/>
              </a:rPr>
              <a:t>engineering.</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800"/>
              </a:spcAft>
              <a:tabLst>
                <a:tab pos="502920" algn="l"/>
              </a:tabLst>
            </a:pPr>
            <a:r>
              <a:rPr lang="en-IN" sz="2000" dirty="0">
                <a:effectLst/>
                <a:latin typeface="Calibri" panose="020F0502020204030204" pitchFamily="34" charset="0"/>
                <a:ea typeface="Calibri" panose="020F0502020204030204" pitchFamily="34"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800"/>
              </a:spcAft>
              <a:tabLst>
                <a:tab pos="502920" algn="l"/>
              </a:tabLst>
            </a:pPr>
            <a:r>
              <a:rPr lang="en-IN" sz="2000" dirty="0">
                <a:effectLst/>
                <a:latin typeface="Calibri" panose="020F0502020204030204" pitchFamily="34" charset="0"/>
                <a:ea typeface="Calibri" panose="020F0502020204030204" pitchFamily="34"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800"/>
              </a:spcAft>
              <a:tabLst>
                <a:tab pos="502920" algn="l"/>
              </a:tabLst>
            </a:pPr>
            <a:r>
              <a:rPr lang="en-IN" sz="2000" dirty="0">
                <a:effectLst/>
                <a:latin typeface="Calibri" panose="020F0502020204030204" pitchFamily="34" charset="0"/>
                <a:ea typeface="Calibri" panose="020F0502020204030204" pitchFamily="34" charset="0"/>
                <a:cs typeface="Calibri" panose="020F0502020204030204" pitchFamily="34" charset="0"/>
              </a:rPr>
              <a:t>  Pandas is a data analysis and modelling</a:t>
            </a:r>
            <a:r>
              <a:rPr lang="en-IN" sz="2000" spc="-60" dirty="0">
                <a:effectLst/>
                <a:latin typeface="Calibri" panose="020F0502020204030204" pitchFamily="34" charset="0"/>
                <a:ea typeface="Calibri" panose="020F0502020204030204" pitchFamily="34" charset="0"/>
                <a:cs typeface="Calibri" panose="020F0502020204030204" pitchFamily="34" charset="0"/>
              </a:rPr>
              <a:t> </a:t>
            </a:r>
            <a:r>
              <a:rPr lang="en-IN" sz="2000" dirty="0">
                <a:effectLst/>
                <a:latin typeface="Calibri" panose="020F0502020204030204" pitchFamily="34" charset="0"/>
                <a:ea typeface="Calibri" panose="020F0502020204030204" pitchFamily="34" charset="0"/>
                <a:cs typeface="Calibri" panose="020F0502020204030204" pitchFamily="34" charset="0"/>
              </a:rPr>
              <a:t>library.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73025">
              <a:lnSpc>
                <a:spcPts val="1215"/>
              </a:lnSpc>
            </a:pPr>
            <a:r>
              <a:rPr lang="en-US" sz="2000" dirty="0">
                <a:effectLst/>
                <a:latin typeface="Calibri" panose="020F0502020204030204" pitchFamily="34" charset="0"/>
                <a:ea typeface="Arial" panose="020B0604020202020204" pitchFamily="34" charset="0"/>
              </a:rPr>
              <a:t> </a:t>
            </a:r>
            <a:endParaRPr lang="en-IN" sz="1600" dirty="0">
              <a:effectLst/>
              <a:latin typeface="Arial" panose="020B0604020202020204" pitchFamily="34" charset="0"/>
              <a:ea typeface="Arial" panose="020B0604020202020204" pitchFamily="34" charset="0"/>
            </a:endParaRPr>
          </a:p>
          <a:p>
            <a:pPr marL="73025">
              <a:lnSpc>
                <a:spcPts val="1215"/>
              </a:lnSpc>
            </a:pPr>
            <a:r>
              <a:rPr lang="en-US" sz="2000" dirty="0">
                <a:effectLst/>
                <a:latin typeface="Calibri" panose="020F0502020204030204" pitchFamily="34" charset="0"/>
                <a:ea typeface="Arial" panose="020B0604020202020204" pitchFamily="34" charset="0"/>
              </a:rPr>
              <a:t>Modules or the libraries required for project data analysis and visualization:</a:t>
            </a:r>
            <a:endParaRPr lang="en-IN" sz="1600" dirty="0">
              <a:effectLst/>
              <a:latin typeface="Arial" panose="020B0604020202020204" pitchFamily="34" charset="0"/>
              <a:ea typeface="Arial" panose="020B0604020202020204" pitchFamily="34" charset="0"/>
            </a:endParaRPr>
          </a:p>
          <a:p>
            <a:pPr marL="342900" lvl="0" indent="-342900" algn="l">
              <a:buSzPts val="1000"/>
              <a:buFont typeface="Wingdings" panose="05000000000000000000" pitchFamily="2" charset="2"/>
              <a:buChar char=""/>
              <a:tabLst>
                <a:tab pos="646430" algn="l"/>
              </a:tabLst>
            </a:pPr>
            <a:r>
              <a:rPr lang="en-US" sz="2000" b="1" dirty="0">
                <a:effectLst/>
                <a:latin typeface="Calibri" panose="020F0502020204030204" pitchFamily="34" charset="0"/>
                <a:ea typeface="Wingdings" panose="05000000000000000000" pitchFamily="2" charset="2"/>
                <a:cs typeface="Wingdings" panose="05000000000000000000" pitchFamily="2" charset="2"/>
              </a:rPr>
              <a:t>Pandas </a:t>
            </a:r>
            <a:r>
              <a:rPr lang="en-US" sz="2000" dirty="0">
                <a:effectLst/>
                <a:latin typeface="Calibri" panose="020F0502020204030204" pitchFamily="34" charset="0"/>
                <a:ea typeface="Wingdings" panose="05000000000000000000" pitchFamily="2" charset="2"/>
                <a:cs typeface="Wingdings" panose="05000000000000000000" pitchFamily="2" charset="2"/>
              </a:rPr>
              <a:t>for data analysis and</a:t>
            </a:r>
            <a:r>
              <a:rPr lang="en-US" sz="2000" spc="-15" dirty="0">
                <a:effectLst/>
                <a:latin typeface="Calibri" panose="020F0502020204030204" pitchFamily="34" charset="0"/>
                <a:ea typeface="Wingdings" panose="05000000000000000000" pitchFamily="2" charset="2"/>
                <a:cs typeface="Wingdings" panose="05000000000000000000" pitchFamily="2" charset="2"/>
              </a:rPr>
              <a:t> </a:t>
            </a:r>
            <a:r>
              <a:rPr lang="en-US" sz="2000" dirty="0">
                <a:effectLst/>
                <a:latin typeface="Calibri" panose="020F0502020204030204" pitchFamily="34" charset="0"/>
                <a:ea typeface="Wingdings" panose="05000000000000000000" pitchFamily="2" charset="2"/>
                <a:cs typeface="Wingdings" panose="05000000000000000000" pitchFamily="2" charset="2"/>
              </a:rPr>
              <a:t>import</a:t>
            </a:r>
            <a:endParaRPr lang="en-IN" sz="1400" dirty="0">
              <a:effectLst/>
              <a:latin typeface="Arial" panose="020B0604020202020204" pitchFamily="34" charset="0"/>
              <a:ea typeface="Wingdings" panose="05000000000000000000" pitchFamily="2" charset="2"/>
              <a:cs typeface="Wingdings" panose="05000000000000000000" pitchFamily="2" charset="2"/>
            </a:endParaRPr>
          </a:p>
          <a:p>
            <a:pPr marL="342900" lvl="0" indent="-342900" algn="l">
              <a:buSzPts val="1000"/>
              <a:buFont typeface="Wingdings" panose="05000000000000000000" pitchFamily="2" charset="2"/>
              <a:buChar char=""/>
              <a:tabLst>
                <a:tab pos="646430" algn="l"/>
              </a:tabLst>
            </a:pPr>
            <a:r>
              <a:rPr lang="en-US" sz="2000" b="1" dirty="0">
                <a:effectLst/>
                <a:latin typeface="Calibri" panose="020F0502020204030204" pitchFamily="34" charset="0"/>
                <a:ea typeface="Wingdings" panose="05000000000000000000" pitchFamily="2" charset="2"/>
                <a:cs typeface="Wingdings" panose="05000000000000000000" pitchFamily="2" charset="2"/>
              </a:rPr>
              <a:t>NumPy </a:t>
            </a:r>
            <a:r>
              <a:rPr lang="en-US" sz="2000" dirty="0">
                <a:effectLst/>
                <a:latin typeface="Calibri" panose="020F0502020204030204" pitchFamily="34" charset="0"/>
                <a:ea typeface="Wingdings" panose="05000000000000000000" pitchFamily="2" charset="2"/>
                <a:cs typeface="Wingdings" panose="05000000000000000000" pitchFamily="2" charset="2"/>
              </a:rPr>
              <a:t>to perform Mathematical operation.</a:t>
            </a:r>
            <a:endParaRPr lang="en-IN" sz="1400" dirty="0">
              <a:effectLst/>
              <a:latin typeface="Arial" panose="020B0604020202020204" pitchFamily="34" charset="0"/>
              <a:ea typeface="Wingdings" panose="05000000000000000000" pitchFamily="2" charset="2"/>
              <a:cs typeface="Wingdings" panose="05000000000000000000" pitchFamily="2" charset="2"/>
            </a:endParaRPr>
          </a:p>
          <a:p>
            <a:pPr marL="342900" lvl="0" indent="-342900" algn="l">
              <a:buSzPts val="1000"/>
              <a:buFont typeface="Wingdings" panose="05000000000000000000" pitchFamily="2" charset="2"/>
              <a:buChar char=""/>
              <a:tabLst>
                <a:tab pos="673735" algn="l"/>
              </a:tabLst>
            </a:pPr>
            <a:r>
              <a:rPr lang="en-US" sz="2000" b="1" dirty="0">
                <a:effectLst/>
                <a:latin typeface="Calibri" panose="020F0502020204030204" pitchFamily="34" charset="0"/>
                <a:ea typeface="Wingdings" panose="05000000000000000000" pitchFamily="2" charset="2"/>
                <a:cs typeface="Wingdings" panose="05000000000000000000" pitchFamily="2" charset="2"/>
              </a:rPr>
              <a:t>Seaborn </a:t>
            </a:r>
            <a:r>
              <a:rPr lang="en-US" sz="2000" dirty="0">
                <a:effectLst/>
                <a:latin typeface="Calibri" panose="020F0502020204030204" pitchFamily="34" charset="0"/>
                <a:ea typeface="Wingdings" panose="05000000000000000000" pitchFamily="2" charset="2"/>
                <a:cs typeface="Wingdings" panose="05000000000000000000" pitchFamily="2" charset="2"/>
              </a:rPr>
              <a:t>and </a:t>
            </a:r>
            <a:r>
              <a:rPr lang="en-US" sz="2000" b="1" dirty="0">
                <a:effectLst/>
                <a:latin typeface="Calibri" panose="020F0502020204030204" pitchFamily="34" charset="0"/>
                <a:ea typeface="Wingdings" panose="05000000000000000000" pitchFamily="2" charset="2"/>
                <a:cs typeface="Wingdings" panose="05000000000000000000" pitchFamily="2" charset="2"/>
              </a:rPr>
              <a:t>matplotlib </a:t>
            </a:r>
            <a:r>
              <a:rPr lang="en-US" sz="2000" dirty="0">
                <a:effectLst/>
                <a:latin typeface="Calibri" panose="020F0502020204030204" pitchFamily="34" charset="0"/>
                <a:ea typeface="Wingdings" panose="05000000000000000000" pitchFamily="2" charset="2"/>
                <a:cs typeface="Wingdings" panose="05000000000000000000" pitchFamily="2" charset="2"/>
              </a:rPr>
              <a:t>for data</a:t>
            </a:r>
            <a:r>
              <a:rPr lang="en-US" sz="2000" spc="15" dirty="0">
                <a:effectLst/>
                <a:latin typeface="Calibri" panose="020F0502020204030204" pitchFamily="34" charset="0"/>
                <a:ea typeface="Wingdings" panose="05000000000000000000" pitchFamily="2" charset="2"/>
                <a:cs typeface="Wingdings" panose="05000000000000000000" pitchFamily="2" charset="2"/>
              </a:rPr>
              <a:t> </a:t>
            </a:r>
            <a:r>
              <a:rPr lang="en-US" sz="2000" dirty="0">
                <a:effectLst/>
                <a:latin typeface="Calibri" panose="020F0502020204030204" pitchFamily="34" charset="0"/>
                <a:ea typeface="Wingdings" panose="05000000000000000000" pitchFamily="2" charset="2"/>
                <a:cs typeface="Wingdings" panose="05000000000000000000" pitchFamily="2" charset="2"/>
              </a:rPr>
              <a:t>visualization.</a:t>
            </a:r>
            <a:endParaRPr lang="en-IN" sz="1400" dirty="0">
              <a:effectLst/>
              <a:latin typeface="Arial" panose="020B0604020202020204" pitchFamily="34" charset="0"/>
              <a:ea typeface="Wingdings" panose="05000000000000000000" pitchFamily="2" charset="2"/>
              <a:cs typeface="Wingdings" panose="05000000000000000000" pitchFamily="2" charset="2"/>
            </a:endParaRPr>
          </a:p>
          <a:p>
            <a:pPr marL="342900" marR="265430" lvl="0" indent="-342900" algn="l">
              <a:lnSpc>
                <a:spcPct val="105000"/>
              </a:lnSpc>
              <a:spcAft>
                <a:spcPts val="0"/>
              </a:spcAft>
              <a:buSzPts val="1000"/>
              <a:buFont typeface="Wingdings" panose="05000000000000000000" pitchFamily="2" charset="2"/>
              <a:buChar char=""/>
              <a:tabLst>
                <a:tab pos="646430" algn="l"/>
              </a:tabLst>
            </a:pPr>
            <a:r>
              <a:rPr lang="en-US" sz="2000" b="1" dirty="0">
                <a:effectLst/>
                <a:latin typeface="Calibri" panose="020F0502020204030204" pitchFamily="34" charset="0"/>
                <a:ea typeface="Wingdings" panose="05000000000000000000" pitchFamily="2" charset="2"/>
                <a:cs typeface="Wingdings" panose="05000000000000000000" pitchFamily="2" charset="2"/>
              </a:rPr>
              <a:t>Scikit-learn:</a:t>
            </a:r>
            <a:r>
              <a:rPr lang="en-US" sz="2000" b="1" spc="165" dirty="0">
                <a:effectLst/>
                <a:latin typeface="Calibri" panose="020F0502020204030204" pitchFamily="34" charset="0"/>
                <a:ea typeface="Wingdings" panose="05000000000000000000" pitchFamily="2" charset="2"/>
                <a:cs typeface="Wingdings" panose="05000000000000000000" pitchFamily="2" charset="2"/>
              </a:rPr>
              <a:t> </a:t>
            </a:r>
            <a:r>
              <a:rPr lang="en-US" sz="2000" dirty="0">
                <a:effectLst/>
                <a:latin typeface="Calibri" panose="020F0502020204030204" pitchFamily="34" charset="0"/>
                <a:ea typeface="Wingdings" panose="05000000000000000000" pitchFamily="2" charset="2"/>
                <a:cs typeface="Wingdings" panose="05000000000000000000" pitchFamily="2" charset="2"/>
              </a:rPr>
              <a:t>All</a:t>
            </a:r>
            <a:r>
              <a:rPr lang="en-US" sz="2000" spc="-25" dirty="0">
                <a:effectLst/>
                <a:latin typeface="Calibri" panose="020F0502020204030204" pitchFamily="34" charset="0"/>
                <a:ea typeface="Wingdings" panose="05000000000000000000" pitchFamily="2" charset="2"/>
                <a:cs typeface="Wingdings" panose="05000000000000000000" pitchFamily="2" charset="2"/>
              </a:rPr>
              <a:t> </a:t>
            </a:r>
            <a:r>
              <a:rPr lang="en-US" sz="2000" dirty="0">
                <a:effectLst/>
                <a:latin typeface="Calibri" panose="020F0502020204030204" pitchFamily="34" charset="0"/>
                <a:ea typeface="Wingdings" panose="05000000000000000000" pitchFamily="2" charset="2"/>
                <a:cs typeface="Wingdings" panose="05000000000000000000" pitchFamily="2" charset="2"/>
              </a:rPr>
              <a:t>the</a:t>
            </a:r>
            <a:r>
              <a:rPr lang="en-US" sz="2000" spc="-30" dirty="0">
                <a:effectLst/>
                <a:latin typeface="Calibri" panose="020F0502020204030204" pitchFamily="34" charset="0"/>
                <a:ea typeface="Wingdings" panose="05000000000000000000" pitchFamily="2" charset="2"/>
                <a:cs typeface="Wingdings" panose="05000000000000000000" pitchFamily="2" charset="2"/>
              </a:rPr>
              <a:t> </a:t>
            </a:r>
            <a:r>
              <a:rPr lang="en-US" sz="2000" dirty="0">
                <a:effectLst/>
                <a:latin typeface="Calibri" panose="020F0502020204030204" pitchFamily="34" charset="0"/>
                <a:ea typeface="Wingdings" panose="05000000000000000000" pitchFamily="2" charset="2"/>
                <a:cs typeface="Wingdings" panose="05000000000000000000" pitchFamily="2" charset="2"/>
              </a:rPr>
              <a:t>models,</a:t>
            </a:r>
            <a:r>
              <a:rPr lang="en-US" sz="2000" spc="-5" dirty="0">
                <a:effectLst/>
                <a:latin typeface="Calibri" panose="020F0502020204030204" pitchFamily="34" charset="0"/>
                <a:ea typeface="Wingdings" panose="05000000000000000000" pitchFamily="2" charset="2"/>
                <a:cs typeface="Wingdings" panose="05000000000000000000" pitchFamily="2" charset="2"/>
              </a:rPr>
              <a:t> </a:t>
            </a:r>
            <a:r>
              <a:rPr lang="en-US" sz="2000" dirty="0">
                <a:effectLst/>
                <a:latin typeface="Calibri" panose="020F0502020204030204" pitchFamily="34" charset="0"/>
                <a:ea typeface="Wingdings" panose="05000000000000000000" pitchFamily="2" charset="2"/>
                <a:cs typeface="Wingdings" panose="05000000000000000000" pitchFamily="2" charset="2"/>
              </a:rPr>
              <a:t>metrics</a:t>
            </a:r>
            <a:r>
              <a:rPr lang="en-US" sz="2000" spc="-30" dirty="0">
                <a:effectLst/>
                <a:latin typeface="Calibri" panose="020F0502020204030204" pitchFamily="34" charset="0"/>
                <a:ea typeface="Wingdings" panose="05000000000000000000" pitchFamily="2" charset="2"/>
                <a:cs typeface="Wingdings" panose="05000000000000000000" pitchFamily="2" charset="2"/>
              </a:rPr>
              <a:t> </a:t>
            </a:r>
            <a:r>
              <a:rPr lang="en-US" sz="2000" dirty="0">
                <a:effectLst/>
                <a:latin typeface="Calibri" panose="020F0502020204030204" pitchFamily="34" charset="0"/>
                <a:ea typeface="Wingdings" panose="05000000000000000000" pitchFamily="2" charset="2"/>
                <a:cs typeface="Wingdings" panose="05000000000000000000" pitchFamily="2" charset="2"/>
              </a:rPr>
              <a:t>and</a:t>
            </a:r>
            <a:r>
              <a:rPr lang="en-US" sz="2000" spc="-5" dirty="0">
                <a:effectLst/>
                <a:latin typeface="Calibri" panose="020F0502020204030204" pitchFamily="34" charset="0"/>
                <a:ea typeface="Wingdings" panose="05000000000000000000" pitchFamily="2" charset="2"/>
                <a:cs typeface="Wingdings" panose="05000000000000000000" pitchFamily="2" charset="2"/>
              </a:rPr>
              <a:t> </a:t>
            </a:r>
            <a:r>
              <a:rPr lang="en-US" sz="2000" dirty="0">
                <a:effectLst/>
                <a:latin typeface="Calibri" panose="020F0502020204030204" pitchFamily="34" charset="0"/>
                <a:ea typeface="Wingdings" panose="05000000000000000000" pitchFamily="2" charset="2"/>
                <a:cs typeface="Wingdings" panose="05000000000000000000" pitchFamily="2" charset="2"/>
              </a:rPr>
              <a:t>feature</a:t>
            </a:r>
            <a:r>
              <a:rPr lang="en-US" sz="2000" spc="-10" dirty="0">
                <a:effectLst/>
                <a:latin typeface="Calibri" panose="020F0502020204030204" pitchFamily="34" charset="0"/>
                <a:ea typeface="Wingdings" panose="05000000000000000000" pitchFamily="2" charset="2"/>
                <a:cs typeface="Wingdings" panose="05000000000000000000" pitchFamily="2" charset="2"/>
              </a:rPr>
              <a:t> </a:t>
            </a:r>
            <a:r>
              <a:rPr lang="en-US" sz="2000" dirty="0">
                <a:effectLst/>
                <a:latin typeface="Calibri" panose="020F0502020204030204" pitchFamily="34" charset="0"/>
                <a:ea typeface="Wingdings" panose="05000000000000000000" pitchFamily="2" charset="2"/>
                <a:cs typeface="Wingdings" panose="05000000000000000000" pitchFamily="2" charset="2"/>
              </a:rPr>
              <a:t>selection</a:t>
            </a:r>
            <a:r>
              <a:rPr lang="en-US" sz="2000" spc="-5" dirty="0">
                <a:effectLst/>
                <a:latin typeface="Calibri" panose="020F0502020204030204" pitchFamily="34" charset="0"/>
                <a:ea typeface="Wingdings" panose="05000000000000000000" pitchFamily="2" charset="2"/>
                <a:cs typeface="Wingdings" panose="05000000000000000000" pitchFamily="2" charset="2"/>
              </a:rPr>
              <a:t> </a:t>
            </a:r>
            <a:r>
              <a:rPr lang="en-US" sz="2000" dirty="0">
                <a:effectLst/>
                <a:latin typeface="Calibri" panose="020F0502020204030204" pitchFamily="34" charset="0"/>
                <a:ea typeface="Wingdings" panose="05000000000000000000" pitchFamily="2" charset="2"/>
                <a:cs typeface="Wingdings" panose="05000000000000000000" pitchFamily="2" charset="2"/>
              </a:rPr>
              <a:t>etc.</a:t>
            </a:r>
            <a:r>
              <a:rPr lang="en-US" sz="2000" spc="-25" dirty="0">
                <a:effectLst/>
                <a:latin typeface="Calibri" panose="020F0502020204030204" pitchFamily="34" charset="0"/>
                <a:ea typeface="Wingdings" panose="05000000000000000000" pitchFamily="2" charset="2"/>
                <a:cs typeface="Wingdings" panose="05000000000000000000" pitchFamily="2" charset="2"/>
              </a:rPr>
              <a:t> </a:t>
            </a:r>
            <a:r>
              <a:rPr lang="en-US" sz="2000" dirty="0">
                <a:effectLst/>
                <a:latin typeface="Calibri" panose="020F0502020204030204" pitchFamily="34" charset="0"/>
                <a:ea typeface="Wingdings" panose="05000000000000000000" pitchFamily="2" charset="2"/>
                <a:cs typeface="Wingdings" panose="05000000000000000000" pitchFamily="2" charset="2"/>
              </a:rPr>
              <a:t>are</a:t>
            </a:r>
            <a:r>
              <a:rPr lang="en-US" sz="2000" spc="-30" dirty="0">
                <a:effectLst/>
                <a:latin typeface="Calibri" panose="020F0502020204030204" pitchFamily="34" charset="0"/>
                <a:ea typeface="Wingdings" panose="05000000000000000000" pitchFamily="2" charset="2"/>
                <a:cs typeface="Wingdings" panose="05000000000000000000" pitchFamily="2" charset="2"/>
              </a:rPr>
              <a:t> </a:t>
            </a:r>
            <a:r>
              <a:rPr lang="en-US" sz="2000" dirty="0">
                <a:effectLst/>
                <a:latin typeface="Calibri" panose="020F0502020204030204" pitchFamily="34" charset="0"/>
                <a:ea typeface="Wingdings" panose="05000000000000000000" pitchFamily="2" charset="2"/>
                <a:cs typeface="Wingdings" panose="05000000000000000000" pitchFamily="2" charset="2"/>
              </a:rPr>
              <a:t>present</a:t>
            </a:r>
            <a:r>
              <a:rPr lang="en-US" sz="2000" spc="-30" dirty="0">
                <a:effectLst/>
                <a:latin typeface="Calibri" panose="020F0502020204030204" pitchFamily="34" charset="0"/>
                <a:ea typeface="Wingdings" panose="05000000000000000000" pitchFamily="2" charset="2"/>
                <a:cs typeface="Wingdings" panose="05000000000000000000" pitchFamily="2" charset="2"/>
              </a:rPr>
              <a:t> </a:t>
            </a:r>
            <a:r>
              <a:rPr lang="en-US" sz="2000" dirty="0">
                <a:effectLst/>
                <a:latin typeface="Calibri" panose="020F0502020204030204" pitchFamily="34" charset="0"/>
                <a:ea typeface="Wingdings" panose="05000000000000000000" pitchFamily="2" charset="2"/>
                <a:cs typeface="Wingdings" panose="05000000000000000000" pitchFamily="2" charset="2"/>
              </a:rPr>
              <a:t>inside</a:t>
            </a:r>
            <a:r>
              <a:rPr lang="en-US" sz="2000" spc="-30" dirty="0">
                <a:effectLst/>
                <a:latin typeface="Calibri" panose="020F0502020204030204" pitchFamily="34" charset="0"/>
                <a:ea typeface="Wingdings" panose="05000000000000000000" pitchFamily="2" charset="2"/>
                <a:cs typeface="Wingdings" panose="05000000000000000000" pitchFamily="2" charset="2"/>
              </a:rPr>
              <a:t> </a:t>
            </a:r>
            <a:r>
              <a:rPr lang="en-US" sz="2000" dirty="0">
                <a:effectLst/>
                <a:latin typeface="Calibri" panose="020F0502020204030204" pitchFamily="34" charset="0"/>
                <a:ea typeface="Wingdings" panose="05000000000000000000" pitchFamily="2" charset="2"/>
                <a:cs typeface="Wingdings" panose="05000000000000000000" pitchFamily="2" charset="2"/>
              </a:rPr>
              <a:t>of</a:t>
            </a:r>
            <a:r>
              <a:rPr lang="en-US" sz="2000" spc="-30" dirty="0">
                <a:effectLst/>
                <a:latin typeface="Calibri" panose="020F0502020204030204" pitchFamily="34" charset="0"/>
                <a:ea typeface="Wingdings" panose="05000000000000000000" pitchFamily="2" charset="2"/>
                <a:cs typeface="Wingdings" panose="05000000000000000000" pitchFamily="2" charset="2"/>
              </a:rPr>
              <a:t> </a:t>
            </a:r>
            <a:r>
              <a:rPr lang="en-US" sz="2000" dirty="0">
                <a:effectLst/>
                <a:latin typeface="Calibri" panose="020F0502020204030204" pitchFamily="34" charset="0"/>
                <a:ea typeface="Wingdings" panose="05000000000000000000" pitchFamily="2" charset="2"/>
                <a:cs typeface="Wingdings" panose="05000000000000000000" pitchFamily="2" charset="2"/>
              </a:rPr>
              <a:t>that</a:t>
            </a:r>
            <a:r>
              <a:rPr lang="en-US" sz="2000" spc="-30" dirty="0">
                <a:effectLst/>
                <a:latin typeface="Calibri" panose="020F0502020204030204" pitchFamily="34" charset="0"/>
                <a:ea typeface="Wingdings" panose="05000000000000000000" pitchFamily="2" charset="2"/>
                <a:cs typeface="Wingdings" panose="05000000000000000000" pitchFamily="2" charset="2"/>
              </a:rPr>
              <a:t> </a:t>
            </a:r>
            <a:r>
              <a:rPr lang="en-US" sz="2000" dirty="0">
                <a:effectLst/>
                <a:latin typeface="Calibri" panose="020F0502020204030204" pitchFamily="34" charset="0"/>
                <a:ea typeface="Wingdings" panose="05000000000000000000" pitchFamily="2" charset="2"/>
                <a:cs typeface="Wingdings" panose="05000000000000000000" pitchFamily="2" charset="2"/>
              </a:rPr>
              <a:t>module.</a:t>
            </a:r>
            <a:r>
              <a:rPr lang="en-US" sz="2000" spc="-25" dirty="0">
                <a:effectLst/>
                <a:latin typeface="Calibri" panose="020F0502020204030204" pitchFamily="34" charset="0"/>
                <a:ea typeface="Wingdings" panose="05000000000000000000" pitchFamily="2" charset="2"/>
                <a:cs typeface="Wingdings" panose="05000000000000000000" pitchFamily="2" charset="2"/>
              </a:rPr>
              <a:t> </a:t>
            </a:r>
            <a:r>
              <a:rPr lang="en-US" sz="2000" dirty="0">
                <a:effectLst/>
                <a:latin typeface="Calibri" panose="020F0502020204030204" pitchFamily="34" charset="0"/>
                <a:ea typeface="Wingdings" panose="05000000000000000000" pitchFamily="2" charset="2"/>
                <a:cs typeface="Wingdings" panose="05000000000000000000" pitchFamily="2" charset="2"/>
              </a:rPr>
              <a:t>We have</a:t>
            </a:r>
            <a:r>
              <a:rPr lang="en-US" sz="2000" spc="-30" dirty="0">
                <a:effectLst/>
                <a:latin typeface="Calibri" panose="020F0502020204030204" pitchFamily="34" charset="0"/>
                <a:ea typeface="Wingdings" panose="05000000000000000000" pitchFamily="2" charset="2"/>
                <a:cs typeface="Wingdings" panose="05000000000000000000" pitchFamily="2" charset="2"/>
              </a:rPr>
              <a:t> </a:t>
            </a:r>
            <a:r>
              <a:rPr lang="en-US" sz="2000" dirty="0">
                <a:effectLst/>
                <a:latin typeface="Calibri" panose="020F0502020204030204" pitchFamily="34" charset="0"/>
                <a:ea typeface="Wingdings" panose="05000000000000000000" pitchFamily="2" charset="2"/>
                <a:cs typeface="Wingdings" panose="05000000000000000000" pitchFamily="2" charset="2"/>
              </a:rPr>
              <a:t>imported</a:t>
            </a:r>
            <a:r>
              <a:rPr lang="en-US" sz="2000" spc="-25" dirty="0">
                <a:effectLst/>
                <a:latin typeface="Calibri" panose="020F0502020204030204" pitchFamily="34" charset="0"/>
                <a:ea typeface="Wingdings" panose="05000000000000000000" pitchFamily="2" charset="2"/>
                <a:cs typeface="Wingdings" panose="05000000000000000000" pitchFamily="2" charset="2"/>
              </a:rPr>
              <a:t> all </a:t>
            </a:r>
            <a:r>
              <a:rPr lang="en-US" sz="2000" dirty="0">
                <a:effectLst/>
                <a:latin typeface="Calibri" panose="020F0502020204030204" pitchFamily="34" charset="0"/>
                <a:ea typeface="Wingdings" panose="05000000000000000000" pitchFamily="2" charset="2"/>
                <a:cs typeface="Wingdings" panose="05000000000000000000" pitchFamily="2" charset="2"/>
              </a:rPr>
              <a:t>from this library according to our</a:t>
            </a:r>
            <a:r>
              <a:rPr lang="en-US" sz="2000" spc="-40" dirty="0">
                <a:effectLst/>
                <a:latin typeface="Calibri" panose="020F0502020204030204" pitchFamily="34" charset="0"/>
                <a:ea typeface="Wingdings" panose="05000000000000000000" pitchFamily="2" charset="2"/>
                <a:cs typeface="Wingdings" panose="05000000000000000000" pitchFamily="2" charset="2"/>
              </a:rPr>
              <a:t> </a:t>
            </a:r>
            <a:r>
              <a:rPr lang="en-US" sz="2000" dirty="0">
                <a:effectLst/>
                <a:latin typeface="Calibri" panose="020F0502020204030204" pitchFamily="34" charset="0"/>
                <a:ea typeface="Wingdings" panose="05000000000000000000" pitchFamily="2" charset="2"/>
                <a:cs typeface="Wingdings" panose="05000000000000000000" pitchFamily="2" charset="2"/>
              </a:rPr>
              <a:t>need.</a:t>
            </a:r>
            <a:endParaRPr lang="en-IN" sz="1400" dirty="0">
              <a:effectLst/>
              <a:latin typeface="Arial" panose="020B0604020202020204" pitchFamily="34" charset="0"/>
              <a:ea typeface="Wingdings" panose="05000000000000000000" pitchFamily="2" charset="2"/>
              <a:cs typeface="Wingdings" panose="05000000000000000000" pitchFamily="2" charset="2"/>
            </a:endParaRPr>
          </a:p>
          <a:p>
            <a:pPr marL="546735" marR="265430" indent="-229235" algn="just">
              <a:lnSpc>
                <a:spcPct val="105000"/>
              </a:lnSpc>
              <a:spcBef>
                <a:spcPts val="45"/>
              </a:spcBef>
              <a:spcAft>
                <a:spcPts val="0"/>
              </a:spcAft>
              <a:tabLst>
                <a:tab pos="646430" algn="l"/>
              </a:tabLst>
            </a:pPr>
            <a:r>
              <a:rPr lang="en-US" sz="2000" dirty="0">
                <a:effectLst/>
                <a:latin typeface="Calibri" panose="020F0502020204030204" pitchFamily="34" charset="0"/>
                <a:ea typeface="Arial" panose="020B0604020202020204" pitchFamily="34" charset="0"/>
              </a:rPr>
              <a:t> </a:t>
            </a: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152849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3B82A2-4DFB-FC56-3E63-6202C49E5EF6}"/>
              </a:ext>
            </a:extLst>
          </p:cNvPr>
          <p:cNvSpPr txBox="1"/>
          <p:nvPr/>
        </p:nvSpPr>
        <p:spPr>
          <a:xfrm>
            <a:off x="454866" y="709660"/>
            <a:ext cx="9874121" cy="3134384"/>
          </a:xfrm>
          <a:prstGeom prst="rect">
            <a:avLst/>
          </a:prstGeom>
          <a:noFill/>
        </p:spPr>
        <p:txBody>
          <a:bodyPr wrap="square">
            <a:spAutoFit/>
          </a:bodyPr>
          <a:lstStyle/>
          <a:p>
            <a:pPr marL="342900" lvl="0" indent="-342900" algn="just">
              <a:lnSpc>
                <a:spcPct val="106000"/>
              </a:lnSpc>
              <a:buFont typeface="Wingdings" panose="05000000000000000000" pitchFamily="2" charset="2"/>
              <a:buChar char=""/>
              <a:tabLst>
                <a:tab pos="1423035" algn="l"/>
              </a:tabLst>
            </a:pPr>
            <a:r>
              <a:rPr lang="en-US" sz="2800" b="1" dirty="0">
                <a:effectLst/>
                <a:latin typeface="Arial" panose="020B0604020202020204" pitchFamily="34" charset="0"/>
                <a:ea typeface="Arial" panose="020B0604020202020204" pitchFamily="34" charset="0"/>
                <a:cs typeface="Calibri" panose="020F0502020204030204" pitchFamily="34" charset="0"/>
              </a:rPr>
              <a:t>Train-Test split</a:t>
            </a:r>
            <a:r>
              <a:rPr lang="en-US" sz="2800" dirty="0">
                <a:effectLst/>
                <a:latin typeface="Arial" panose="020B0604020202020204" pitchFamily="34" charset="0"/>
                <a:ea typeface="Arial" panose="020B0604020202020204" pitchFamily="34" charset="0"/>
                <a:cs typeface="Calibri" panose="020F0502020204030204" pitchFamily="34" charset="0"/>
              </a:rPr>
              <a:t>: </a:t>
            </a:r>
            <a:r>
              <a:rPr lang="en-US" sz="2400" dirty="0">
                <a:effectLst/>
                <a:latin typeface="Arial" panose="020B0604020202020204" pitchFamily="34" charset="0"/>
                <a:ea typeface="Arial" panose="020B0604020202020204" pitchFamily="34" charset="0"/>
                <a:cs typeface="Calibri" panose="020F0502020204030204" pitchFamily="34" charset="0"/>
              </a:rPr>
              <a:t>There are two primary phases in the system: </a:t>
            </a:r>
            <a:endParaRPr lang="en-IN" dirty="0">
              <a:effectLst/>
              <a:latin typeface="Arial" panose="020B0604020202020204" pitchFamily="34" charset="0"/>
              <a:ea typeface="Arial" panose="020B0604020202020204" pitchFamily="34" charset="0"/>
            </a:endParaRPr>
          </a:p>
          <a:p>
            <a:pPr marL="546735" indent="-229235" algn="just">
              <a:tabLst>
                <a:tab pos="1423035" algn="l"/>
              </a:tabLst>
            </a:pPr>
            <a:r>
              <a:rPr lang="en-US" sz="2400" dirty="0">
                <a:effectLst/>
                <a:latin typeface="Calibri" panose="020F0502020204030204" pitchFamily="34" charset="0"/>
                <a:ea typeface="Arial" panose="020B0604020202020204" pitchFamily="34" charset="0"/>
              </a:rPr>
              <a:t> </a:t>
            </a:r>
            <a:endParaRPr lang="en-IN" dirty="0">
              <a:latin typeface="Arial" panose="020B0604020202020204" pitchFamily="34" charset="0"/>
              <a:ea typeface="Arial" panose="020B0604020202020204" pitchFamily="34" charset="0"/>
            </a:endParaRPr>
          </a:p>
          <a:p>
            <a:pPr marL="546735" indent="-229235" algn="just">
              <a:tabLst>
                <a:tab pos="1423035" algn="l"/>
              </a:tabLst>
            </a:pPr>
            <a:r>
              <a:rPr lang="en-US" sz="2400" dirty="0">
                <a:effectLst/>
                <a:latin typeface="Calibri" panose="020F0502020204030204" pitchFamily="34" charset="0"/>
                <a:ea typeface="Arial" panose="020B0604020202020204" pitchFamily="34" charset="0"/>
              </a:rPr>
              <a:t>1. </a:t>
            </a:r>
            <a:r>
              <a:rPr lang="en-US" sz="2400" b="1" dirty="0">
                <a:effectLst/>
                <a:latin typeface="Calibri" panose="020F0502020204030204" pitchFamily="34" charset="0"/>
                <a:ea typeface="Arial" panose="020B0604020202020204" pitchFamily="34" charset="0"/>
              </a:rPr>
              <a:t>Training phase:</a:t>
            </a:r>
            <a:r>
              <a:rPr lang="en-US" sz="2400" dirty="0">
                <a:effectLst/>
                <a:latin typeface="Calibri" panose="020F0502020204030204" pitchFamily="34" charset="0"/>
                <a:ea typeface="Arial" panose="020B0604020202020204" pitchFamily="34" charset="0"/>
              </a:rPr>
              <a:t> The system is trained by using the data in the data set and fits a model (line/curve) based on the algorithm chosen accordingly.</a:t>
            </a:r>
            <a:endParaRPr lang="en-IN" dirty="0">
              <a:effectLst/>
              <a:latin typeface="Arial" panose="020B0604020202020204" pitchFamily="34" charset="0"/>
              <a:ea typeface="Arial" panose="020B0604020202020204" pitchFamily="34" charset="0"/>
            </a:endParaRPr>
          </a:p>
          <a:p>
            <a:pPr marL="546735" indent="-229235" algn="just">
              <a:tabLst>
                <a:tab pos="1423035" algn="l"/>
              </a:tabLst>
            </a:pPr>
            <a:r>
              <a:rPr lang="en-US" sz="2400" dirty="0">
                <a:effectLst/>
                <a:latin typeface="Calibri" panose="020F0502020204030204" pitchFamily="34" charset="0"/>
                <a:ea typeface="Arial" panose="020B0604020202020204" pitchFamily="34" charset="0"/>
              </a:rPr>
              <a:t> </a:t>
            </a:r>
            <a:endParaRPr lang="en-IN" dirty="0">
              <a:effectLst/>
              <a:latin typeface="Arial" panose="020B0604020202020204" pitchFamily="34" charset="0"/>
              <a:ea typeface="Arial" panose="020B0604020202020204" pitchFamily="34" charset="0"/>
            </a:endParaRPr>
          </a:p>
          <a:p>
            <a:r>
              <a:rPr lang="en-IN" sz="2400" dirty="0">
                <a:effectLst/>
                <a:latin typeface="Calibri" panose="020F0502020204030204" pitchFamily="34" charset="0"/>
                <a:ea typeface="Calibri" panose="020F0502020204030204" pitchFamily="34" charset="0"/>
              </a:rPr>
              <a:t>    2. </a:t>
            </a:r>
            <a:r>
              <a:rPr lang="en-IN" sz="2400" b="1" dirty="0">
                <a:effectLst/>
                <a:latin typeface="Calibri" panose="020F0502020204030204" pitchFamily="34" charset="0"/>
                <a:ea typeface="Calibri" panose="020F0502020204030204" pitchFamily="34" charset="0"/>
              </a:rPr>
              <a:t>Testing phase:</a:t>
            </a:r>
            <a:r>
              <a:rPr lang="en-IN" sz="2400" dirty="0">
                <a:effectLst/>
                <a:latin typeface="Calibri" panose="020F0502020204030204" pitchFamily="34" charset="0"/>
                <a:ea typeface="Calibri" panose="020F0502020204030204" pitchFamily="34" charset="0"/>
              </a:rPr>
              <a:t> The system is provided with the testing data, and it is       tested for its working. The accuracy is checked. And therefore, the data that is used to train the model or test it, must be appropriate. </a:t>
            </a:r>
            <a:endParaRPr lang="en-IN" sz="2400" dirty="0"/>
          </a:p>
        </p:txBody>
      </p:sp>
    </p:spTree>
    <p:extLst>
      <p:ext uri="{BB962C8B-B14F-4D97-AF65-F5344CB8AC3E}">
        <p14:creationId xmlns:p14="http://schemas.microsoft.com/office/powerpoint/2010/main" val="2259127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D8FE27-5FFB-4739-C1C6-8D9C9636354B}"/>
              </a:ext>
            </a:extLst>
          </p:cNvPr>
          <p:cNvSpPr txBox="1"/>
          <p:nvPr/>
        </p:nvSpPr>
        <p:spPr>
          <a:xfrm>
            <a:off x="221602" y="339404"/>
            <a:ext cx="6097554" cy="658835"/>
          </a:xfrm>
          <a:prstGeom prst="rect">
            <a:avLst/>
          </a:prstGeom>
          <a:noFill/>
        </p:spPr>
        <p:txBody>
          <a:bodyPr wrap="square">
            <a:spAutoFit/>
          </a:bodyPr>
          <a:lstStyle/>
          <a:p>
            <a:pPr>
              <a:lnSpc>
                <a:spcPct val="107000"/>
              </a:lnSpc>
              <a:spcAft>
                <a:spcPts val="800"/>
              </a:spcAft>
              <a:tabLst>
                <a:tab pos="1423035" algn="l"/>
              </a:tabLst>
            </a:pPr>
            <a:r>
              <a:rPr lang="en-IN" sz="3600" b="1" dirty="0">
                <a:effectLst/>
                <a:latin typeface="Calibri" panose="020F0502020204030204" pitchFamily="34" charset="0"/>
                <a:ea typeface="Calibri" panose="020F0502020204030204" pitchFamily="34" charset="0"/>
                <a:cs typeface="Calibri" panose="020F0502020204030204" pitchFamily="34" charset="0"/>
              </a:rPr>
              <a:t>MODEL BUILDING:-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5C1365DA-0947-89A3-E111-E0942FC1FB5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158" y="1329457"/>
            <a:ext cx="5822303" cy="4866070"/>
          </a:xfrm>
          <a:prstGeom prst="rect">
            <a:avLst/>
          </a:prstGeom>
          <a:noFill/>
          <a:ln>
            <a:noFill/>
          </a:ln>
        </p:spPr>
      </p:pic>
      <p:pic>
        <p:nvPicPr>
          <p:cNvPr id="5" name="Picture 4">
            <a:extLst>
              <a:ext uri="{FF2B5EF4-FFF2-40B4-BE49-F238E27FC236}">
                <a16:creationId xmlns:a16="http://schemas.microsoft.com/office/drawing/2014/main" id="{F21B2FBF-4285-6227-7FF3-11F656605C5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89782" y="1329457"/>
            <a:ext cx="6007060" cy="4866069"/>
          </a:xfrm>
          <a:prstGeom prst="rect">
            <a:avLst/>
          </a:prstGeom>
          <a:noFill/>
          <a:ln>
            <a:noFill/>
          </a:ln>
        </p:spPr>
      </p:pic>
    </p:spTree>
    <p:extLst>
      <p:ext uri="{BB962C8B-B14F-4D97-AF65-F5344CB8AC3E}">
        <p14:creationId xmlns:p14="http://schemas.microsoft.com/office/powerpoint/2010/main" val="1498628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8AE8437-C6E0-6106-4BEA-EFAF2F0297D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7795" y="513648"/>
            <a:ext cx="6007061" cy="5317983"/>
          </a:xfrm>
          <a:prstGeom prst="rect">
            <a:avLst/>
          </a:prstGeom>
          <a:noFill/>
          <a:ln>
            <a:noFill/>
          </a:ln>
        </p:spPr>
      </p:pic>
      <p:pic>
        <p:nvPicPr>
          <p:cNvPr id="3" name="Picture 2">
            <a:extLst>
              <a:ext uri="{FF2B5EF4-FFF2-40B4-BE49-F238E27FC236}">
                <a16:creationId xmlns:a16="http://schemas.microsoft.com/office/drawing/2014/main" id="{E8393982-EE9C-18A8-F503-3EC974E0D84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39193" y="504317"/>
            <a:ext cx="5731510" cy="5317983"/>
          </a:xfrm>
          <a:prstGeom prst="rect">
            <a:avLst/>
          </a:prstGeom>
          <a:noFill/>
          <a:ln>
            <a:noFill/>
          </a:ln>
        </p:spPr>
      </p:pic>
    </p:spTree>
    <p:extLst>
      <p:ext uri="{BB962C8B-B14F-4D97-AF65-F5344CB8AC3E}">
        <p14:creationId xmlns:p14="http://schemas.microsoft.com/office/powerpoint/2010/main" val="1087902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75333C-776A-9508-D1A7-A31FEFF7EF53}"/>
              </a:ext>
            </a:extLst>
          </p:cNvPr>
          <p:cNvSpPr txBox="1"/>
          <p:nvPr/>
        </p:nvSpPr>
        <p:spPr>
          <a:xfrm>
            <a:off x="408215" y="442040"/>
            <a:ext cx="6097554" cy="658835"/>
          </a:xfrm>
          <a:prstGeom prst="rect">
            <a:avLst/>
          </a:prstGeom>
          <a:noFill/>
        </p:spPr>
        <p:txBody>
          <a:bodyPr wrap="square">
            <a:spAutoFit/>
          </a:bodyPr>
          <a:lstStyle/>
          <a:p>
            <a:pPr>
              <a:lnSpc>
                <a:spcPct val="107000"/>
              </a:lnSpc>
              <a:spcAft>
                <a:spcPts val="800"/>
              </a:spcAft>
            </a:pPr>
            <a:r>
              <a:rPr lang="en-IN" sz="3600" b="1" dirty="0">
                <a:effectLst/>
                <a:latin typeface="Calibri" panose="020F0502020204030204" pitchFamily="34" charset="0"/>
                <a:ea typeface="Calibri" panose="020F0502020204030204" pitchFamily="34" charset="0"/>
                <a:cs typeface="Calibri" panose="020F0502020204030204" pitchFamily="34" charset="0"/>
              </a:rPr>
              <a:t>DATA VISUALISATIONS:-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DBE943ED-0B0E-32FB-C628-50404949BA5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2781" y="1503939"/>
            <a:ext cx="11143161" cy="4766232"/>
          </a:xfrm>
          <a:prstGeom prst="rect">
            <a:avLst/>
          </a:prstGeom>
          <a:noFill/>
          <a:ln>
            <a:noFill/>
          </a:ln>
        </p:spPr>
      </p:pic>
    </p:spTree>
    <p:extLst>
      <p:ext uri="{BB962C8B-B14F-4D97-AF65-F5344CB8AC3E}">
        <p14:creationId xmlns:p14="http://schemas.microsoft.com/office/powerpoint/2010/main" val="1534904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16BFD9-5CE7-BB45-CDD3-F8E253343556}"/>
              </a:ext>
            </a:extLst>
          </p:cNvPr>
          <p:cNvSpPr txBox="1"/>
          <p:nvPr/>
        </p:nvSpPr>
        <p:spPr>
          <a:xfrm>
            <a:off x="408213" y="378943"/>
            <a:ext cx="9967427" cy="2223044"/>
          </a:xfrm>
          <a:prstGeom prst="rect">
            <a:avLst/>
          </a:prstGeom>
          <a:noFill/>
        </p:spPr>
        <p:txBody>
          <a:bodyPr wrap="square">
            <a:spAutoFit/>
          </a:bodyPr>
          <a:lstStyle/>
          <a:p>
            <a:pPr>
              <a:lnSpc>
                <a:spcPct val="107000"/>
              </a:lnSpc>
              <a:spcAft>
                <a:spcPts val="800"/>
              </a:spcAft>
            </a:pPr>
            <a:r>
              <a:rPr lang="en-IN" sz="2800" b="1" dirty="0" err="1">
                <a:effectLst/>
                <a:latin typeface="Calibri" panose="020F0502020204030204" pitchFamily="34" charset="0"/>
                <a:ea typeface="Calibri" panose="020F0502020204030204" pitchFamily="34" charset="0"/>
                <a:cs typeface="Calibri" panose="020F0502020204030204" pitchFamily="34" charset="0"/>
              </a:rPr>
              <a:t>WordCloud</a:t>
            </a:r>
            <a:r>
              <a:rPr lang="en-IN" sz="2800" b="1" dirty="0">
                <a:effectLst/>
                <a:latin typeface="Calibri" panose="020F0502020204030204" pitchFamily="34" charset="0"/>
                <a:ea typeface="Calibri" panose="020F0502020204030204" pitchFamily="34" charset="0"/>
                <a:cs typeface="Calibri" panose="020F0502020204030204" pitchFamily="34"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650"/>
              </a:spcBef>
            </a:pPr>
            <a:r>
              <a:rPr lang="en-US" sz="2400" spc="10" dirty="0">
                <a:effectLst/>
                <a:latin typeface="Calibri" panose="020F0502020204030204" pitchFamily="34" charset="0"/>
                <a:ea typeface="Arial" panose="020B0604020202020204" pitchFamily="34" charset="0"/>
              </a:rPr>
              <a:t>Word Cloud is a data visualization technique used for representing text data in which the size of each word indicates its frequency or importance. Significant textual data points can be highlighted using a word cloud. Word clouds are widely used for analyzing data from social network websites</a:t>
            </a:r>
            <a:r>
              <a:rPr lang="en-US" sz="1600" spc="10" dirty="0">
                <a:effectLst/>
                <a:latin typeface="Calibri" panose="020F0502020204030204" pitchFamily="34" charset="0"/>
                <a:ea typeface="Arial" panose="020B0604020202020204" pitchFamily="34" charset="0"/>
              </a:rPr>
              <a:t>.</a:t>
            </a:r>
            <a:endParaRPr lang="en-IN" sz="1600" dirty="0">
              <a:effectLst/>
              <a:latin typeface="Arial" panose="020B0604020202020204" pitchFamily="34" charset="0"/>
              <a:ea typeface="Arial" panose="020B0604020202020204" pitchFamily="34" charset="0"/>
            </a:endParaRPr>
          </a:p>
        </p:txBody>
      </p:sp>
      <p:pic>
        <p:nvPicPr>
          <p:cNvPr id="4" name="Picture 3">
            <a:extLst>
              <a:ext uri="{FF2B5EF4-FFF2-40B4-BE49-F238E27FC236}">
                <a16:creationId xmlns:a16="http://schemas.microsoft.com/office/drawing/2014/main" id="{30E2F824-90F8-1529-E976-48B25270DC2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82000" y="2892490"/>
            <a:ext cx="6735154" cy="3466633"/>
          </a:xfrm>
          <a:prstGeom prst="rect">
            <a:avLst/>
          </a:prstGeom>
          <a:noFill/>
          <a:ln>
            <a:noFill/>
          </a:ln>
        </p:spPr>
      </p:pic>
    </p:spTree>
    <p:extLst>
      <p:ext uri="{BB962C8B-B14F-4D97-AF65-F5344CB8AC3E}">
        <p14:creationId xmlns:p14="http://schemas.microsoft.com/office/powerpoint/2010/main" val="501654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5AEF7B-13F6-516E-3D79-DFE2170B2142}"/>
              </a:ext>
            </a:extLst>
          </p:cNvPr>
          <p:cNvSpPr txBox="1"/>
          <p:nvPr/>
        </p:nvSpPr>
        <p:spPr>
          <a:xfrm>
            <a:off x="184280" y="236766"/>
            <a:ext cx="6097554" cy="658835"/>
          </a:xfrm>
          <a:prstGeom prst="rect">
            <a:avLst/>
          </a:prstGeom>
          <a:noFill/>
        </p:spPr>
        <p:txBody>
          <a:bodyPr wrap="square">
            <a:spAutoFit/>
          </a:bodyPr>
          <a:lstStyle/>
          <a:p>
            <a:pPr>
              <a:lnSpc>
                <a:spcPct val="107000"/>
              </a:lnSpc>
              <a:spcAft>
                <a:spcPts val="800"/>
              </a:spcAft>
              <a:tabLst>
                <a:tab pos="579120" algn="l"/>
              </a:tabLst>
            </a:pPr>
            <a:r>
              <a:rPr lang="en-IN" sz="3600" b="1" dirty="0">
                <a:effectLst/>
                <a:latin typeface="Calibri" panose="020F0502020204030204" pitchFamily="34" charset="0"/>
                <a:ea typeface="Calibri" panose="020F0502020204030204" pitchFamily="34" charset="0"/>
                <a:cs typeface="Calibri" panose="020F0502020204030204" pitchFamily="34" charset="0"/>
              </a:rPr>
              <a:t>Hyper Parameter Tuning:-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52A042D6-C897-02D5-BC9F-B1F3125E3EB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4489" y="1117359"/>
            <a:ext cx="10197764" cy="5343049"/>
          </a:xfrm>
          <a:prstGeom prst="rect">
            <a:avLst/>
          </a:prstGeom>
          <a:noFill/>
          <a:ln>
            <a:noFill/>
          </a:ln>
        </p:spPr>
      </p:pic>
    </p:spTree>
    <p:extLst>
      <p:ext uri="{BB962C8B-B14F-4D97-AF65-F5344CB8AC3E}">
        <p14:creationId xmlns:p14="http://schemas.microsoft.com/office/powerpoint/2010/main" val="24591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BB1681-F18D-1604-FB2F-825176CC7130}"/>
              </a:ext>
            </a:extLst>
          </p:cNvPr>
          <p:cNvSpPr txBox="1"/>
          <p:nvPr/>
        </p:nvSpPr>
        <p:spPr>
          <a:xfrm>
            <a:off x="380222" y="465864"/>
            <a:ext cx="9976757" cy="5174109"/>
          </a:xfrm>
          <a:prstGeom prst="rect">
            <a:avLst/>
          </a:prstGeom>
          <a:noFill/>
        </p:spPr>
        <p:txBody>
          <a:bodyPr wrap="square">
            <a:spAutoFit/>
          </a:bodyPr>
          <a:lstStyle/>
          <a:p>
            <a:pPr>
              <a:lnSpc>
                <a:spcPct val="126000"/>
              </a:lnSpc>
              <a:spcBef>
                <a:spcPts val="5"/>
              </a:spcBef>
            </a:pPr>
            <a:r>
              <a:rPr lang="en-US" sz="2400" dirty="0">
                <a:effectLst/>
                <a:latin typeface="Calibri" panose="020F0502020204030204" pitchFamily="34" charset="0"/>
                <a:ea typeface="Arial" panose="020B0604020202020204" pitchFamily="34" charset="0"/>
              </a:rPr>
              <a:t>Many machine learning algorithms are used to predict. However, the prediction accuracy of these algorithms depends</a:t>
            </a:r>
            <a:r>
              <a:rPr lang="en-US" sz="2400" spc="5" dirty="0">
                <a:effectLst/>
                <a:latin typeface="Calibri" panose="020F0502020204030204" pitchFamily="34" charset="0"/>
                <a:ea typeface="Arial" panose="020B0604020202020204" pitchFamily="34" charset="0"/>
              </a:rPr>
              <a:t> </a:t>
            </a:r>
            <a:r>
              <a:rPr lang="en-US" sz="2400" dirty="0">
                <a:effectLst/>
                <a:latin typeface="Calibri" panose="020F0502020204030204" pitchFamily="34" charset="0"/>
                <a:ea typeface="Arial" panose="020B0604020202020204" pitchFamily="34" charset="0"/>
              </a:rPr>
              <a:t>heavily</a:t>
            </a:r>
            <a:r>
              <a:rPr lang="en-US" sz="2400" spc="-35" dirty="0">
                <a:effectLst/>
                <a:latin typeface="Calibri" panose="020F0502020204030204" pitchFamily="34" charset="0"/>
                <a:ea typeface="Arial" panose="020B0604020202020204" pitchFamily="34" charset="0"/>
              </a:rPr>
              <a:t> </a:t>
            </a:r>
            <a:r>
              <a:rPr lang="en-US" sz="2400" dirty="0">
                <a:effectLst/>
                <a:latin typeface="Calibri" panose="020F0502020204030204" pitchFamily="34" charset="0"/>
                <a:ea typeface="Arial" panose="020B0604020202020204" pitchFamily="34" charset="0"/>
              </a:rPr>
              <a:t>on</a:t>
            </a:r>
            <a:r>
              <a:rPr lang="en-US" sz="2400" spc="-45" dirty="0">
                <a:effectLst/>
                <a:latin typeface="Calibri" panose="020F0502020204030204" pitchFamily="34" charset="0"/>
                <a:ea typeface="Arial" panose="020B0604020202020204" pitchFamily="34" charset="0"/>
              </a:rPr>
              <a:t> </a:t>
            </a:r>
            <a:r>
              <a:rPr lang="en-US" sz="2400" dirty="0">
                <a:effectLst/>
                <a:latin typeface="Calibri" panose="020F0502020204030204" pitchFamily="34" charset="0"/>
                <a:ea typeface="Arial" panose="020B0604020202020204" pitchFamily="34" charset="0"/>
              </a:rPr>
              <a:t>the</a:t>
            </a:r>
            <a:r>
              <a:rPr lang="en-US" sz="2400" spc="-35" dirty="0">
                <a:effectLst/>
                <a:latin typeface="Calibri" panose="020F0502020204030204" pitchFamily="34" charset="0"/>
                <a:ea typeface="Arial" panose="020B0604020202020204" pitchFamily="34" charset="0"/>
              </a:rPr>
              <a:t> </a:t>
            </a:r>
            <a:r>
              <a:rPr lang="en-US" sz="2400" dirty="0">
                <a:effectLst/>
                <a:latin typeface="Calibri" panose="020F0502020204030204" pitchFamily="34" charset="0"/>
                <a:ea typeface="Arial" panose="020B0604020202020204" pitchFamily="34" charset="0"/>
              </a:rPr>
              <a:t>given</a:t>
            </a:r>
            <a:r>
              <a:rPr lang="en-US" sz="2400" spc="-35" dirty="0">
                <a:effectLst/>
                <a:latin typeface="Calibri" panose="020F0502020204030204" pitchFamily="34" charset="0"/>
                <a:ea typeface="Arial" panose="020B0604020202020204" pitchFamily="34" charset="0"/>
              </a:rPr>
              <a:t> </a:t>
            </a:r>
            <a:r>
              <a:rPr lang="en-US" sz="2400" dirty="0">
                <a:effectLst/>
                <a:latin typeface="Calibri" panose="020F0502020204030204" pitchFamily="34" charset="0"/>
                <a:ea typeface="Arial" panose="020B0604020202020204" pitchFamily="34" charset="0"/>
              </a:rPr>
              <a:t>data</a:t>
            </a:r>
            <a:r>
              <a:rPr lang="en-US" sz="2400" spc="-25" dirty="0">
                <a:effectLst/>
                <a:latin typeface="Calibri" panose="020F0502020204030204" pitchFamily="34" charset="0"/>
                <a:ea typeface="Arial" panose="020B0604020202020204" pitchFamily="34" charset="0"/>
              </a:rPr>
              <a:t> </a:t>
            </a:r>
            <a:r>
              <a:rPr lang="en-US" sz="2400" dirty="0">
                <a:effectLst/>
                <a:latin typeface="Calibri" panose="020F0502020204030204" pitchFamily="34" charset="0"/>
                <a:ea typeface="Arial" panose="020B0604020202020204" pitchFamily="34" charset="0"/>
              </a:rPr>
              <a:t>when</a:t>
            </a:r>
            <a:r>
              <a:rPr lang="en-US" sz="2400" spc="-20" dirty="0">
                <a:effectLst/>
                <a:latin typeface="Calibri" panose="020F0502020204030204" pitchFamily="34" charset="0"/>
                <a:ea typeface="Arial" panose="020B0604020202020204" pitchFamily="34" charset="0"/>
              </a:rPr>
              <a:t> </a:t>
            </a:r>
            <a:r>
              <a:rPr lang="en-US" sz="2400" dirty="0">
                <a:effectLst/>
                <a:latin typeface="Calibri" panose="020F0502020204030204" pitchFamily="34" charset="0"/>
                <a:ea typeface="Arial" panose="020B0604020202020204" pitchFamily="34" charset="0"/>
              </a:rPr>
              <a:t>training</a:t>
            </a:r>
            <a:r>
              <a:rPr lang="en-US" sz="2400" spc="-50" dirty="0">
                <a:effectLst/>
                <a:latin typeface="Calibri" panose="020F0502020204030204" pitchFamily="34" charset="0"/>
                <a:ea typeface="Arial" panose="020B0604020202020204" pitchFamily="34" charset="0"/>
              </a:rPr>
              <a:t> </a:t>
            </a:r>
            <a:r>
              <a:rPr lang="en-US" sz="2400" dirty="0">
                <a:effectLst/>
                <a:latin typeface="Calibri" panose="020F0502020204030204" pitchFamily="34" charset="0"/>
                <a:ea typeface="Arial" panose="020B0604020202020204" pitchFamily="34" charset="0"/>
              </a:rPr>
              <a:t>the</a:t>
            </a:r>
            <a:r>
              <a:rPr lang="en-US" sz="2400" spc="-20" dirty="0">
                <a:effectLst/>
                <a:latin typeface="Calibri" panose="020F0502020204030204" pitchFamily="34" charset="0"/>
                <a:ea typeface="Arial" panose="020B0604020202020204" pitchFamily="34" charset="0"/>
              </a:rPr>
              <a:t> </a:t>
            </a:r>
            <a:r>
              <a:rPr lang="en-US" sz="2400" dirty="0">
                <a:effectLst/>
                <a:latin typeface="Calibri" panose="020F0502020204030204" pitchFamily="34" charset="0"/>
                <a:ea typeface="Arial" panose="020B0604020202020204" pitchFamily="34" charset="0"/>
              </a:rPr>
              <a:t>model.</a:t>
            </a:r>
            <a:r>
              <a:rPr lang="en-US" sz="2400" spc="-20" dirty="0">
                <a:effectLst/>
                <a:latin typeface="Calibri" panose="020F0502020204030204" pitchFamily="34" charset="0"/>
                <a:ea typeface="Arial" panose="020B0604020202020204" pitchFamily="34" charset="0"/>
              </a:rPr>
              <a:t> </a:t>
            </a:r>
            <a:r>
              <a:rPr lang="en-US" sz="2400" dirty="0">
                <a:effectLst/>
                <a:latin typeface="Calibri" panose="020F0502020204030204" pitchFamily="34" charset="0"/>
                <a:ea typeface="Arial" panose="020B0604020202020204" pitchFamily="34" charset="0"/>
              </a:rPr>
              <a:t>If</a:t>
            </a:r>
            <a:r>
              <a:rPr lang="en-US" sz="2400" spc="-45" dirty="0">
                <a:effectLst/>
                <a:latin typeface="Calibri" panose="020F0502020204030204" pitchFamily="34" charset="0"/>
                <a:ea typeface="Arial" panose="020B0604020202020204" pitchFamily="34" charset="0"/>
              </a:rPr>
              <a:t> </a:t>
            </a:r>
            <a:r>
              <a:rPr lang="en-US" sz="2400" dirty="0">
                <a:effectLst/>
                <a:latin typeface="Calibri" panose="020F0502020204030204" pitchFamily="34" charset="0"/>
                <a:ea typeface="Arial" panose="020B0604020202020204" pitchFamily="34" charset="0"/>
              </a:rPr>
              <a:t>the</a:t>
            </a:r>
            <a:r>
              <a:rPr lang="en-US" sz="2400" spc="-55" dirty="0">
                <a:effectLst/>
                <a:latin typeface="Calibri" panose="020F0502020204030204" pitchFamily="34" charset="0"/>
                <a:ea typeface="Arial" panose="020B0604020202020204" pitchFamily="34" charset="0"/>
              </a:rPr>
              <a:t> </a:t>
            </a:r>
            <a:r>
              <a:rPr lang="en-US" sz="2400" dirty="0">
                <a:effectLst/>
                <a:latin typeface="Calibri" panose="020F0502020204030204" pitchFamily="34" charset="0"/>
                <a:ea typeface="Arial" panose="020B0604020202020204" pitchFamily="34" charset="0"/>
              </a:rPr>
              <a:t>data</a:t>
            </a:r>
            <a:r>
              <a:rPr lang="en-US" sz="2400" spc="-35" dirty="0">
                <a:effectLst/>
                <a:latin typeface="Calibri" panose="020F0502020204030204" pitchFamily="34" charset="0"/>
                <a:ea typeface="Arial" panose="020B0604020202020204" pitchFamily="34" charset="0"/>
              </a:rPr>
              <a:t> </a:t>
            </a:r>
            <a:r>
              <a:rPr lang="en-US" sz="2400" dirty="0">
                <a:effectLst/>
                <a:latin typeface="Calibri" panose="020F0502020204030204" pitchFamily="34" charset="0"/>
                <a:ea typeface="Arial" panose="020B0604020202020204" pitchFamily="34" charset="0"/>
              </a:rPr>
              <a:t>is</a:t>
            </a:r>
            <a:r>
              <a:rPr lang="en-US" sz="2400" spc="-35" dirty="0">
                <a:effectLst/>
                <a:latin typeface="Calibri" panose="020F0502020204030204" pitchFamily="34" charset="0"/>
                <a:ea typeface="Arial" panose="020B0604020202020204" pitchFamily="34" charset="0"/>
              </a:rPr>
              <a:t> </a:t>
            </a:r>
            <a:r>
              <a:rPr lang="en-US" sz="2400" dirty="0">
                <a:effectLst/>
                <a:latin typeface="Calibri" panose="020F0502020204030204" pitchFamily="34" charset="0"/>
                <a:ea typeface="Arial" panose="020B0604020202020204" pitchFamily="34" charset="0"/>
              </a:rPr>
              <a:t>in</a:t>
            </a:r>
            <a:r>
              <a:rPr lang="en-US" sz="2400" spc="-35" dirty="0">
                <a:effectLst/>
                <a:latin typeface="Calibri" panose="020F0502020204030204" pitchFamily="34" charset="0"/>
                <a:ea typeface="Arial" panose="020B0604020202020204" pitchFamily="34" charset="0"/>
              </a:rPr>
              <a:t> </a:t>
            </a:r>
            <a:r>
              <a:rPr lang="en-US" sz="2400" dirty="0">
                <a:effectLst/>
                <a:latin typeface="Calibri" panose="020F0502020204030204" pitchFamily="34" charset="0"/>
                <a:ea typeface="Arial" panose="020B0604020202020204" pitchFamily="34" charset="0"/>
              </a:rPr>
              <a:t>bad</a:t>
            </a:r>
            <a:r>
              <a:rPr lang="en-US" sz="2400" spc="-55" dirty="0">
                <a:effectLst/>
                <a:latin typeface="Calibri" panose="020F0502020204030204" pitchFamily="34" charset="0"/>
                <a:ea typeface="Arial" panose="020B0604020202020204" pitchFamily="34" charset="0"/>
              </a:rPr>
              <a:t> </a:t>
            </a:r>
            <a:r>
              <a:rPr lang="en-US" sz="2400" dirty="0">
                <a:effectLst/>
                <a:latin typeface="Calibri" panose="020F0502020204030204" pitchFamily="34" charset="0"/>
                <a:ea typeface="Arial" panose="020B0604020202020204" pitchFamily="34" charset="0"/>
              </a:rPr>
              <a:t>shape,</a:t>
            </a:r>
            <a:r>
              <a:rPr lang="en-US" sz="2400" spc="-50" dirty="0">
                <a:effectLst/>
                <a:latin typeface="Calibri" panose="020F0502020204030204" pitchFamily="34" charset="0"/>
                <a:ea typeface="Arial" panose="020B0604020202020204" pitchFamily="34" charset="0"/>
              </a:rPr>
              <a:t> </a:t>
            </a:r>
            <a:r>
              <a:rPr lang="en-US" sz="2400" dirty="0">
                <a:effectLst/>
                <a:latin typeface="Calibri" panose="020F0502020204030204" pitchFamily="34" charset="0"/>
                <a:ea typeface="Arial" panose="020B0604020202020204" pitchFamily="34" charset="0"/>
              </a:rPr>
              <a:t>the</a:t>
            </a:r>
            <a:r>
              <a:rPr lang="en-US" sz="2400" spc="-45" dirty="0">
                <a:effectLst/>
                <a:latin typeface="Calibri" panose="020F0502020204030204" pitchFamily="34" charset="0"/>
                <a:ea typeface="Arial" panose="020B0604020202020204" pitchFamily="34" charset="0"/>
              </a:rPr>
              <a:t> </a:t>
            </a:r>
            <a:r>
              <a:rPr lang="en-US" sz="2400" dirty="0">
                <a:effectLst/>
                <a:latin typeface="Calibri" panose="020F0502020204030204" pitchFamily="34" charset="0"/>
                <a:ea typeface="Arial" panose="020B0604020202020204" pitchFamily="34" charset="0"/>
              </a:rPr>
              <a:t>model</a:t>
            </a:r>
            <a:r>
              <a:rPr lang="en-US" sz="2400" spc="-35" dirty="0">
                <a:effectLst/>
                <a:latin typeface="Calibri" panose="020F0502020204030204" pitchFamily="34" charset="0"/>
                <a:ea typeface="Arial" panose="020B0604020202020204" pitchFamily="34" charset="0"/>
              </a:rPr>
              <a:t> </a:t>
            </a:r>
            <a:r>
              <a:rPr lang="en-US" sz="2400" dirty="0">
                <a:effectLst/>
                <a:latin typeface="Calibri" panose="020F0502020204030204" pitchFamily="34" charset="0"/>
                <a:ea typeface="Arial" panose="020B0604020202020204" pitchFamily="34" charset="0"/>
              </a:rPr>
              <a:t>will</a:t>
            </a:r>
            <a:r>
              <a:rPr lang="en-US" sz="2400" spc="-35" dirty="0">
                <a:effectLst/>
                <a:latin typeface="Calibri" panose="020F0502020204030204" pitchFamily="34" charset="0"/>
                <a:ea typeface="Arial" panose="020B0604020202020204" pitchFamily="34" charset="0"/>
              </a:rPr>
              <a:t> </a:t>
            </a:r>
            <a:r>
              <a:rPr lang="en-US" sz="2400" dirty="0">
                <a:effectLst/>
                <a:latin typeface="Calibri" panose="020F0502020204030204" pitchFamily="34" charset="0"/>
                <a:ea typeface="Arial" panose="020B0604020202020204" pitchFamily="34" charset="0"/>
              </a:rPr>
              <a:t>be</a:t>
            </a:r>
            <a:r>
              <a:rPr lang="en-US" sz="2400" spc="-30" dirty="0">
                <a:effectLst/>
                <a:latin typeface="Calibri" panose="020F0502020204030204" pitchFamily="34" charset="0"/>
                <a:ea typeface="Arial" panose="020B0604020202020204" pitchFamily="34" charset="0"/>
              </a:rPr>
              <a:t> </a:t>
            </a:r>
            <a:r>
              <a:rPr lang="en-US" sz="2400" dirty="0">
                <a:effectLst/>
                <a:latin typeface="Calibri" panose="020F0502020204030204" pitchFamily="34" charset="0"/>
                <a:ea typeface="Arial" panose="020B0604020202020204" pitchFamily="34" charset="0"/>
              </a:rPr>
              <a:t>overfitted,</a:t>
            </a:r>
            <a:r>
              <a:rPr lang="en-US" sz="2400" spc="-215" dirty="0">
                <a:effectLst/>
                <a:latin typeface="Calibri" panose="020F0502020204030204" pitchFamily="34" charset="0"/>
                <a:ea typeface="Arial" panose="020B0604020202020204" pitchFamily="34" charset="0"/>
              </a:rPr>
              <a:t> </a:t>
            </a:r>
            <a:r>
              <a:rPr lang="en-US" sz="2400" dirty="0">
                <a:effectLst/>
                <a:latin typeface="Calibri" panose="020F0502020204030204" pitchFamily="34" charset="0"/>
                <a:ea typeface="Arial" panose="020B0604020202020204" pitchFamily="34" charset="0"/>
              </a:rPr>
              <a:t>which means that data pre-processing is an important part of this experiment and will affect the final results. </a:t>
            </a:r>
            <a:endParaRPr lang="en-IN" sz="2000" dirty="0">
              <a:effectLst/>
              <a:latin typeface="Arial" panose="020B0604020202020204" pitchFamily="34" charset="0"/>
              <a:ea typeface="Arial" panose="020B0604020202020204" pitchFamily="34" charset="0"/>
            </a:endParaRPr>
          </a:p>
          <a:p>
            <a:pPr>
              <a:lnSpc>
                <a:spcPct val="126000"/>
              </a:lnSpc>
              <a:spcBef>
                <a:spcPts val="5"/>
              </a:spcBef>
            </a:pPr>
            <a:r>
              <a:rPr lang="en-US" sz="2400" dirty="0">
                <a:effectLst/>
                <a:latin typeface="Calibri" panose="020F0502020204030204" pitchFamily="34" charset="0"/>
                <a:ea typeface="Arial" panose="020B0604020202020204" pitchFamily="34" charset="0"/>
              </a:rPr>
              <a:t> </a:t>
            </a:r>
            <a:endParaRPr lang="en-IN" sz="2000" dirty="0">
              <a:effectLst/>
              <a:latin typeface="Arial" panose="020B0604020202020204" pitchFamily="34" charset="0"/>
              <a:ea typeface="Arial" panose="020B0604020202020204" pitchFamily="34" charset="0"/>
            </a:endParaRPr>
          </a:p>
          <a:p>
            <a:pPr>
              <a:lnSpc>
                <a:spcPct val="126000"/>
              </a:lnSpc>
              <a:spcBef>
                <a:spcPts val="5"/>
              </a:spcBef>
            </a:pPr>
            <a:r>
              <a:rPr lang="en-US" sz="2400" dirty="0">
                <a:effectLst/>
                <a:latin typeface="Calibri" panose="020F0502020204030204" pitchFamily="34" charset="0"/>
                <a:ea typeface="Arial" panose="020B0604020202020204" pitchFamily="34" charset="0"/>
              </a:rPr>
              <a:t>Thus,</a:t>
            </a:r>
            <a:r>
              <a:rPr lang="en-US" sz="2400" spc="5" dirty="0">
                <a:effectLst/>
                <a:latin typeface="Calibri" panose="020F0502020204030204" pitchFamily="34" charset="0"/>
                <a:ea typeface="Arial" panose="020B0604020202020204" pitchFamily="34" charset="0"/>
              </a:rPr>
              <a:t> </a:t>
            </a:r>
            <a:r>
              <a:rPr lang="en-US" sz="2400" spc="-5" dirty="0">
                <a:effectLst/>
                <a:latin typeface="Calibri" panose="020F0502020204030204" pitchFamily="34" charset="0"/>
                <a:ea typeface="Arial" panose="020B0604020202020204" pitchFamily="34" charset="0"/>
              </a:rPr>
              <a:t>multiple</a:t>
            </a:r>
            <a:r>
              <a:rPr lang="en-US" sz="2400" spc="-35" dirty="0">
                <a:effectLst/>
                <a:latin typeface="Calibri" panose="020F0502020204030204" pitchFamily="34" charset="0"/>
                <a:ea typeface="Arial" panose="020B0604020202020204" pitchFamily="34" charset="0"/>
              </a:rPr>
              <a:t> </a:t>
            </a:r>
            <a:r>
              <a:rPr lang="en-US" sz="2400" spc="-5" dirty="0">
                <a:effectLst/>
                <a:latin typeface="Calibri" panose="020F0502020204030204" pitchFamily="34" charset="0"/>
                <a:ea typeface="Arial" panose="020B0604020202020204" pitchFamily="34" charset="0"/>
              </a:rPr>
              <a:t>combinations</a:t>
            </a:r>
            <a:r>
              <a:rPr lang="en-US" sz="2400" spc="-35" dirty="0">
                <a:effectLst/>
                <a:latin typeface="Calibri" panose="020F0502020204030204" pitchFamily="34" charset="0"/>
                <a:ea typeface="Arial" panose="020B0604020202020204" pitchFamily="34" charset="0"/>
              </a:rPr>
              <a:t> </a:t>
            </a:r>
            <a:r>
              <a:rPr lang="en-US" sz="2400" dirty="0">
                <a:effectLst/>
                <a:latin typeface="Calibri" panose="020F0502020204030204" pitchFamily="34" charset="0"/>
                <a:ea typeface="Arial" panose="020B0604020202020204" pitchFamily="34" charset="0"/>
              </a:rPr>
              <a:t>of</a:t>
            </a:r>
            <a:r>
              <a:rPr lang="en-US" sz="2400" spc="-20" dirty="0">
                <a:effectLst/>
                <a:latin typeface="Calibri" panose="020F0502020204030204" pitchFamily="34" charset="0"/>
                <a:ea typeface="Arial" panose="020B0604020202020204" pitchFamily="34" charset="0"/>
              </a:rPr>
              <a:t> </a:t>
            </a:r>
            <a:r>
              <a:rPr lang="en-US" sz="2400" dirty="0">
                <a:effectLst/>
                <a:latin typeface="Calibri" panose="020F0502020204030204" pitchFamily="34" charset="0"/>
                <a:ea typeface="Arial" panose="020B0604020202020204" pitchFamily="34" charset="0"/>
              </a:rPr>
              <a:t>pre-processing</a:t>
            </a:r>
            <a:r>
              <a:rPr lang="en-US" sz="2400" spc="-45" dirty="0">
                <a:effectLst/>
                <a:latin typeface="Calibri" panose="020F0502020204030204" pitchFamily="34" charset="0"/>
                <a:ea typeface="Arial" panose="020B0604020202020204" pitchFamily="34" charset="0"/>
              </a:rPr>
              <a:t> </a:t>
            </a:r>
            <a:r>
              <a:rPr lang="en-US" sz="2400" dirty="0">
                <a:effectLst/>
                <a:latin typeface="Calibri" panose="020F0502020204030204" pitchFamily="34" charset="0"/>
                <a:ea typeface="Arial" panose="020B0604020202020204" pitchFamily="34" charset="0"/>
              </a:rPr>
              <a:t>methods which</a:t>
            </a:r>
            <a:r>
              <a:rPr lang="en-US" sz="2400" spc="-35" dirty="0">
                <a:effectLst/>
                <a:latin typeface="Calibri" panose="020F0502020204030204" pitchFamily="34" charset="0"/>
                <a:ea typeface="Arial" panose="020B0604020202020204" pitchFamily="34" charset="0"/>
              </a:rPr>
              <a:t> </a:t>
            </a:r>
            <a:r>
              <a:rPr lang="en-US" sz="2400" dirty="0">
                <a:effectLst/>
                <a:latin typeface="Calibri" panose="020F0502020204030204" pitchFamily="34" charset="0"/>
                <a:ea typeface="Arial" panose="020B0604020202020204" pitchFamily="34" charset="0"/>
              </a:rPr>
              <a:t>needs</a:t>
            </a:r>
            <a:r>
              <a:rPr lang="en-US" sz="2400" spc="-40" dirty="0">
                <a:effectLst/>
                <a:latin typeface="Calibri" panose="020F0502020204030204" pitchFamily="34" charset="0"/>
                <a:ea typeface="Arial" panose="020B0604020202020204" pitchFamily="34" charset="0"/>
              </a:rPr>
              <a:t> </a:t>
            </a:r>
            <a:r>
              <a:rPr lang="en-US" sz="2400" dirty="0">
                <a:effectLst/>
                <a:latin typeface="Calibri" panose="020F0502020204030204" pitchFamily="34" charset="0"/>
                <a:ea typeface="Arial" panose="020B0604020202020204" pitchFamily="34" charset="0"/>
              </a:rPr>
              <a:t>to</a:t>
            </a:r>
            <a:r>
              <a:rPr lang="en-US" sz="2400" spc="-35" dirty="0">
                <a:effectLst/>
                <a:latin typeface="Calibri" panose="020F0502020204030204" pitchFamily="34" charset="0"/>
                <a:ea typeface="Arial" panose="020B0604020202020204" pitchFamily="34" charset="0"/>
              </a:rPr>
              <a:t> </a:t>
            </a:r>
            <a:r>
              <a:rPr lang="en-US" sz="2400" dirty="0">
                <a:effectLst/>
                <a:latin typeface="Calibri" panose="020F0502020204030204" pitchFamily="34" charset="0"/>
                <a:ea typeface="Arial" panose="020B0604020202020204" pitchFamily="34" charset="0"/>
              </a:rPr>
              <a:t>be</a:t>
            </a:r>
            <a:r>
              <a:rPr lang="en-US" sz="2400" spc="-30" dirty="0">
                <a:effectLst/>
                <a:latin typeface="Calibri" panose="020F0502020204030204" pitchFamily="34" charset="0"/>
                <a:ea typeface="Arial" panose="020B0604020202020204" pitchFamily="34" charset="0"/>
              </a:rPr>
              <a:t> </a:t>
            </a:r>
            <a:r>
              <a:rPr lang="en-US" sz="2400" dirty="0">
                <a:effectLst/>
                <a:latin typeface="Calibri" panose="020F0502020204030204" pitchFamily="34" charset="0"/>
                <a:ea typeface="Arial" panose="020B0604020202020204" pitchFamily="34" charset="0"/>
              </a:rPr>
              <a:t>tested</a:t>
            </a:r>
            <a:r>
              <a:rPr lang="en-US" sz="2400" spc="-35" dirty="0">
                <a:effectLst/>
                <a:latin typeface="Calibri" panose="020F0502020204030204" pitchFamily="34" charset="0"/>
                <a:ea typeface="Arial" panose="020B0604020202020204" pitchFamily="34" charset="0"/>
              </a:rPr>
              <a:t> </a:t>
            </a:r>
            <a:r>
              <a:rPr lang="en-US" sz="2400" dirty="0">
                <a:effectLst/>
                <a:latin typeface="Calibri" panose="020F0502020204030204" pitchFamily="34" charset="0"/>
                <a:ea typeface="Arial" panose="020B0604020202020204" pitchFamily="34" charset="0"/>
              </a:rPr>
              <a:t>before</a:t>
            </a:r>
            <a:r>
              <a:rPr lang="en-US" sz="2400" spc="-35" dirty="0">
                <a:effectLst/>
                <a:latin typeface="Calibri" panose="020F0502020204030204" pitchFamily="34" charset="0"/>
                <a:ea typeface="Arial" panose="020B0604020202020204" pitchFamily="34" charset="0"/>
              </a:rPr>
              <a:t> </a:t>
            </a:r>
            <a:r>
              <a:rPr lang="en-US" sz="2400" dirty="0">
                <a:effectLst/>
                <a:latin typeface="Calibri" panose="020F0502020204030204" pitchFamily="34" charset="0"/>
                <a:ea typeface="Arial" panose="020B0604020202020204" pitchFamily="34" charset="0"/>
              </a:rPr>
              <a:t>getting</a:t>
            </a:r>
            <a:r>
              <a:rPr lang="en-US" sz="2400" spc="-55" dirty="0">
                <a:effectLst/>
                <a:latin typeface="Calibri" panose="020F0502020204030204" pitchFamily="34" charset="0"/>
                <a:ea typeface="Arial" panose="020B0604020202020204" pitchFamily="34" charset="0"/>
              </a:rPr>
              <a:t> </a:t>
            </a:r>
            <a:r>
              <a:rPr lang="en-US" sz="2400" dirty="0">
                <a:effectLst/>
                <a:latin typeface="Calibri" panose="020F0502020204030204" pitchFamily="34" charset="0"/>
                <a:ea typeface="Arial" panose="020B0604020202020204" pitchFamily="34" charset="0"/>
              </a:rPr>
              <a:t>the</a:t>
            </a:r>
            <a:r>
              <a:rPr lang="en-US" sz="2400" spc="-35" dirty="0">
                <a:effectLst/>
                <a:latin typeface="Calibri" panose="020F0502020204030204" pitchFamily="34" charset="0"/>
                <a:ea typeface="Arial" panose="020B0604020202020204" pitchFamily="34" charset="0"/>
              </a:rPr>
              <a:t> </a:t>
            </a:r>
            <a:r>
              <a:rPr lang="en-US" sz="2400" dirty="0">
                <a:effectLst/>
                <a:latin typeface="Calibri" panose="020F0502020204030204" pitchFamily="34" charset="0"/>
                <a:ea typeface="Arial" panose="020B0604020202020204" pitchFamily="34" charset="0"/>
              </a:rPr>
              <a:t>data</a:t>
            </a:r>
            <a:r>
              <a:rPr lang="en-US" sz="2400" spc="-30" dirty="0">
                <a:effectLst/>
                <a:latin typeface="Calibri" panose="020F0502020204030204" pitchFamily="34" charset="0"/>
                <a:ea typeface="Arial" panose="020B0604020202020204" pitchFamily="34" charset="0"/>
              </a:rPr>
              <a:t> </a:t>
            </a:r>
            <a:r>
              <a:rPr lang="en-US" sz="2400" dirty="0">
                <a:effectLst/>
                <a:latin typeface="Calibri" panose="020F0502020204030204" pitchFamily="34" charset="0"/>
                <a:ea typeface="Arial" panose="020B0604020202020204" pitchFamily="34" charset="0"/>
              </a:rPr>
              <a:t>ready</a:t>
            </a:r>
            <a:r>
              <a:rPr lang="en-US" sz="2400" spc="-40" dirty="0">
                <a:effectLst/>
                <a:latin typeface="Calibri" panose="020F0502020204030204" pitchFamily="34" charset="0"/>
                <a:ea typeface="Arial" panose="020B0604020202020204" pitchFamily="34" charset="0"/>
              </a:rPr>
              <a:t> </a:t>
            </a:r>
            <a:r>
              <a:rPr lang="en-US" sz="2400" dirty="0">
                <a:effectLst/>
                <a:latin typeface="Calibri" panose="020F0502020204030204" pitchFamily="34" charset="0"/>
                <a:ea typeface="Arial" panose="020B0604020202020204" pitchFamily="34" charset="0"/>
              </a:rPr>
              <a:t>to</a:t>
            </a:r>
            <a:r>
              <a:rPr lang="en-US" sz="2400" spc="-35" dirty="0">
                <a:effectLst/>
                <a:latin typeface="Calibri" panose="020F0502020204030204" pitchFamily="34" charset="0"/>
                <a:ea typeface="Arial" panose="020B0604020202020204" pitchFamily="34" charset="0"/>
              </a:rPr>
              <a:t> </a:t>
            </a:r>
            <a:r>
              <a:rPr lang="en-US" sz="2400" dirty="0">
                <a:effectLst/>
                <a:latin typeface="Calibri" panose="020F0502020204030204" pitchFamily="34" charset="0"/>
                <a:ea typeface="Arial" panose="020B0604020202020204" pitchFamily="34" charset="0"/>
              </a:rPr>
              <a:t>be</a:t>
            </a:r>
            <a:r>
              <a:rPr lang="en-US" sz="2400" spc="-35" dirty="0">
                <a:effectLst/>
                <a:latin typeface="Calibri" panose="020F0502020204030204" pitchFamily="34" charset="0"/>
                <a:ea typeface="Arial" panose="020B0604020202020204" pitchFamily="34" charset="0"/>
              </a:rPr>
              <a:t> </a:t>
            </a:r>
            <a:r>
              <a:rPr lang="en-US" sz="2400" dirty="0">
                <a:effectLst/>
                <a:latin typeface="Calibri" panose="020F0502020204030204" pitchFamily="34" charset="0"/>
                <a:ea typeface="Arial" panose="020B0604020202020204" pitchFamily="34" charset="0"/>
              </a:rPr>
              <a:t>used</a:t>
            </a:r>
            <a:r>
              <a:rPr lang="en-US" sz="2400" spc="-35" dirty="0">
                <a:effectLst/>
                <a:latin typeface="Calibri" panose="020F0502020204030204" pitchFamily="34" charset="0"/>
                <a:ea typeface="Arial" panose="020B0604020202020204" pitchFamily="34" charset="0"/>
              </a:rPr>
              <a:t> </a:t>
            </a:r>
            <a:r>
              <a:rPr lang="en-US" sz="2400" dirty="0">
                <a:effectLst/>
                <a:latin typeface="Calibri" panose="020F0502020204030204" pitchFamily="34" charset="0"/>
                <a:ea typeface="Arial" panose="020B0604020202020204" pitchFamily="34" charset="0"/>
              </a:rPr>
              <a:t>in</a:t>
            </a:r>
            <a:r>
              <a:rPr lang="en-US" sz="2400" spc="-40" dirty="0">
                <a:effectLst/>
                <a:latin typeface="Calibri" panose="020F0502020204030204" pitchFamily="34" charset="0"/>
                <a:ea typeface="Arial" panose="020B0604020202020204" pitchFamily="34" charset="0"/>
              </a:rPr>
              <a:t> </a:t>
            </a:r>
            <a:r>
              <a:rPr lang="en-US" sz="2400" dirty="0">
                <a:effectLst/>
                <a:latin typeface="Calibri" panose="020F0502020204030204" pitchFamily="34" charset="0"/>
                <a:ea typeface="Arial" panose="020B0604020202020204" pitchFamily="34" charset="0"/>
              </a:rPr>
              <a:t>training.</a:t>
            </a:r>
            <a:r>
              <a:rPr lang="en-US" sz="2400" spc="5" dirty="0">
                <a:effectLst/>
                <a:latin typeface="Calibri" panose="020F0502020204030204" pitchFamily="34" charset="0"/>
                <a:ea typeface="Arial" panose="020B0604020202020204" pitchFamily="34" charset="0"/>
              </a:rPr>
              <a:t> </a:t>
            </a:r>
            <a:r>
              <a:rPr lang="en-US" sz="2400" dirty="0">
                <a:effectLst/>
                <a:latin typeface="Calibri" panose="020F0502020204030204" pitchFamily="34" charset="0"/>
                <a:ea typeface="Arial" panose="020B0604020202020204" pitchFamily="34" charset="0"/>
              </a:rPr>
              <a:t>After analyzing every model, Linear SVC shows the best accuracy and Cross validation score with least difference between the two and While doing Hyper</a:t>
            </a:r>
            <a:r>
              <a:rPr lang="en-US" sz="2400" spc="5" dirty="0">
                <a:effectLst/>
                <a:latin typeface="Calibri" panose="020F0502020204030204" pitchFamily="34" charset="0"/>
                <a:ea typeface="Arial" panose="020B0604020202020204" pitchFamily="34" charset="0"/>
              </a:rPr>
              <a:t> </a:t>
            </a:r>
            <a:r>
              <a:rPr lang="en-US" sz="2400" dirty="0">
                <a:effectLst/>
                <a:latin typeface="Calibri" panose="020F0502020204030204" pitchFamily="34" charset="0"/>
                <a:ea typeface="Arial" panose="020B0604020202020204" pitchFamily="34" charset="0"/>
              </a:rPr>
              <a:t>parameter</a:t>
            </a:r>
            <a:r>
              <a:rPr lang="en-US" sz="2400" spc="-15" dirty="0">
                <a:effectLst/>
                <a:latin typeface="Calibri" panose="020F0502020204030204" pitchFamily="34" charset="0"/>
                <a:ea typeface="Arial" panose="020B0604020202020204" pitchFamily="34" charset="0"/>
              </a:rPr>
              <a:t> </a:t>
            </a:r>
            <a:r>
              <a:rPr lang="en-US" sz="2400" dirty="0">
                <a:effectLst/>
                <a:latin typeface="Calibri" panose="020F0502020204030204" pitchFamily="34" charset="0"/>
                <a:ea typeface="Arial" panose="020B0604020202020204" pitchFamily="34" charset="0"/>
              </a:rPr>
              <a:t>tuning</a:t>
            </a:r>
            <a:r>
              <a:rPr lang="en-US" sz="2400" spc="-10" dirty="0">
                <a:effectLst/>
                <a:latin typeface="Calibri" panose="020F0502020204030204" pitchFamily="34" charset="0"/>
                <a:ea typeface="Arial" panose="020B0604020202020204" pitchFamily="34" charset="0"/>
              </a:rPr>
              <a:t> </a:t>
            </a:r>
            <a:r>
              <a:rPr lang="en-US" sz="2400" dirty="0">
                <a:effectLst/>
                <a:latin typeface="Calibri" panose="020F0502020204030204" pitchFamily="34" charset="0"/>
                <a:ea typeface="Arial" panose="020B0604020202020204" pitchFamily="34" charset="0"/>
              </a:rPr>
              <a:t>its</a:t>
            </a:r>
            <a:r>
              <a:rPr lang="en-US" sz="2400" spc="-10" dirty="0">
                <a:effectLst/>
                <a:latin typeface="Calibri" panose="020F0502020204030204" pitchFamily="34" charset="0"/>
                <a:ea typeface="Arial" panose="020B0604020202020204" pitchFamily="34" charset="0"/>
              </a:rPr>
              <a:t> </a:t>
            </a:r>
            <a:r>
              <a:rPr lang="en-US" sz="2400" dirty="0">
                <a:effectLst/>
                <a:latin typeface="Calibri" panose="020F0502020204030204" pitchFamily="34" charset="0"/>
                <a:ea typeface="Arial" panose="020B0604020202020204" pitchFamily="34" charset="0"/>
              </a:rPr>
              <a:t>accuracy reaches</a:t>
            </a:r>
            <a:r>
              <a:rPr lang="en-US" sz="2400" spc="-10" dirty="0">
                <a:effectLst/>
                <a:latin typeface="Calibri" panose="020F0502020204030204" pitchFamily="34" charset="0"/>
                <a:ea typeface="Arial" panose="020B0604020202020204" pitchFamily="34" charset="0"/>
              </a:rPr>
              <a:t> </a:t>
            </a:r>
            <a:r>
              <a:rPr lang="en-US" sz="2400" dirty="0">
                <a:effectLst/>
                <a:latin typeface="Calibri" panose="020F0502020204030204" pitchFamily="34" charset="0"/>
                <a:ea typeface="Arial" panose="020B0604020202020204" pitchFamily="34" charset="0"/>
              </a:rPr>
              <a:t>to</a:t>
            </a:r>
            <a:r>
              <a:rPr lang="en-US" sz="2400" spc="-20" dirty="0">
                <a:effectLst/>
                <a:latin typeface="Calibri" panose="020F0502020204030204" pitchFamily="34" charset="0"/>
                <a:ea typeface="Arial" panose="020B0604020202020204" pitchFamily="34" charset="0"/>
              </a:rPr>
              <a:t> </a:t>
            </a:r>
            <a:r>
              <a:rPr lang="en-US" sz="2400" dirty="0">
                <a:effectLst/>
                <a:latin typeface="Calibri" panose="020F0502020204030204" pitchFamily="34" charset="0"/>
                <a:ea typeface="Arial" panose="020B0604020202020204" pitchFamily="34" charset="0"/>
              </a:rPr>
              <a:t>91.77%. </a:t>
            </a:r>
            <a:endParaRPr lang="en-IN" sz="20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6602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132D5D-9BE9-9C9E-3650-43C8F02139C0}"/>
              </a:ext>
            </a:extLst>
          </p:cNvPr>
          <p:cNvSpPr txBox="1"/>
          <p:nvPr/>
        </p:nvSpPr>
        <p:spPr>
          <a:xfrm>
            <a:off x="333569" y="301891"/>
            <a:ext cx="10256675" cy="662874"/>
          </a:xfrm>
          <a:prstGeom prst="rect">
            <a:avLst/>
          </a:prstGeom>
          <a:noFill/>
        </p:spPr>
        <p:txBody>
          <a:bodyPr wrap="square">
            <a:spAutoFit/>
          </a:bodyPr>
          <a:lstStyle/>
          <a:p>
            <a:pPr>
              <a:lnSpc>
                <a:spcPct val="126000"/>
              </a:lnSpc>
              <a:spcBef>
                <a:spcPts val="5"/>
              </a:spcBef>
            </a:pPr>
            <a:r>
              <a:rPr lang="en-US" sz="3200" b="1" dirty="0">
                <a:effectLst/>
                <a:latin typeface="Calibri" panose="020F0502020204030204" pitchFamily="34" charset="0"/>
                <a:ea typeface="Arial" panose="020B0604020202020204" pitchFamily="34" charset="0"/>
              </a:rPr>
              <a:t>SAVING THE MODEL AND LOADING PREDICTIONS:-</a:t>
            </a:r>
            <a:endParaRPr lang="en-IN" dirty="0">
              <a:effectLst/>
              <a:latin typeface="Arial" panose="020B0604020202020204" pitchFamily="34" charset="0"/>
              <a:ea typeface="Arial" panose="020B0604020202020204" pitchFamily="34" charset="0"/>
            </a:endParaRPr>
          </a:p>
        </p:txBody>
      </p:sp>
      <p:pic>
        <p:nvPicPr>
          <p:cNvPr id="4" name="Picture 3">
            <a:extLst>
              <a:ext uri="{FF2B5EF4-FFF2-40B4-BE49-F238E27FC236}">
                <a16:creationId xmlns:a16="http://schemas.microsoft.com/office/drawing/2014/main" id="{00EB0873-47F1-3B02-097F-DBA3D1607B2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6889" y="1280159"/>
            <a:ext cx="9610842" cy="5195285"/>
          </a:xfrm>
          <a:prstGeom prst="rect">
            <a:avLst/>
          </a:prstGeom>
          <a:noFill/>
          <a:ln>
            <a:noFill/>
          </a:ln>
        </p:spPr>
      </p:pic>
    </p:spTree>
    <p:extLst>
      <p:ext uri="{BB962C8B-B14F-4D97-AF65-F5344CB8AC3E}">
        <p14:creationId xmlns:p14="http://schemas.microsoft.com/office/powerpoint/2010/main" val="1427491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3E6051-D619-A9EF-9FED-0895653CE472}"/>
              </a:ext>
            </a:extLst>
          </p:cNvPr>
          <p:cNvSpPr txBox="1"/>
          <p:nvPr/>
        </p:nvSpPr>
        <p:spPr>
          <a:xfrm>
            <a:off x="195943" y="1199125"/>
            <a:ext cx="11831215" cy="4568687"/>
          </a:xfrm>
          <a:prstGeom prst="rect">
            <a:avLst/>
          </a:prstGeom>
          <a:noFill/>
        </p:spPr>
        <p:txBody>
          <a:bodyPr wrap="square">
            <a:spAutoFit/>
          </a:bodyPr>
          <a:lstStyle/>
          <a:p>
            <a:pPr>
              <a:lnSpc>
                <a:spcPct val="107000"/>
              </a:lnSpc>
              <a:spcAft>
                <a:spcPts val="800"/>
              </a:spcAft>
            </a:pP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                               ACKNOWLEDGEMENT:-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It is a great pleasure to express my gratitude to Team Flip Robo, for giving me the opportunity to work on a interesting project, which helped me in improving my knowledge, coding skills and my analysation skills.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Team Flip Robo also gave me opportunity to build PowerPoint Presentation and Project Report, which will help me to share steps taken while building the entire model. It has helped me in deciding about the future prospects of various Data Science fields. Now, I will explain the understanding of the project through this report.</a:t>
            </a:r>
            <a:r>
              <a:rPr lang="en-IN"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535610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08FA4D-8C8F-7781-E751-26BADCBC2872}"/>
              </a:ext>
            </a:extLst>
          </p:cNvPr>
          <p:cNvSpPr txBox="1"/>
          <p:nvPr/>
        </p:nvSpPr>
        <p:spPr>
          <a:xfrm>
            <a:off x="174949" y="106085"/>
            <a:ext cx="6097554" cy="805477"/>
          </a:xfrm>
          <a:prstGeom prst="rect">
            <a:avLst/>
          </a:prstGeom>
          <a:noFill/>
        </p:spPr>
        <p:txBody>
          <a:bodyPr wrap="square">
            <a:spAutoFit/>
          </a:bodyPr>
          <a:lstStyle/>
          <a:p>
            <a:pPr>
              <a:lnSpc>
                <a:spcPct val="126000"/>
              </a:lnSpc>
              <a:spcBef>
                <a:spcPts val="5"/>
              </a:spcBef>
            </a:pPr>
            <a:r>
              <a:rPr lang="en-IN" sz="4000" b="1" dirty="0">
                <a:effectLst/>
                <a:latin typeface="Calibri" panose="020F0502020204030204" pitchFamily="34" charset="0"/>
                <a:ea typeface="Arial" panose="020B0604020202020204" pitchFamily="34" charset="0"/>
              </a:rPr>
              <a:t> </a:t>
            </a:r>
            <a:r>
              <a:rPr lang="en-US" sz="4000" b="1" dirty="0">
                <a:effectLst/>
                <a:latin typeface="Calibri" panose="020F0502020204030204" pitchFamily="34" charset="0"/>
                <a:ea typeface="Arial" panose="020B0604020202020204" pitchFamily="34" charset="0"/>
              </a:rPr>
              <a:t>CONCLUSION:-</a:t>
            </a:r>
            <a:endParaRPr lang="en-IN" sz="2400" dirty="0">
              <a:effectLst/>
              <a:latin typeface="Arial" panose="020B0604020202020204" pitchFamily="34" charset="0"/>
              <a:ea typeface="Arial" panose="020B0604020202020204" pitchFamily="34" charset="0"/>
            </a:endParaRPr>
          </a:p>
        </p:txBody>
      </p:sp>
      <p:sp>
        <p:nvSpPr>
          <p:cNvPr id="5" name="TextBox 4">
            <a:extLst>
              <a:ext uri="{FF2B5EF4-FFF2-40B4-BE49-F238E27FC236}">
                <a16:creationId xmlns:a16="http://schemas.microsoft.com/office/drawing/2014/main" id="{ECD6A831-C4D4-F627-B2AA-CA5AAB9504F4}"/>
              </a:ext>
            </a:extLst>
          </p:cNvPr>
          <p:cNvSpPr txBox="1"/>
          <p:nvPr/>
        </p:nvSpPr>
        <p:spPr>
          <a:xfrm>
            <a:off x="174949" y="1014061"/>
            <a:ext cx="10210022" cy="5335115"/>
          </a:xfrm>
          <a:prstGeom prst="rect">
            <a:avLst/>
          </a:prstGeom>
          <a:noFill/>
        </p:spPr>
        <p:txBody>
          <a:bodyPr wrap="square">
            <a:spAutoFit/>
          </a:bodyPr>
          <a:lstStyle/>
          <a:p>
            <a:pPr marR="160655">
              <a:lnSpc>
                <a:spcPct val="126000"/>
              </a:lnSpc>
            </a:pPr>
            <a:r>
              <a:rPr lang="en-US" sz="1600" dirty="0">
                <a:effectLst/>
                <a:latin typeface="Arial" panose="020B0604020202020204" pitchFamily="34" charset="0"/>
                <a:ea typeface="Arial" panose="020B0604020202020204" pitchFamily="34" charset="0"/>
              </a:rPr>
              <a:t>Communication is one of the basic necessities of everyone’s life. People need to talk and interact with one another to express what they think. Over the years, social media and social networking have been increasing exponentially due to a rise in the use of the internet. Flood of information arises from online conversation on a daily basis, as people are able to discuss, express themselves and express their opinion via these platforms. While this situation is highly productive and could contribute significantly to the quality of human life, it could also be destructive and enormously dangerous. The responsibility lies on the social media administration, or the host of organization to control and monitor these comments.</a:t>
            </a:r>
            <a:endParaRPr lang="en-IN" sz="1400" dirty="0">
              <a:effectLst/>
              <a:latin typeface="Arial" panose="020B0604020202020204" pitchFamily="34" charset="0"/>
              <a:ea typeface="Arial" panose="020B0604020202020204" pitchFamily="34" charset="0"/>
            </a:endParaRPr>
          </a:p>
          <a:p>
            <a:pPr marL="73025" marR="160655">
              <a:lnSpc>
                <a:spcPct val="126000"/>
              </a:lnSpc>
              <a:spcAft>
                <a:spcPts val="0"/>
              </a:spcAft>
            </a:pPr>
            <a:r>
              <a:rPr lang="en-US" sz="1600" dirty="0">
                <a:effectLst/>
                <a:latin typeface="Arial" panose="020B0604020202020204" pitchFamily="34" charset="0"/>
                <a:ea typeface="Arial" panose="020B0604020202020204" pitchFamily="34" charset="0"/>
              </a:rPr>
              <a:t> </a:t>
            </a:r>
            <a:endParaRPr lang="en-IN" sz="1400" dirty="0">
              <a:effectLst/>
              <a:latin typeface="Arial" panose="020B0604020202020204" pitchFamily="34" charset="0"/>
              <a:ea typeface="Arial" panose="020B0604020202020204" pitchFamily="34" charset="0"/>
            </a:endParaRPr>
          </a:p>
          <a:p>
            <a:pPr marL="73025" marR="160655">
              <a:lnSpc>
                <a:spcPct val="126000"/>
              </a:lnSpc>
              <a:spcAft>
                <a:spcPts val="0"/>
              </a:spcAft>
            </a:pPr>
            <a:r>
              <a:rPr lang="en-US" sz="1600" dirty="0">
                <a:effectLst/>
                <a:latin typeface="Arial" panose="020B0604020202020204" pitchFamily="34" charset="0"/>
                <a:ea typeface="Arial" panose="020B0604020202020204" pitchFamily="34" charset="0"/>
              </a:rPr>
              <a:t>This research work focuses on developing a model that would automatically classify a comment as either malignant or non-malignant using Linear SVC. </a:t>
            </a:r>
            <a:endParaRPr lang="en-IN" sz="1400" dirty="0">
              <a:effectLst/>
              <a:latin typeface="Arial" panose="020B0604020202020204" pitchFamily="34" charset="0"/>
              <a:ea typeface="Arial" panose="020B0604020202020204" pitchFamily="34" charset="0"/>
            </a:endParaRPr>
          </a:p>
          <a:p>
            <a:pPr marL="73025" marR="160655">
              <a:lnSpc>
                <a:spcPct val="126000"/>
              </a:lnSpc>
              <a:spcAft>
                <a:spcPts val="0"/>
              </a:spcAft>
            </a:pPr>
            <a:r>
              <a:rPr lang="en-US" sz="1600" dirty="0">
                <a:effectLst/>
                <a:latin typeface="Arial" panose="020B0604020202020204" pitchFamily="34" charset="0"/>
                <a:ea typeface="Arial" panose="020B0604020202020204" pitchFamily="34" charset="0"/>
              </a:rPr>
              <a:t> </a:t>
            </a:r>
            <a:endParaRPr lang="en-IN" sz="1400" dirty="0">
              <a:effectLst/>
              <a:latin typeface="Arial" panose="020B0604020202020204" pitchFamily="34" charset="0"/>
              <a:ea typeface="Arial" panose="020B0604020202020204" pitchFamily="34" charset="0"/>
            </a:endParaRPr>
          </a:p>
          <a:p>
            <a:pPr marL="73025" marR="160655">
              <a:lnSpc>
                <a:spcPct val="126000"/>
              </a:lnSpc>
              <a:spcAft>
                <a:spcPts val="0"/>
              </a:spcAft>
            </a:pPr>
            <a:r>
              <a:rPr lang="en-US" sz="1600" dirty="0">
                <a:effectLst/>
                <a:latin typeface="Arial" panose="020B0604020202020204" pitchFamily="34" charset="0"/>
                <a:ea typeface="Arial" panose="020B0604020202020204" pitchFamily="34" charset="0"/>
              </a:rPr>
              <a:t> </a:t>
            </a:r>
            <a:endParaRPr lang="en-IN" sz="1400" dirty="0">
              <a:effectLst/>
              <a:latin typeface="Arial" panose="020B0604020202020204" pitchFamily="34" charset="0"/>
              <a:ea typeface="Arial" panose="020B0604020202020204" pitchFamily="34" charset="0"/>
            </a:endParaRPr>
          </a:p>
          <a:p>
            <a:pPr marL="73025" marR="160655">
              <a:lnSpc>
                <a:spcPct val="126000"/>
              </a:lnSpc>
              <a:spcAft>
                <a:spcPts val="0"/>
              </a:spcAft>
            </a:pPr>
            <a:r>
              <a:rPr lang="en-US" sz="1600" dirty="0">
                <a:effectLst/>
                <a:latin typeface="Arial" panose="020B0604020202020204" pitchFamily="34" charset="0"/>
                <a:ea typeface="Arial" panose="020B0604020202020204" pitchFamily="34" charset="0"/>
              </a:rPr>
              <a:t>Therefore, this study aims to develop a multi-headed model to detect different types of malignant comment like threats, rude, abusive, and loathe. By collecting and preprocessing malignant comments for training and testing using term frequency- inverse document frequency (TF-IDF) algorithm, developing a multi-headed model will detect different types of malignant comment using machine learning algorithms to train the dataset, and evaluate the model using confusion matrix</a:t>
            </a:r>
            <a:r>
              <a:rPr lang="en-US" sz="1600" dirty="0">
                <a:ln>
                  <a:noFill/>
                </a:ln>
                <a:gradFill>
                  <a:gsLst>
                    <a:gs pos="0">
                      <a:srgbClr val="1F4E79"/>
                    </a:gs>
                    <a:gs pos="50000">
                      <a:srgbClr val="5B9BD5"/>
                    </a:gs>
                    <a:gs pos="100000">
                      <a:srgbClr val="9DC3E6"/>
                    </a:gs>
                  </a:gsLst>
                  <a:lin ang="5400000" scaled="0"/>
                </a:gradFill>
                <a:effectLst>
                  <a:reflection blurRad="6350" stA="53000" endA="300" endPos="35500" dir="5400000" sy="-90000" algn="bl"/>
                </a:effectLst>
                <a:latin typeface="Arial" panose="020B0604020202020204" pitchFamily="34" charset="0"/>
                <a:ea typeface="Arial" panose="020B0604020202020204" pitchFamily="34" charset="0"/>
              </a:rPr>
              <a:t>.</a:t>
            </a: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6074317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CD7B8D-577F-4445-EEDF-C03F180B61C0}"/>
              </a:ext>
            </a:extLst>
          </p:cNvPr>
          <p:cNvSpPr txBox="1"/>
          <p:nvPr/>
        </p:nvSpPr>
        <p:spPr>
          <a:xfrm>
            <a:off x="436207" y="426957"/>
            <a:ext cx="10060732" cy="4156844"/>
          </a:xfrm>
          <a:prstGeom prst="rect">
            <a:avLst/>
          </a:prstGeom>
          <a:noFill/>
        </p:spPr>
        <p:txBody>
          <a:bodyPr wrap="square">
            <a:spAutoFit/>
          </a:bodyPr>
          <a:lstStyle/>
          <a:p>
            <a:pPr>
              <a:lnSpc>
                <a:spcPct val="126000"/>
              </a:lnSpc>
              <a:spcBef>
                <a:spcPts val="5"/>
              </a:spcBef>
            </a:pPr>
            <a:r>
              <a:rPr lang="en-US" sz="3200" b="1" dirty="0">
                <a:effectLst/>
                <a:latin typeface="Calibri" panose="020F0502020204030204" pitchFamily="34" charset="0"/>
                <a:ea typeface="Arial" panose="020B0604020202020204" pitchFamily="34" charset="0"/>
              </a:rPr>
              <a:t>SCOPE FOR FUTURE WORK:-</a:t>
            </a:r>
            <a:endParaRPr lang="en-IN" dirty="0">
              <a:effectLst/>
              <a:latin typeface="Arial" panose="020B0604020202020204" pitchFamily="34" charset="0"/>
              <a:ea typeface="Arial" panose="020B0604020202020204" pitchFamily="34" charset="0"/>
            </a:endParaRPr>
          </a:p>
          <a:p>
            <a:pPr>
              <a:lnSpc>
                <a:spcPct val="126000"/>
              </a:lnSpc>
              <a:spcBef>
                <a:spcPts val="5"/>
              </a:spcBef>
            </a:pPr>
            <a:r>
              <a:rPr lang="en-US" sz="3600" b="1" dirty="0">
                <a:effectLst/>
                <a:latin typeface="Calibri" panose="020F0502020204030204" pitchFamily="34" charset="0"/>
                <a:ea typeface="Arial" panose="020B0604020202020204" pitchFamily="34" charset="0"/>
              </a:rPr>
              <a:t> </a:t>
            </a:r>
            <a:endParaRPr lang="en-IN" dirty="0">
              <a:effectLst/>
              <a:latin typeface="Arial" panose="020B0604020202020204" pitchFamily="34" charset="0"/>
              <a:ea typeface="Arial" panose="020B0604020202020204" pitchFamily="34" charset="0"/>
            </a:endParaRPr>
          </a:p>
          <a:p>
            <a:pPr marR="160655">
              <a:lnSpc>
                <a:spcPct val="126000"/>
              </a:lnSpc>
            </a:pPr>
            <a:r>
              <a:rPr lang="en-US" sz="2400" dirty="0">
                <a:effectLst/>
                <a:latin typeface="Arial" panose="020B0604020202020204" pitchFamily="34" charset="0"/>
                <a:ea typeface="Arial" panose="020B0604020202020204" pitchFamily="34" charset="0"/>
              </a:rPr>
              <a:t>In future, this machine learning model may bind with various website which can provide real time data for price prediction. We can build an android app as user interface for interacting with user. For better performance, we plan to judiciously design Deep Learning Network Structures, use adaptive learning rates and train on clusters of data rather than the whole dataset.</a:t>
            </a:r>
            <a:endParaRPr lang="en-IN"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911304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8FCD1A-8CEA-F567-4780-6F8CAFC00D20}"/>
              </a:ext>
            </a:extLst>
          </p:cNvPr>
          <p:cNvSpPr txBox="1"/>
          <p:nvPr/>
        </p:nvSpPr>
        <p:spPr>
          <a:xfrm>
            <a:off x="375169" y="520327"/>
            <a:ext cx="11124424" cy="5947975"/>
          </a:xfrm>
          <a:prstGeom prst="rect">
            <a:avLst/>
          </a:prstGeom>
          <a:noFill/>
        </p:spPr>
        <p:txBody>
          <a:bodyPr wrap="square">
            <a:spAutoFit/>
          </a:bodyPr>
          <a:lstStyle/>
          <a:p>
            <a:pPr>
              <a:lnSpc>
                <a:spcPct val="107000"/>
              </a:lnSpc>
              <a:spcAft>
                <a:spcPts val="800"/>
              </a:spcAft>
            </a:pPr>
            <a:r>
              <a:rPr lang="en-IN" sz="3200" b="1" dirty="0">
                <a:effectLst/>
                <a:latin typeface="Calibri" panose="020F0502020204030204" pitchFamily="34" charset="0"/>
                <a:ea typeface="Calibri" panose="020F0502020204030204" pitchFamily="34" charset="0"/>
                <a:cs typeface="Calibri" panose="020F0502020204030204" pitchFamily="34" charset="0"/>
              </a:rPr>
              <a:t>INTRODUCTION:-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Online forums and social media platforms have provided individuals with the means to put forward their thoughts and freely express their opinion on various issues and incidents. In some cases, these online comments contain explicit language which may hurt the readers. Comments containing explicit language can be classified into some categories such as Toxic, Severe Toxic, Obscene, Threat, Insult, and Identity Hate. The threat of abuse and harassment means that many people stop expressing themselves and give up on seeking different opinions.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To protect users from being exposed to offensive language on online forums or social media sites, companies have started flagging comments and blocking users who are found guilty of using unpleasant language. Several Machine Learning models have been developed and deployed to filter out the unruly language and protect internet users from becoming victims of online harassment and cyberbullying also.</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68459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FF89D4-2D2B-AC9B-767D-AC54FEC223B5}"/>
              </a:ext>
            </a:extLst>
          </p:cNvPr>
          <p:cNvSpPr txBox="1"/>
          <p:nvPr/>
        </p:nvSpPr>
        <p:spPr>
          <a:xfrm>
            <a:off x="632150" y="599088"/>
            <a:ext cx="9790144" cy="2445862"/>
          </a:xfrm>
          <a:prstGeom prst="rect">
            <a:avLst/>
          </a:prstGeom>
          <a:noFill/>
        </p:spPr>
        <p:txBody>
          <a:bodyPr wrap="square">
            <a:spAutoFit/>
          </a:bodyPr>
          <a:lstStyle/>
          <a:p>
            <a:pPr>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The main purpose of building this model is to prevent the abusive comment which in turn will Detroit the mindset of an individual or people, now-a-days a lot of abusive and lethargic comment can be seen on various social media platforms which create a negative environment among the people and community, so to stop this type of activity a machine learning model is built to identify the malignant text and filter it out as soon as it encounters it.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F2914F41-F534-E85A-451A-41B3A54A005F}"/>
              </a:ext>
            </a:extLst>
          </p:cNvPr>
          <p:cNvSpPr txBox="1"/>
          <p:nvPr/>
        </p:nvSpPr>
        <p:spPr>
          <a:xfrm>
            <a:off x="632149" y="3044950"/>
            <a:ext cx="11460323" cy="3470565"/>
          </a:xfrm>
          <a:prstGeom prst="rect">
            <a:avLst/>
          </a:prstGeom>
          <a:noFill/>
        </p:spPr>
        <p:txBody>
          <a:bodyPr wrap="square">
            <a:spAutoFit/>
          </a:bodyPr>
          <a:lstStyle/>
          <a:p>
            <a:pPr>
              <a:lnSpc>
                <a:spcPct val="107000"/>
              </a:lnSpc>
              <a:spcAft>
                <a:spcPts val="800"/>
              </a:spcAft>
            </a:pPr>
            <a:r>
              <a:rPr lang="en-IN" sz="3200" b="1" dirty="0">
                <a:effectLst/>
                <a:latin typeface="Calibri" panose="020F0502020204030204" pitchFamily="34" charset="0"/>
                <a:ea typeface="Calibri" panose="020F0502020204030204" pitchFamily="34" charset="0"/>
                <a:cs typeface="Times New Roman" panose="02020603050405020304" pitchFamily="18" charset="0"/>
              </a:rPr>
              <a:t>Review of Literature:-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Our goal is to build a prototype of online hate and abuse comment classifier which can be used to classify hate and offensive comments so that it can be controlled and restricted from spreading hatred and cyberbullying using various Machine Learning Techniques. In this, we are investigating the application of machine learning techniques and vectorisation concept to predict the comments. The predictions are based on historical data collected from various websites. Here, Different techniques will be used to build a model for predicting the malignant comments</a:t>
            </a:r>
            <a:r>
              <a:rPr lang="en-IN" sz="1600" dirty="0">
                <a:effectLst/>
                <a:latin typeface="Calibri" panose="020F0502020204030204" pitchFamily="34"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3290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FB386A-8D0D-2C9F-BC52-3E9CFEBC814B}"/>
              </a:ext>
            </a:extLst>
          </p:cNvPr>
          <p:cNvSpPr txBox="1"/>
          <p:nvPr/>
        </p:nvSpPr>
        <p:spPr>
          <a:xfrm>
            <a:off x="585496" y="469078"/>
            <a:ext cx="9874120" cy="5190523"/>
          </a:xfrm>
          <a:prstGeom prst="rect">
            <a:avLst/>
          </a:prstGeom>
          <a:noFill/>
        </p:spPr>
        <p:txBody>
          <a:bodyPr wrap="square">
            <a:spAutoFit/>
          </a:bodyPr>
          <a:lstStyle/>
          <a:p>
            <a:pPr>
              <a:lnSpc>
                <a:spcPct val="107000"/>
              </a:lnSpc>
              <a:spcAft>
                <a:spcPts val="800"/>
              </a:spcAft>
            </a:pPr>
            <a:r>
              <a:rPr lang="en-IN" sz="2800" b="1" dirty="0">
                <a:effectLst/>
                <a:latin typeface="Calibri" panose="020F0502020204030204" pitchFamily="34" charset="0"/>
                <a:ea typeface="Calibri" panose="020F0502020204030204" pitchFamily="34" charset="0"/>
                <a:cs typeface="Times New Roman" panose="02020603050405020304" pitchFamily="18" charset="0"/>
              </a:rPr>
              <a:t>Motivation for the Problem Undertaken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Online platforms when used by normal people can only be comfortably used by them only when they feel that they can express themselves freely and without any reluctance. If they come across any kind of a malignant or toxic type of a reply which can also be a threat or an insult or any kind of harassment which makes them uncomfortable, they might defer to use the social media platform in future.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Thus, it becomes extremely essential for any organization or community to have an automated system which can efficiently identify and keep a track of all such comments and thus take any respective action for it, such as reporting or blocking the same to prevent any such kind of issues in the future.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17506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403CED-FF9B-F1C7-4216-B315104E3965}"/>
              </a:ext>
            </a:extLst>
          </p:cNvPr>
          <p:cNvSpPr txBox="1"/>
          <p:nvPr/>
        </p:nvSpPr>
        <p:spPr>
          <a:xfrm>
            <a:off x="464198" y="686181"/>
            <a:ext cx="11544300" cy="3976473"/>
          </a:xfrm>
          <a:prstGeom prst="rect">
            <a:avLst/>
          </a:prstGeom>
          <a:noFill/>
        </p:spPr>
        <p:txBody>
          <a:bodyPr wrap="square">
            <a:spAutoFit/>
          </a:bodyPr>
          <a:lstStyle/>
          <a:p>
            <a:pPr>
              <a:lnSpc>
                <a:spcPct val="107000"/>
              </a:lnSpc>
              <a:spcAft>
                <a:spcPts val="800"/>
              </a:spcAft>
            </a:pPr>
            <a:r>
              <a:rPr lang="en-IN" sz="3200" b="1" dirty="0">
                <a:effectLst/>
                <a:latin typeface="Calibri" panose="020F0502020204030204" pitchFamily="34" charset="0"/>
                <a:ea typeface="Calibri" panose="020F0502020204030204" pitchFamily="34" charset="0"/>
                <a:cs typeface="Times New Roman" panose="02020603050405020304" pitchFamily="18" charset="0"/>
              </a:rPr>
              <a:t>Analytical Problem Framing:-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R="87630">
              <a:lnSpc>
                <a:spcPct val="150000"/>
              </a:lnSpc>
              <a:spcBef>
                <a:spcPts val="735"/>
              </a:spcBef>
              <a:spcAft>
                <a:spcPts val="0"/>
              </a:spcAft>
            </a:pPr>
            <a:r>
              <a:rPr lang="en-US" sz="2800" dirty="0">
                <a:effectLst/>
                <a:latin typeface="Calibri" panose="020F0502020204030204" pitchFamily="34" charset="0"/>
                <a:ea typeface="Arial" panose="020B0604020202020204" pitchFamily="34" charset="0"/>
              </a:rPr>
              <a:t>Here we are dealing with one main text columns which held some importance of the data and others shows the multiple types of </a:t>
            </a:r>
            <a:r>
              <a:rPr lang="en-US" sz="2800" dirty="0" err="1">
                <a:effectLst/>
                <a:latin typeface="Calibri" panose="020F0502020204030204" pitchFamily="34" charset="0"/>
                <a:ea typeface="Arial" panose="020B0604020202020204" pitchFamily="34" charset="0"/>
              </a:rPr>
              <a:t>behaviour</a:t>
            </a:r>
            <a:r>
              <a:rPr lang="en-US" sz="2800" dirty="0">
                <a:effectLst/>
                <a:latin typeface="Calibri" panose="020F0502020204030204" pitchFamily="34" charset="0"/>
                <a:ea typeface="Arial" panose="020B0604020202020204" pitchFamily="34" charset="0"/>
              </a:rPr>
              <a:t> inferred from the text. I prefer to focus more on the words which has greater value of importance in the context. </a:t>
            </a:r>
            <a:r>
              <a:rPr lang="en-US" sz="2800" dirty="0" err="1">
                <a:effectLst/>
                <a:latin typeface="Calibri" panose="020F0502020204030204" pitchFamily="34" charset="0"/>
                <a:ea typeface="Arial" panose="020B0604020202020204" pitchFamily="34" charset="0"/>
              </a:rPr>
              <a:t>CommentText</a:t>
            </a:r>
            <a:r>
              <a:rPr lang="en-US" sz="2800" dirty="0">
                <a:effectLst/>
                <a:latin typeface="Calibri" panose="020F0502020204030204" pitchFamily="34" charset="0"/>
                <a:ea typeface="Arial" panose="020B0604020202020204" pitchFamily="34" charset="0"/>
              </a:rPr>
              <a:t> is the NLP term used here on text columns for fetching comment data</a:t>
            </a:r>
            <a:r>
              <a:rPr lang="en-US" sz="2000" dirty="0">
                <a:effectLst/>
                <a:latin typeface="Calibri" panose="020F0502020204030204" pitchFamily="34" charset="0"/>
                <a:ea typeface="Arial" panose="020B0604020202020204" pitchFamily="34" charset="0"/>
              </a:rPr>
              <a:t>.</a:t>
            </a:r>
            <a:endParaRPr lang="en-IN"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010106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BCE227-63D2-49B5-0D17-E00CEFFA7399}"/>
              </a:ext>
            </a:extLst>
          </p:cNvPr>
          <p:cNvSpPr txBox="1"/>
          <p:nvPr/>
        </p:nvSpPr>
        <p:spPr>
          <a:xfrm>
            <a:off x="158621" y="935895"/>
            <a:ext cx="11551297" cy="5716821"/>
          </a:xfrm>
          <a:prstGeom prst="rect">
            <a:avLst/>
          </a:prstGeom>
          <a:noFill/>
        </p:spPr>
        <p:txBody>
          <a:bodyPr wrap="square">
            <a:spAutoFit/>
          </a:bodyPr>
          <a:lstStyle/>
          <a:p>
            <a:pPr marL="88900"/>
            <a:r>
              <a:rPr lang="en-US" sz="2800" b="1" i="0" dirty="0">
                <a:effectLst/>
                <a:latin typeface="Calibri" panose="020F0502020204030204" pitchFamily="34" charset="0"/>
                <a:ea typeface="Arial" panose="020B0604020202020204" pitchFamily="34" charset="0"/>
              </a:rPr>
              <a:t>DATA SOURCES AND FORMATS:-</a:t>
            </a:r>
            <a:endParaRPr lang="en-IN" sz="1600" b="1" i="1" dirty="0">
              <a:effectLst/>
              <a:latin typeface="Arial" panose="020B0604020202020204" pitchFamily="34" charset="0"/>
              <a:ea typeface="Arial" panose="020B0604020202020204" pitchFamily="34" charset="0"/>
            </a:endParaRPr>
          </a:p>
          <a:p>
            <a:pPr marL="88900" marR="94615" algn="just">
              <a:lnSpc>
                <a:spcPct val="150000"/>
              </a:lnSpc>
              <a:spcBef>
                <a:spcPts val="735"/>
              </a:spcBef>
              <a:spcAft>
                <a:spcPts val="0"/>
              </a:spcAft>
            </a:pPr>
            <a:r>
              <a:rPr lang="en-US" sz="2000" dirty="0">
                <a:effectLst/>
                <a:latin typeface="Calibri" panose="020F0502020204030204" pitchFamily="34" charset="0"/>
                <a:ea typeface="Arial" panose="020B0604020202020204" pitchFamily="34" charset="0"/>
              </a:rPr>
              <a:t>The data was provided by </a:t>
            </a:r>
            <a:r>
              <a:rPr lang="en-US" sz="2000" dirty="0" err="1">
                <a:effectLst/>
                <a:latin typeface="Calibri" panose="020F0502020204030204" pitchFamily="34" charset="0"/>
                <a:ea typeface="Arial" panose="020B0604020202020204" pitchFamily="34" charset="0"/>
              </a:rPr>
              <a:t>FlipRobo</a:t>
            </a:r>
            <a:r>
              <a:rPr lang="en-US" sz="2000" dirty="0">
                <a:effectLst/>
                <a:latin typeface="Calibri" panose="020F0502020204030204" pitchFamily="34" charset="0"/>
                <a:ea typeface="Arial" panose="020B0604020202020204" pitchFamily="34" charset="0"/>
              </a:rPr>
              <a:t> in CSV format. After loading the training dataset into </a:t>
            </a:r>
            <a:r>
              <a:rPr lang="en-US" sz="2000" dirty="0" err="1">
                <a:effectLst/>
                <a:latin typeface="Calibri" panose="020F0502020204030204" pitchFamily="34" charset="0"/>
                <a:ea typeface="Arial" panose="020B0604020202020204" pitchFamily="34" charset="0"/>
              </a:rPr>
              <a:t>Jupyter</a:t>
            </a:r>
            <a:r>
              <a:rPr lang="en-US" sz="2000" dirty="0">
                <a:effectLst/>
                <a:latin typeface="Calibri" panose="020F0502020204030204" pitchFamily="34" charset="0"/>
                <a:ea typeface="Arial" panose="020B0604020202020204" pitchFamily="34" charset="0"/>
              </a:rPr>
              <a:t> Notebook using Pandas and it can be seen that there are eight columns named as:</a:t>
            </a:r>
            <a:endParaRPr lang="en-IN" sz="1600" dirty="0">
              <a:effectLst/>
              <a:latin typeface="Arial" panose="020B0604020202020204" pitchFamily="34" charset="0"/>
              <a:ea typeface="Arial" panose="020B0604020202020204" pitchFamily="34" charset="0"/>
            </a:endParaRPr>
          </a:p>
          <a:p>
            <a:pPr marL="88900" marR="591185" algn="just">
              <a:lnSpc>
                <a:spcPct val="150000"/>
              </a:lnSpc>
              <a:spcAft>
                <a:spcPts val="0"/>
              </a:spcAft>
            </a:pPr>
            <a:r>
              <a:rPr lang="en-US" sz="2000" b="1" dirty="0">
                <a:effectLst/>
                <a:latin typeface="Calibri" panose="020F0502020204030204" pitchFamily="34" charset="0"/>
                <a:ea typeface="Arial" panose="020B0604020202020204" pitchFamily="34" charset="0"/>
              </a:rPr>
              <a:t>“</a:t>
            </a:r>
            <a:r>
              <a:rPr lang="en-US" sz="2000" dirty="0">
                <a:effectLst/>
                <a:latin typeface="Calibri" panose="020F0502020204030204" pitchFamily="34" charset="0"/>
                <a:ea typeface="Arial" panose="020B0604020202020204" pitchFamily="34" charset="0"/>
              </a:rPr>
              <a:t>Id, </a:t>
            </a:r>
            <a:r>
              <a:rPr lang="en-US" sz="2000" dirty="0" err="1">
                <a:effectLst/>
                <a:latin typeface="Calibri" panose="020F0502020204030204" pitchFamily="34" charset="0"/>
                <a:ea typeface="Arial" panose="020B0604020202020204" pitchFamily="34" charset="0"/>
              </a:rPr>
              <a:t>comment_text</a:t>
            </a:r>
            <a:r>
              <a:rPr lang="en-US" sz="2000" dirty="0">
                <a:effectLst/>
                <a:latin typeface="Calibri" panose="020F0502020204030204" pitchFamily="34" charset="0"/>
                <a:ea typeface="Arial" panose="020B0604020202020204" pitchFamily="34" charset="0"/>
              </a:rPr>
              <a:t>, malignant, </a:t>
            </a:r>
            <a:r>
              <a:rPr lang="en-US" sz="2000" dirty="0" err="1">
                <a:effectLst/>
                <a:latin typeface="Calibri" panose="020F0502020204030204" pitchFamily="34" charset="0"/>
                <a:ea typeface="Arial" panose="020B0604020202020204" pitchFamily="34" charset="0"/>
              </a:rPr>
              <a:t>highly_malignant</a:t>
            </a:r>
            <a:r>
              <a:rPr lang="en-US" sz="2000" dirty="0">
                <a:effectLst/>
                <a:latin typeface="Calibri" panose="020F0502020204030204" pitchFamily="34" charset="0"/>
                <a:ea typeface="Arial" panose="020B0604020202020204" pitchFamily="34" charset="0"/>
              </a:rPr>
              <a:t>, rude, threat, abuse,</a:t>
            </a:r>
            <a:r>
              <a:rPr lang="en-US" sz="2000" spc="-235" dirty="0">
                <a:effectLst/>
                <a:latin typeface="Calibri" panose="020F0502020204030204" pitchFamily="34" charset="0"/>
                <a:ea typeface="Arial" panose="020B0604020202020204" pitchFamily="34" charset="0"/>
              </a:rPr>
              <a:t> </a:t>
            </a:r>
            <a:r>
              <a:rPr lang="en-US" sz="2000" dirty="0">
                <a:effectLst/>
                <a:latin typeface="Calibri" panose="020F0502020204030204" pitchFamily="34" charset="0"/>
                <a:ea typeface="Arial" panose="020B0604020202020204" pitchFamily="34" charset="0"/>
              </a:rPr>
              <a:t>loathe</a:t>
            </a:r>
            <a:r>
              <a:rPr lang="en-US" sz="2000" b="1" dirty="0">
                <a:effectLst/>
                <a:latin typeface="Calibri" panose="020F0502020204030204" pitchFamily="34" charset="0"/>
                <a:ea typeface="Arial" panose="020B0604020202020204" pitchFamily="34" charset="0"/>
              </a:rPr>
              <a:t>”. </a:t>
            </a:r>
            <a:endParaRPr lang="en-IN" sz="1600" dirty="0">
              <a:effectLst/>
              <a:latin typeface="Arial" panose="020B0604020202020204" pitchFamily="34" charset="0"/>
              <a:ea typeface="Arial" panose="020B0604020202020204" pitchFamily="34" charset="0"/>
            </a:endParaRPr>
          </a:p>
          <a:p>
            <a:pPr marL="88900" algn="just"/>
            <a:r>
              <a:rPr lang="en-US" sz="2000" dirty="0">
                <a:effectLst/>
                <a:latin typeface="Calibri" panose="020F0502020204030204" pitchFamily="34" charset="0"/>
                <a:ea typeface="Arial" panose="020B0604020202020204" pitchFamily="34" charset="0"/>
              </a:rPr>
              <a:t>The description of each of the column is given below:</a:t>
            </a:r>
            <a:endParaRPr lang="en-IN" sz="1600" dirty="0">
              <a:effectLst/>
              <a:latin typeface="Arial" panose="020B0604020202020204" pitchFamily="34" charset="0"/>
              <a:ea typeface="Arial" panose="020B0604020202020204" pitchFamily="34" charset="0"/>
            </a:endParaRPr>
          </a:p>
          <a:p>
            <a:pPr marL="342900" marR="103505" lvl="0" indent="-342900" algn="l">
              <a:lnSpc>
                <a:spcPct val="135000"/>
              </a:lnSpc>
              <a:spcBef>
                <a:spcPts val="690"/>
              </a:spcBef>
              <a:spcAft>
                <a:spcPts val="0"/>
              </a:spcAft>
              <a:buSzPts val="1200"/>
              <a:buFont typeface="Carlito"/>
              <a:buChar char="-"/>
              <a:tabLst>
                <a:tab pos="546735" algn="l"/>
              </a:tabLst>
            </a:pPr>
            <a:r>
              <a:rPr lang="en-US" sz="2000" b="1" spc="-40" dirty="0">
                <a:effectLst/>
                <a:latin typeface="Calibri" panose="020F0502020204030204" pitchFamily="34" charset="0"/>
                <a:ea typeface="Carlito"/>
                <a:cs typeface="Carlito"/>
              </a:rPr>
              <a:t>Malignant: </a:t>
            </a:r>
            <a:r>
              <a:rPr lang="en-US" sz="2000" spc="-40" dirty="0">
                <a:effectLst/>
                <a:latin typeface="Calibri" panose="020F0502020204030204" pitchFamily="34" charset="0"/>
                <a:ea typeface="Carlito"/>
                <a:cs typeface="Carlito"/>
              </a:rPr>
              <a:t>It is the Label column, which includes values 0 and 1, denoting if the comment is malignant or</a:t>
            </a:r>
            <a:r>
              <a:rPr lang="en-US" sz="2000" spc="-15" dirty="0">
                <a:effectLst/>
                <a:latin typeface="Calibri" panose="020F0502020204030204" pitchFamily="34" charset="0"/>
                <a:ea typeface="Carlito"/>
                <a:cs typeface="Carlito"/>
              </a:rPr>
              <a:t> </a:t>
            </a:r>
            <a:r>
              <a:rPr lang="en-US" sz="2000" spc="-40" dirty="0">
                <a:effectLst/>
                <a:latin typeface="Calibri" panose="020F0502020204030204" pitchFamily="34" charset="0"/>
                <a:ea typeface="Carlito"/>
                <a:cs typeface="Carlito"/>
              </a:rPr>
              <a:t>not.</a:t>
            </a:r>
            <a:endParaRPr lang="en-IN" sz="1400" spc="-40" dirty="0">
              <a:effectLst/>
              <a:latin typeface="Arial" panose="020B0604020202020204" pitchFamily="34" charset="0"/>
              <a:ea typeface="Carlito"/>
              <a:cs typeface="Carlito"/>
            </a:endParaRPr>
          </a:p>
          <a:p>
            <a:pPr marL="342900" lvl="0" indent="-342900" algn="l">
              <a:spcBef>
                <a:spcPts val="165"/>
              </a:spcBef>
              <a:buSzPts val="1200"/>
              <a:buFont typeface="Carlito"/>
              <a:buChar char="-"/>
              <a:tabLst>
                <a:tab pos="546735" algn="l"/>
              </a:tabLst>
            </a:pPr>
            <a:r>
              <a:rPr lang="en-US" sz="2000" b="1" spc="-40" dirty="0">
                <a:effectLst/>
                <a:latin typeface="Calibri" panose="020F0502020204030204" pitchFamily="34" charset="0"/>
                <a:ea typeface="Carlito"/>
                <a:cs typeface="Carlito"/>
              </a:rPr>
              <a:t>Highly Malignant: </a:t>
            </a:r>
            <a:r>
              <a:rPr lang="en-US" sz="2000" spc="-40" dirty="0">
                <a:effectLst/>
                <a:latin typeface="Calibri" panose="020F0502020204030204" pitchFamily="34" charset="0"/>
                <a:ea typeface="Carlito"/>
                <a:cs typeface="Carlito"/>
              </a:rPr>
              <a:t>It denotes comments that are highly malignant and</a:t>
            </a:r>
            <a:r>
              <a:rPr lang="en-US" sz="2000" spc="-165" dirty="0">
                <a:effectLst/>
                <a:latin typeface="Calibri" panose="020F0502020204030204" pitchFamily="34" charset="0"/>
                <a:ea typeface="Carlito"/>
                <a:cs typeface="Carlito"/>
              </a:rPr>
              <a:t> </a:t>
            </a:r>
            <a:r>
              <a:rPr lang="en-US" sz="2000" spc="-40" dirty="0">
                <a:effectLst/>
                <a:latin typeface="Calibri" panose="020F0502020204030204" pitchFamily="34" charset="0"/>
                <a:ea typeface="Carlito"/>
                <a:cs typeface="Carlito"/>
              </a:rPr>
              <a:t>hurtful.</a:t>
            </a:r>
            <a:endParaRPr lang="en-IN" sz="1400" spc="-40" dirty="0">
              <a:effectLst/>
              <a:latin typeface="Arial" panose="020B0604020202020204" pitchFamily="34" charset="0"/>
              <a:ea typeface="Carlito"/>
              <a:cs typeface="Carlito"/>
            </a:endParaRPr>
          </a:p>
          <a:p>
            <a:pPr marL="342900" lvl="0" indent="-342900" algn="l">
              <a:spcBef>
                <a:spcPts val="550"/>
              </a:spcBef>
              <a:buSzPts val="1200"/>
              <a:buFont typeface="Carlito"/>
              <a:buChar char="-"/>
              <a:tabLst>
                <a:tab pos="546735" algn="l"/>
              </a:tabLst>
            </a:pPr>
            <a:r>
              <a:rPr lang="en-US" sz="2000" b="1" spc="-40" dirty="0">
                <a:effectLst/>
                <a:latin typeface="Calibri" panose="020F0502020204030204" pitchFamily="34" charset="0"/>
                <a:ea typeface="Carlito"/>
                <a:cs typeface="Carlito"/>
              </a:rPr>
              <a:t>Rude: </a:t>
            </a:r>
            <a:r>
              <a:rPr lang="en-US" sz="2000" spc="-40" dirty="0">
                <a:effectLst/>
                <a:latin typeface="Calibri" panose="020F0502020204030204" pitchFamily="34" charset="0"/>
                <a:ea typeface="Carlito"/>
                <a:cs typeface="Carlito"/>
              </a:rPr>
              <a:t>It denotes comments that are very rude and</a:t>
            </a:r>
            <a:r>
              <a:rPr lang="en-US" sz="2000" spc="-70" dirty="0">
                <a:effectLst/>
                <a:latin typeface="Calibri" panose="020F0502020204030204" pitchFamily="34" charset="0"/>
                <a:ea typeface="Carlito"/>
                <a:cs typeface="Carlito"/>
              </a:rPr>
              <a:t> </a:t>
            </a:r>
            <a:r>
              <a:rPr lang="en-US" sz="2000" spc="-40" dirty="0">
                <a:effectLst/>
                <a:latin typeface="Calibri" panose="020F0502020204030204" pitchFamily="34" charset="0"/>
                <a:ea typeface="Carlito"/>
                <a:cs typeface="Carlito"/>
              </a:rPr>
              <a:t>offensive.</a:t>
            </a:r>
            <a:endParaRPr lang="en-IN" sz="1400" spc="-40" dirty="0">
              <a:effectLst/>
              <a:latin typeface="Arial" panose="020B0604020202020204" pitchFamily="34" charset="0"/>
              <a:ea typeface="Carlito"/>
              <a:cs typeface="Carlito"/>
            </a:endParaRPr>
          </a:p>
          <a:p>
            <a:pPr marL="342900" marR="100330" lvl="0" indent="-342900" algn="l">
              <a:lnSpc>
                <a:spcPct val="135000"/>
              </a:lnSpc>
              <a:spcBef>
                <a:spcPts val="550"/>
              </a:spcBef>
              <a:spcAft>
                <a:spcPts val="0"/>
              </a:spcAft>
              <a:buSzPts val="1200"/>
              <a:buFont typeface="Carlito"/>
              <a:buChar char="-"/>
              <a:tabLst>
                <a:tab pos="546735" algn="l"/>
              </a:tabLst>
            </a:pPr>
            <a:r>
              <a:rPr lang="en-US" sz="2000" b="1" spc="-40" dirty="0">
                <a:effectLst/>
                <a:latin typeface="Calibri" panose="020F0502020204030204" pitchFamily="34" charset="0"/>
                <a:ea typeface="Carlito"/>
                <a:cs typeface="Carlito"/>
              </a:rPr>
              <a:t>Threat: </a:t>
            </a:r>
            <a:r>
              <a:rPr lang="en-US" sz="2000" spc="-40" dirty="0">
                <a:effectLst/>
                <a:latin typeface="Calibri" panose="020F0502020204030204" pitchFamily="34" charset="0"/>
                <a:ea typeface="Carlito"/>
                <a:cs typeface="Carlito"/>
              </a:rPr>
              <a:t>It contains indication of the comments that are giving any threat to someone.</a:t>
            </a:r>
            <a:endParaRPr lang="en-IN" sz="1400" spc="-40" dirty="0">
              <a:effectLst/>
              <a:latin typeface="Arial" panose="020B0604020202020204" pitchFamily="34" charset="0"/>
              <a:ea typeface="Carlito"/>
              <a:cs typeface="Carlito"/>
            </a:endParaRPr>
          </a:p>
          <a:p>
            <a:pPr marL="342900" lvl="0" indent="-342900" algn="l">
              <a:spcBef>
                <a:spcPts val="190"/>
              </a:spcBef>
              <a:buSzPts val="1200"/>
              <a:buFont typeface="Carlito"/>
              <a:buChar char="-"/>
              <a:tabLst>
                <a:tab pos="546735" algn="l"/>
              </a:tabLst>
            </a:pPr>
            <a:r>
              <a:rPr lang="en-US" sz="2000" b="1" spc="-40" dirty="0">
                <a:effectLst/>
                <a:latin typeface="Calibri" panose="020F0502020204030204" pitchFamily="34" charset="0"/>
                <a:ea typeface="Carlito"/>
                <a:cs typeface="Carlito"/>
              </a:rPr>
              <a:t>Abuse: </a:t>
            </a:r>
            <a:r>
              <a:rPr lang="en-US" sz="2000" spc="-40" dirty="0">
                <a:effectLst/>
                <a:latin typeface="Calibri" panose="020F0502020204030204" pitchFamily="34" charset="0"/>
                <a:ea typeface="Carlito"/>
                <a:cs typeface="Carlito"/>
              </a:rPr>
              <a:t>It is for comments that are abusive in</a:t>
            </a:r>
            <a:r>
              <a:rPr lang="en-US" sz="2000" spc="-85" dirty="0">
                <a:effectLst/>
                <a:latin typeface="Calibri" panose="020F0502020204030204" pitchFamily="34" charset="0"/>
                <a:ea typeface="Carlito"/>
                <a:cs typeface="Carlito"/>
              </a:rPr>
              <a:t> </a:t>
            </a:r>
            <a:r>
              <a:rPr lang="en-US" sz="2000" spc="-40" dirty="0">
                <a:effectLst/>
                <a:latin typeface="Calibri" panose="020F0502020204030204" pitchFamily="34" charset="0"/>
                <a:ea typeface="Carlito"/>
                <a:cs typeface="Carlito"/>
              </a:rPr>
              <a:t>nature.</a:t>
            </a:r>
            <a:endParaRPr lang="en-IN" sz="1400" spc="-40" dirty="0">
              <a:effectLst/>
              <a:latin typeface="Arial" panose="020B0604020202020204" pitchFamily="34" charset="0"/>
              <a:ea typeface="Carlito"/>
              <a:cs typeface="Carlito"/>
            </a:endParaRPr>
          </a:p>
          <a:p>
            <a:pPr marL="342900" lvl="0" indent="-342900" algn="l">
              <a:spcBef>
                <a:spcPts val="550"/>
              </a:spcBef>
              <a:buSzPts val="1200"/>
              <a:buFont typeface="Carlito"/>
              <a:buChar char="-"/>
              <a:tabLst>
                <a:tab pos="546735" algn="l"/>
              </a:tabLst>
            </a:pPr>
            <a:r>
              <a:rPr lang="en-US" sz="2000" b="1" spc="-40" dirty="0">
                <a:effectLst/>
                <a:latin typeface="Calibri" panose="020F0502020204030204" pitchFamily="34" charset="0"/>
                <a:ea typeface="Carlito"/>
                <a:cs typeface="Carlito"/>
              </a:rPr>
              <a:t>Loathe: </a:t>
            </a:r>
            <a:r>
              <a:rPr lang="en-US" sz="2000" spc="-40" dirty="0">
                <a:effectLst/>
                <a:latin typeface="Calibri" panose="020F0502020204030204" pitchFamily="34" charset="0"/>
                <a:ea typeface="Carlito"/>
                <a:cs typeface="Carlito"/>
              </a:rPr>
              <a:t>It describes the comments which are hateful and loathing in</a:t>
            </a:r>
            <a:r>
              <a:rPr lang="en-US" sz="2000" spc="-190" dirty="0">
                <a:effectLst/>
                <a:latin typeface="Calibri" panose="020F0502020204030204" pitchFamily="34" charset="0"/>
                <a:ea typeface="Carlito"/>
                <a:cs typeface="Carlito"/>
              </a:rPr>
              <a:t> </a:t>
            </a:r>
            <a:r>
              <a:rPr lang="en-US" sz="2000" spc="-40" dirty="0">
                <a:effectLst/>
                <a:latin typeface="Calibri" panose="020F0502020204030204" pitchFamily="34" charset="0"/>
                <a:ea typeface="Carlito"/>
                <a:cs typeface="Carlito"/>
              </a:rPr>
              <a:t>nature.</a:t>
            </a:r>
            <a:endParaRPr lang="en-IN" sz="1400" spc="-40" dirty="0">
              <a:effectLst/>
              <a:latin typeface="Arial" panose="020B0604020202020204" pitchFamily="34" charset="0"/>
              <a:ea typeface="Carlito"/>
              <a:cs typeface="Carlito"/>
            </a:endParaRPr>
          </a:p>
          <a:p>
            <a:pPr marL="342900" lvl="0" indent="-342900" algn="l">
              <a:spcBef>
                <a:spcPts val="555"/>
              </a:spcBef>
              <a:buSzPts val="1200"/>
              <a:buFont typeface="Carlito"/>
              <a:buChar char="-"/>
              <a:tabLst>
                <a:tab pos="546735" algn="l"/>
              </a:tabLst>
            </a:pPr>
            <a:r>
              <a:rPr lang="en-US" sz="2000" b="1" spc="-40" dirty="0">
                <a:effectLst/>
                <a:latin typeface="Calibri" panose="020F0502020204030204" pitchFamily="34" charset="0"/>
                <a:ea typeface="Carlito"/>
                <a:cs typeface="Carlito"/>
              </a:rPr>
              <a:t>ID: </a:t>
            </a:r>
            <a:r>
              <a:rPr lang="en-US" sz="2000" spc="-40" dirty="0">
                <a:effectLst/>
                <a:latin typeface="Calibri" panose="020F0502020204030204" pitchFamily="34" charset="0"/>
                <a:ea typeface="Carlito"/>
                <a:cs typeface="Carlito"/>
              </a:rPr>
              <a:t>It includes unique Ids associated with each comment text</a:t>
            </a:r>
            <a:r>
              <a:rPr lang="en-US" sz="2000" spc="-100" dirty="0">
                <a:effectLst/>
                <a:latin typeface="Calibri" panose="020F0502020204030204" pitchFamily="34" charset="0"/>
                <a:ea typeface="Carlito"/>
                <a:cs typeface="Carlito"/>
              </a:rPr>
              <a:t> </a:t>
            </a:r>
            <a:r>
              <a:rPr lang="en-US" sz="2000" spc="-40" dirty="0">
                <a:effectLst/>
                <a:latin typeface="Calibri" panose="020F0502020204030204" pitchFamily="34" charset="0"/>
                <a:ea typeface="Carlito"/>
                <a:cs typeface="Carlito"/>
              </a:rPr>
              <a:t>given.</a:t>
            </a:r>
            <a:endParaRPr lang="en-IN" sz="1400" spc="-40" dirty="0">
              <a:effectLst/>
              <a:latin typeface="Arial" panose="020B0604020202020204" pitchFamily="34" charset="0"/>
              <a:ea typeface="Carlito"/>
              <a:cs typeface="Carlito"/>
            </a:endParaRPr>
          </a:p>
          <a:p>
            <a:pPr marR="287655">
              <a:lnSpc>
                <a:spcPct val="110000"/>
              </a:lnSpc>
            </a:pPr>
            <a:r>
              <a:rPr lang="en-US" dirty="0">
                <a:effectLst/>
                <a:latin typeface="Calibri" panose="020F0502020204030204" pitchFamily="34" charset="0"/>
                <a:ea typeface="Arial" panose="020B0604020202020204" pitchFamily="34" charset="0"/>
              </a:rPr>
              <a:t> </a:t>
            </a:r>
            <a:endParaRPr lang="en-IN" sz="1600" dirty="0">
              <a:effectLst/>
              <a:latin typeface="Arial" panose="020B0604020202020204" pitchFamily="34" charset="0"/>
              <a:ea typeface="Arial" panose="020B0604020202020204" pitchFamily="34" charset="0"/>
            </a:endParaRPr>
          </a:p>
          <a:p>
            <a:pPr marR="287655">
              <a:lnSpc>
                <a:spcPct val="110000"/>
              </a:lnSpc>
            </a:pPr>
            <a:r>
              <a:rPr lang="en-US" sz="2000" b="1" dirty="0">
                <a:effectLst/>
                <a:latin typeface="Calibri" panose="020F0502020204030204" pitchFamily="34" charset="0"/>
                <a:ea typeface="Arial" panose="020B0604020202020204" pitchFamily="34" charset="0"/>
              </a:rPr>
              <a:t>Comment text: </a:t>
            </a:r>
            <a:r>
              <a:rPr lang="en-US" sz="2000" dirty="0">
                <a:effectLst/>
                <a:latin typeface="Calibri" panose="020F0502020204030204" pitchFamily="34" charset="0"/>
                <a:ea typeface="Arial" panose="020B0604020202020204" pitchFamily="34" charset="0"/>
              </a:rPr>
              <a:t>This column contains the comments extracted from various social media platforms.</a:t>
            </a:r>
            <a:endParaRPr lang="en-IN" sz="16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068553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680A1A-E1CD-7FA3-CA34-52E9954D0E24}"/>
              </a:ext>
            </a:extLst>
          </p:cNvPr>
          <p:cNvSpPr txBox="1"/>
          <p:nvPr/>
        </p:nvSpPr>
        <p:spPr>
          <a:xfrm>
            <a:off x="258925" y="122042"/>
            <a:ext cx="11693589" cy="6467540"/>
          </a:xfrm>
          <a:prstGeom prst="rect">
            <a:avLst/>
          </a:prstGeom>
          <a:noFill/>
        </p:spPr>
        <p:txBody>
          <a:bodyPr wrap="square">
            <a:spAutoFit/>
          </a:bodyPr>
          <a:lstStyle/>
          <a:p>
            <a:pPr marR="287655">
              <a:lnSpc>
                <a:spcPct val="110000"/>
              </a:lnSpc>
            </a:pPr>
            <a:r>
              <a:rPr lang="en-US" sz="3600" b="1" dirty="0">
                <a:effectLst/>
                <a:latin typeface="Calibri" panose="020F0502020204030204" pitchFamily="34" charset="0"/>
                <a:ea typeface="Arial" panose="020B0604020202020204" pitchFamily="34" charset="0"/>
              </a:rPr>
              <a:t>DATA PREPROCESSING:-</a:t>
            </a:r>
            <a:endParaRPr lang="en-IN" sz="2000" dirty="0">
              <a:effectLst/>
              <a:latin typeface="Arial" panose="020B0604020202020204" pitchFamily="34" charset="0"/>
              <a:ea typeface="Arial" panose="020B0604020202020204" pitchFamily="34" charset="0"/>
            </a:endParaRPr>
          </a:p>
          <a:p>
            <a:pPr marR="287655">
              <a:lnSpc>
                <a:spcPct val="110000"/>
              </a:lnSpc>
            </a:pPr>
            <a:r>
              <a:rPr lang="en-US" sz="3600" b="1" dirty="0">
                <a:effectLst/>
                <a:latin typeface="Calibri" panose="020F0502020204030204" pitchFamily="34" charset="0"/>
                <a:ea typeface="Arial" panose="020B0604020202020204" pitchFamily="34" charset="0"/>
              </a:rPr>
              <a:t> </a:t>
            </a:r>
            <a:endParaRPr lang="en-IN" sz="2000" dirty="0">
              <a:effectLst/>
              <a:latin typeface="Arial" panose="020B0604020202020204" pitchFamily="34" charset="0"/>
              <a:ea typeface="Arial" panose="020B0604020202020204" pitchFamily="34" charset="0"/>
            </a:endParaRPr>
          </a:p>
          <a:p>
            <a:pPr marR="69215">
              <a:lnSpc>
                <a:spcPct val="126000"/>
              </a:lnSpc>
              <a:spcBef>
                <a:spcPts val="290"/>
              </a:spcBef>
              <a:spcAft>
                <a:spcPts val="0"/>
              </a:spcAft>
            </a:pPr>
            <a:r>
              <a:rPr lang="en-US" sz="2000" spc="-5" dirty="0">
                <a:effectLst/>
                <a:latin typeface="Arial" panose="020B0604020202020204" pitchFamily="34" charset="0"/>
                <a:ea typeface="Arial" panose="020B0604020202020204" pitchFamily="34" charset="0"/>
              </a:rPr>
              <a:t>Data</a:t>
            </a:r>
            <a:r>
              <a:rPr lang="en-US" sz="2000" spc="-30" dirty="0">
                <a:effectLst/>
                <a:latin typeface="Arial" panose="020B0604020202020204" pitchFamily="34" charset="0"/>
                <a:ea typeface="Arial" panose="020B0604020202020204" pitchFamily="34" charset="0"/>
              </a:rPr>
              <a:t> </a:t>
            </a:r>
            <a:r>
              <a:rPr lang="en-US" sz="2000" spc="-5" dirty="0">
                <a:effectLst/>
                <a:latin typeface="Arial" panose="020B0604020202020204" pitchFamily="34" charset="0"/>
                <a:ea typeface="Arial" panose="020B0604020202020204" pitchFamily="34" charset="0"/>
              </a:rPr>
              <a:t>processing</a:t>
            </a:r>
            <a:r>
              <a:rPr lang="en-US" sz="2000" spc="-35" dirty="0">
                <a:effectLst/>
                <a:latin typeface="Arial" panose="020B0604020202020204" pitchFamily="34" charset="0"/>
                <a:ea typeface="Arial" panose="020B0604020202020204" pitchFamily="34" charset="0"/>
              </a:rPr>
              <a:t> </a:t>
            </a:r>
            <a:r>
              <a:rPr lang="en-US" sz="2000" spc="-5" dirty="0">
                <a:effectLst/>
                <a:latin typeface="Arial" panose="020B0604020202020204" pitchFamily="34" charset="0"/>
                <a:ea typeface="Arial" panose="020B0604020202020204" pitchFamily="34" charset="0"/>
              </a:rPr>
              <a:t>and</a:t>
            </a:r>
            <a:r>
              <a:rPr lang="en-US" sz="2000" spc="-35" dirty="0">
                <a:effectLst/>
                <a:latin typeface="Arial" panose="020B0604020202020204" pitchFamily="34" charset="0"/>
                <a:ea typeface="Arial" panose="020B0604020202020204" pitchFamily="34" charset="0"/>
              </a:rPr>
              <a:t> </a:t>
            </a:r>
            <a:r>
              <a:rPr lang="en-US" sz="2000" spc="-5" dirty="0">
                <a:effectLst/>
                <a:latin typeface="Arial" panose="020B0604020202020204" pitchFamily="34" charset="0"/>
                <a:ea typeface="Arial" panose="020B0604020202020204" pitchFamily="34" charset="0"/>
              </a:rPr>
              <a:t>feature</a:t>
            </a:r>
            <a:r>
              <a:rPr lang="en-US" sz="2000" spc="-50" dirty="0">
                <a:effectLst/>
                <a:latin typeface="Arial" panose="020B0604020202020204" pitchFamily="34" charset="0"/>
                <a:ea typeface="Arial" panose="020B0604020202020204" pitchFamily="34" charset="0"/>
              </a:rPr>
              <a:t> </a:t>
            </a:r>
            <a:r>
              <a:rPr lang="en-US" sz="2000" spc="-5" dirty="0">
                <a:effectLst/>
                <a:latin typeface="Arial" panose="020B0604020202020204" pitchFamily="34" charset="0"/>
                <a:ea typeface="Arial" panose="020B0604020202020204" pitchFamily="34" charset="0"/>
              </a:rPr>
              <a:t>engineering</a:t>
            </a:r>
            <a:r>
              <a:rPr lang="en-US" sz="2000" spc="-25" dirty="0">
                <a:effectLst/>
                <a:latin typeface="Arial" panose="020B0604020202020204" pitchFamily="34" charset="0"/>
                <a:ea typeface="Arial" panose="020B0604020202020204" pitchFamily="34" charset="0"/>
              </a:rPr>
              <a:t> </a:t>
            </a:r>
            <a:r>
              <a:rPr lang="en-US" sz="2000" spc="-5" dirty="0">
                <a:effectLst/>
                <a:latin typeface="Arial" panose="020B0604020202020204" pitchFamily="34" charset="0"/>
                <a:ea typeface="Arial" panose="020B0604020202020204" pitchFamily="34" charset="0"/>
              </a:rPr>
              <a:t>are a</a:t>
            </a:r>
            <a:r>
              <a:rPr lang="en-US" sz="2000" spc="-35" dirty="0">
                <a:effectLst/>
                <a:latin typeface="Arial" panose="020B0604020202020204" pitchFamily="34" charset="0"/>
                <a:ea typeface="Arial" panose="020B0604020202020204" pitchFamily="34" charset="0"/>
              </a:rPr>
              <a:t> </a:t>
            </a:r>
            <a:r>
              <a:rPr lang="en-US" sz="2000" spc="-5" dirty="0">
                <a:effectLst/>
                <a:latin typeface="Arial" panose="020B0604020202020204" pitchFamily="34" charset="0"/>
                <a:ea typeface="Arial" panose="020B0604020202020204" pitchFamily="34" charset="0"/>
              </a:rPr>
              <a:t>crucial part</a:t>
            </a:r>
            <a:r>
              <a:rPr lang="en-US" sz="2000" spc="-40" dirty="0">
                <a:effectLst/>
                <a:latin typeface="Arial" panose="020B0604020202020204" pitchFamily="34" charset="0"/>
                <a:ea typeface="Arial" panose="020B0604020202020204" pitchFamily="34" charset="0"/>
              </a:rPr>
              <a:t> </a:t>
            </a:r>
            <a:r>
              <a:rPr lang="en-US" sz="2000" spc="-5" dirty="0">
                <a:effectLst/>
                <a:latin typeface="Arial" panose="020B0604020202020204" pitchFamily="34" charset="0"/>
                <a:ea typeface="Arial" panose="020B0604020202020204" pitchFamily="34" charset="0"/>
              </a:rPr>
              <a:t>in</a:t>
            </a:r>
            <a:r>
              <a:rPr lang="en-US" sz="2000" spc="-30" dirty="0">
                <a:effectLst/>
                <a:latin typeface="Arial" panose="020B0604020202020204" pitchFamily="34" charset="0"/>
                <a:ea typeface="Arial" panose="020B0604020202020204" pitchFamily="34" charset="0"/>
              </a:rPr>
              <a:t> </a:t>
            </a:r>
            <a:r>
              <a:rPr lang="en-US" sz="2000" spc="-5" dirty="0">
                <a:effectLst/>
                <a:latin typeface="Arial" panose="020B0604020202020204" pitchFamily="34" charset="0"/>
                <a:ea typeface="Arial" panose="020B0604020202020204" pitchFamily="34" charset="0"/>
              </a:rPr>
              <a:t>machine</a:t>
            </a:r>
            <a:r>
              <a:rPr lang="en-US" sz="2000" spc="-30"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learning</a:t>
            </a:r>
            <a:r>
              <a:rPr lang="en-US" sz="2000" spc="-35"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to</a:t>
            </a:r>
            <a:r>
              <a:rPr lang="en-US" sz="2000" spc="-25"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build</a:t>
            </a:r>
            <a:r>
              <a:rPr lang="en-US" sz="2000" spc="-40"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a</a:t>
            </a:r>
            <a:r>
              <a:rPr lang="en-US" sz="2000" spc="-25"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prediction</a:t>
            </a:r>
            <a:r>
              <a:rPr lang="en-US" sz="2000" spc="-35"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model.</a:t>
            </a:r>
            <a:r>
              <a:rPr lang="en-US" sz="2000" spc="-25"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Furthermore,</a:t>
            </a:r>
            <a:r>
              <a:rPr lang="en-US" sz="2000" spc="-40"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a</a:t>
            </a:r>
            <a:r>
              <a:rPr lang="en-US" sz="2000" spc="-25"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model</a:t>
            </a:r>
            <a:r>
              <a:rPr lang="en-US" sz="2000" spc="-210"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cannot</a:t>
            </a:r>
            <a:r>
              <a:rPr lang="en-US" sz="2000" spc="-40"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be</a:t>
            </a:r>
            <a:r>
              <a:rPr lang="en-US" sz="2000" spc="-40"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made</a:t>
            </a:r>
            <a:r>
              <a:rPr lang="en-US" sz="2000" spc="-50"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without</a:t>
            </a:r>
            <a:r>
              <a:rPr lang="en-US" sz="2000" spc="-30"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some</a:t>
            </a:r>
            <a:r>
              <a:rPr lang="en-US" sz="2000" spc="-35"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data</a:t>
            </a:r>
            <a:r>
              <a:rPr lang="en-US" sz="2000" spc="-40"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processing.</a:t>
            </a:r>
            <a:r>
              <a:rPr lang="en-US" sz="2000" spc="-35"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For</a:t>
            </a:r>
            <a:r>
              <a:rPr lang="en-US" sz="2000" spc="-30"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instance,</a:t>
            </a:r>
            <a:r>
              <a:rPr lang="en-US" sz="2000" spc="-40"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the</a:t>
            </a:r>
            <a:r>
              <a:rPr lang="en-US" sz="2000" spc="-35"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model</a:t>
            </a:r>
            <a:r>
              <a:rPr lang="en-US" sz="2000" spc="-50"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could</a:t>
            </a:r>
            <a:r>
              <a:rPr lang="en-US" sz="2000" spc="-40"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not</a:t>
            </a:r>
            <a:r>
              <a:rPr lang="en-US" sz="2000" spc="-25"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be</a:t>
            </a:r>
            <a:r>
              <a:rPr lang="en-US" sz="2000" spc="-25"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trained</a:t>
            </a:r>
            <a:r>
              <a:rPr lang="en-US" sz="2000" spc="5"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before handling the missing values and converting the text in the dataset into numerical values. Hence,</a:t>
            </a:r>
            <a:r>
              <a:rPr lang="en-US" sz="2000" spc="-215"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from</a:t>
            </a:r>
            <a:r>
              <a:rPr lang="en-US" sz="2000" spc="-20"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the</a:t>
            </a:r>
            <a:r>
              <a:rPr lang="en-US" sz="2000" spc="-20"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experiment,</a:t>
            </a:r>
            <a:r>
              <a:rPr lang="en-US" sz="2000" spc="-30"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we</a:t>
            </a:r>
            <a:r>
              <a:rPr lang="en-US" sz="2000" spc="-15"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saw</a:t>
            </a:r>
            <a:r>
              <a:rPr lang="en-US" sz="2000" spc="-15"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that pre-processing</a:t>
            </a:r>
            <a:r>
              <a:rPr lang="en-US" sz="2000" spc="-20"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the</a:t>
            </a:r>
            <a:r>
              <a:rPr lang="en-US" sz="2000" spc="-15"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data</a:t>
            </a:r>
            <a:r>
              <a:rPr lang="en-US" sz="2000" spc="-10"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does</a:t>
            </a:r>
            <a:r>
              <a:rPr lang="en-US" sz="2000" spc="-15"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improve</a:t>
            </a:r>
            <a:r>
              <a:rPr lang="en-US" sz="2000" spc="-25"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the</a:t>
            </a:r>
            <a:r>
              <a:rPr lang="en-US" sz="2000" spc="-15"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prediction</a:t>
            </a:r>
            <a:r>
              <a:rPr lang="en-US" sz="2000" spc="-20"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accuracy</a:t>
            </a:r>
            <a:r>
              <a:rPr lang="en-US" dirty="0">
                <a:effectLst/>
                <a:latin typeface="Arial" panose="020B0604020202020204" pitchFamily="34" charset="0"/>
                <a:ea typeface="Arial" panose="020B0604020202020204" pitchFamily="34" charset="0"/>
              </a:rPr>
              <a:t>.</a:t>
            </a:r>
            <a:endParaRPr lang="en-IN" sz="2000" dirty="0">
              <a:effectLst/>
              <a:latin typeface="Arial" panose="020B0604020202020204" pitchFamily="34" charset="0"/>
              <a:ea typeface="Arial" panose="020B0604020202020204" pitchFamily="34" charset="0"/>
            </a:endParaRPr>
          </a:p>
          <a:p>
            <a:pPr marR="69215">
              <a:lnSpc>
                <a:spcPct val="126000"/>
              </a:lnSpc>
              <a:spcBef>
                <a:spcPts val="290"/>
              </a:spcBef>
              <a:spcAft>
                <a:spcPts val="0"/>
              </a:spcAft>
            </a:pPr>
            <a:r>
              <a:rPr lang="en-US" dirty="0">
                <a:effectLst/>
                <a:latin typeface="Arial" panose="020B0604020202020204" pitchFamily="34" charset="0"/>
                <a:ea typeface="Arial" panose="020B0604020202020204" pitchFamily="34" charset="0"/>
              </a:rPr>
              <a:t> </a:t>
            </a:r>
            <a:endParaRPr lang="en-IN" sz="2000" dirty="0">
              <a:effectLst/>
              <a:latin typeface="Arial" panose="020B0604020202020204" pitchFamily="34" charset="0"/>
              <a:ea typeface="Arial" panose="020B0604020202020204" pitchFamily="34" charset="0"/>
            </a:endParaRPr>
          </a:p>
          <a:p>
            <a:pPr marL="342900" marR="69215" lvl="0" indent="-342900">
              <a:lnSpc>
                <a:spcPct val="126000"/>
              </a:lnSpc>
              <a:spcBef>
                <a:spcPts val="290"/>
              </a:spcBef>
              <a:spcAft>
                <a:spcPts val="0"/>
              </a:spcAft>
              <a:buFont typeface="Wingdings" panose="05000000000000000000" pitchFamily="2" charset="2"/>
              <a:buChar char=""/>
            </a:pPr>
            <a:r>
              <a:rPr lang="en-US" sz="2000" b="1" dirty="0">
                <a:effectLst/>
                <a:latin typeface="Arial" panose="020B0604020202020204" pitchFamily="34" charset="0"/>
                <a:ea typeface="Arial" panose="020B0604020202020204" pitchFamily="34" charset="0"/>
              </a:rPr>
              <a:t>Info( )</a:t>
            </a:r>
            <a:r>
              <a:rPr lang="en-US" sz="2000" dirty="0">
                <a:effectLst/>
                <a:latin typeface="Arial" panose="020B0604020202020204" pitchFamily="34" charset="0"/>
                <a:ea typeface="Arial" panose="020B0604020202020204" pitchFamily="34" charset="0"/>
              </a:rPr>
              <a:t>:</a:t>
            </a:r>
            <a:r>
              <a:rPr lang="en-US" sz="2000" spc="-40"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it</a:t>
            </a:r>
            <a:r>
              <a:rPr lang="en-US" sz="2000" spc="-35"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is</a:t>
            </a:r>
            <a:r>
              <a:rPr lang="en-US" sz="2000" spc="-30"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used</a:t>
            </a:r>
            <a:r>
              <a:rPr lang="en-US" sz="2000" spc="-45"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to</a:t>
            </a:r>
            <a:r>
              <a:rPr lang="en-US" sz="2000" spc="-35"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give</a:t>
            </a:r>
            <a:r>
              <a:rPr lang="en-US" sz="2000" spc="-30"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info</a:t>
            </a:r>
            <a:r>
              <a:rPr lang="en-US" sz="2000" spc="-35"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about</a:t>
            </a:r>
            <a:r>
              <a:rPr lang="en-US" sz="2000" spc="-20"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not</a:t>
            </a:r>
            <a:r>
              <a:rPr lang="en-US" sz="2000" spc="-35"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null</a:t>
            </a:r>
            <a:r>
              <a:rPr lang="en-US" sz="2000" spc="-35"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value</a:t>
            </a:r>
            <a:r>
              <a:rPr lang="en-US" sz="2000" spc="-25"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and</a:t>
            </a:r>
            <a:r>
              <a:rPr lang="en-US" sz="2000" spc="-35"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datatype</a:t>
            </a:r>
            <a:r>
              <a:rPr lang="en-US" sz="2000" spc="-30"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of</a:t>
            </a:r>
            <a:r>
              <a:rPr lang="en-US" sz="2000" spc="-40"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features.</a:t>
            </a:r>
            <a:r>
              <a:rPr lang="en-US" sz="2000" spc="-40"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here</a:t>
            </a:r>
            <a:r>
              <a:rPr lang="en-US" sz="2000" spc="-45"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datatype</a:t>
            </a:r>
            <a:r>
              <a:rPr lang="en-US" sz="2000" spc="-35" dirty="0">
                <a:effectLst/>
                <a:latin typeface="Arial" panose="020B0604020202020204" pitchFamily="34" charset="0"/>
                <a:ea typeface="Arial" panose="020B0604020202020204" pitchFamily="34" charset="0"/>
              </a:rPr>
              <a:t> of comments </a:t>
            </a:r>
            <a:r>
              <a:rPr lang="en-US" sz="2000" dirty="0">
                <a:effectLst/>
                <a:latin typeface="Arial" panose="020B0604020202020204" pitchFamily="34" charset="0"/>
                <a:ea typeface="Arial" panose="020B0604020202020204" pitchFamily="34" charset="0"/>
              </a:rPr>
              <a:t>is</a:t>
            </a:r>
            <a:r>
              <a:rPr lang="en-US" sz="2000" spc="-45"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(object) which is been taken care where as others have int datatype.</a:t>
            </a:r>
            <a:endParaRPr lang="en-IN" sz="2000" dirty="0">
              <a:effectLst/>
              <a:latin typeface="Arial" panose="020B0604020202020204" pitchFamily="34" charset="0"/>
              <a:ea typeface="Arial" panose="020B0604020202020204" pitchFamily="34" charset="0"/>
            </a:endParaRPr>
          </a:p>
          <a:p>
            <a:pPr marR="69215">
              <a:lnSpc>
                <a:spcPct val="126000"/>
              </a:lnSpc>
              <a:spcBef>
                <a:spcPts val="290"/>
              </a:spcBef>
              <a:spcAft>
                <a:spcPts val="0"/>
              </a:spcAft>
            </a:pPr>
            <a:r>
              <a:rPr lang="en-US" sz="2000" dirty="0">
                <a:effectLst/>
                <a:latin typeface="Arial" panose="020B0604020202020204" pitchFamily="34" charset="0"/>
                <a:ea typeface="Arial" panose="020B0604020202020204" pitchFamily="34" charset="0"/>
              </a:rPr>
              <a:t> </a:t>
            </a:r>
            <a:endParaRPr lang="en-IN" sz="2000" dirty="0">
              <a:effectLst/>
              <a:latin typeface="Arial" panose="020B0604020202020204" pitchFamily="34" charset="0"/>
              <a:ea typeface="Arial" panose="020B0604020202020204" pitchFamily="34" charset="0"/>
            </a:endParaRPr>
          </a:p>
          <a:p>
            <a:pPr marL="342900" marR="69215" lvl="0" indent="-342900">
              <a:lnSpc>
                <a:spcPct val="126000"/>
              </a:lnSpc>
              <a:spcBef>
                <a:spcPts val="290"/>
              </a:spcBef>
              <a:spcAft>
                <a:spcPts val="0"/>
              </a:spcAft>
              <a:buFont typeface="Wingdings" panose="05000000000000000000" pitchFamily="2" charset="2"/>
              <a:buChar char=""/>
            </a:pPr>
            <a:r>
              <a:rPr lang="en-US" sz="2000" b="1" dirty="0">
                <a:effectLst/>
                <a:latin typeface="Arial" panose="020B0604020202020204" pitchFamily="34" charset="0"/>
                <a:ea typeface="Arial" panose="020B0604020202020204" pitchFamily="34" charset="0"/>
              </a:rPr>
              <a:t>Describe( )</a:t>
            </a:r>
            <a:r>
              <a:rPr lang="en-US" sz="2000" dirty="0">
                <a:effectLst/>
                <a:latin typeface="Arial" panose="020B0604020202020204" pitchFamily="34" charset="0"/>
                <a:ea typeface="Arial" panose="020B0604020202020204" pitchFamily="34" charset="0"/>
              </a:rPr>
              <a:t>: The describe method is used for calculating some</a:t>
            </a:r>
            <a:r>
              <a:rPr lang="en-US" sz="2000" spc="5"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statistical</a:t>
            </a:r>
            <a:r>
              <a:rPr lang="en-US" sz="2000" spc="-50"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data</a:t>
            </a:r>
            <a:r>
              <a:rPr lang="en-US" sz="2000" spc="-35"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like</a:t>
            </a:r>
            <a:r>
              <a:rPr lang="en-US" sz="2000" spc="-45" dirty="0">
                <a:effectLst/>
                <a:latin typeface="Arial" panose="020B0604020202020204" pitchFamily="34" charset="0"/>
                <a:ea typeface="Arial" panose="020B0604020202020204" pitchFamily="34" charset="0"/>
              </a:rPr>
              <a:t> </a:t>
            </a:r>
            <a:r>
              <a:rPr lang="en-US" sz="2000" b="1" dirty="0">
                <a:effectLst/>
                <a:latin typeface="Arial" panose="020B0604020202020204" pitchFamily="34" charset="0"/>
                <a:ea typeface="Arial" panose="020B0604020202020204" pitchFamily="34" charset="0"/>
              </a:rPr>
              <a:t>percentile,</a:t>
            </a:r>
            <a:r>
              <a:rPr lang="en-US" sz="2000" b="1" spc="-40" dirty="0">
                <a:effectLst/>
                <a:latin typeface="Arial" panose="020B0604020202020204" pitchFamily="34" charset="0"/>
                <a:ea typeface="Arial" panose="020B0604020202020204" pitchFamily="34" charset="0"/>
              </a:rPr>
              <a:t> </a:t>
            </a:r>
            <a:r>
              <a:rPr lang="en-US" sz="2000" b="1" dirty="0">
                <a:effectLst/>
                <a:latin typeface="Arial" panose="020B0604020202020204" pitchFamily="34" charset="0"/>
                <a:ea typeface="Arial" panose="020B0604020202020204" pitchFamily="34" charset="0"/>
              </a:rPr>
              <a:t>mean</a:t>
            </a:r>
            <a:r>
              <a:rPr lang="en-US" sz="2000" b="1" spc="-50"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and</a:t>
            </a:r>
            <a:r>
              <a:rPr lang="en-US" sz="2000" spc="-40" dirty="0">
                <a:effectLst/>
                <a:latin typeface="Arial" panose="020B0604020202020204" pitchFamily="34" charset="0"/>
                <a:ea typeface="Arial" panose="020B0604020202020204" pitchFamily="34" charset="0"/>
              </a:rPr>
              <a:t> </a:t>
            </a:r>
            <a:r>
              <a:rPr lang="en-US" sz="2000" b="1" dirty="0">
                <a:effectLst/>
                <a:latin typeface="Arial" panose="020B0604020202020204" pitchFamily="34" charset="0"/>
                <a:ea typeface="Arial" panose="020B0604020202020204" pitchFamily="34" charset="0"/>
              </a:rPr>
              <a:t>std</a:t>
            </a:r>
            <a:r>
              <a:rPr lang="en-US" sz="2000" b="1" spc="-45"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of</a:t>
            </a:r>
            <a:r>
              <a:rPr lang="en-US" sz="2000" spc="-40"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the</a:t>
            </a:r>
            <a:r>
              <a:rPr lang="en-US" sz="2000" spc="-55"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numerical</a:t>
            </a:r>
            <a:r>
              <a:rPr lang="en-US" sz="2000" spc="-50"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values</a:t>
            </a:r>
            <a:r>
              <a:rPr lang="en-US" sz="2000" spc="-210"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of the Series or Data Frame. It analyses both numeric and object</a:t>
            </a:r>
            <a:r>
              <a:rPr lang="en-US" sz="2000" spc="5"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series</a:t>
            </a:r>
            <a:r>
              <a:rPr lang="en-US" sz="2000" spc="-25"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and</a:t>
            </a:r>
            <a:r>
              <a:rPr lang="en-US" sz="2000" spc="-30"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also</a:t>
            </a:r>
            <a:r>
              <a:rPr lang="en-US" sz="2000" spc="-25"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the</a:t>
            </a:r>
            <a:r>
              <a:rPr lang="en-US" sz="2000" spc="-35"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Data</a:t>
            </a:r>
            <a:r>
              <a:rPr lang="en-US" sz="2000" spc="-30"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Frame</a:t>
            </a:r>
            <a:r>
              <a:rPr lang="en-US" sz="2000" spc="-30"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column</a:t>
            </a:r>
            <a:r>
              <a:rPr lang="en-US" sz="2000" spc="-25"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sets</a:t>
            </a:r>
            <a:r>
              <a:rPr lang="en-US" sz="2000" spc="-35"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of</a:t>
            </a:r>
            <a:r>
              <a:rPr lang="en-US" sz="2000" spc="-25"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mixed</a:t>
            </a:r>
            <a:r>
              <a:rPr lang="en-US" sz="2000" spc="-10"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data</a:t>
            </a:r>
            <a:r>
              <a:rPr lang="en-US" sz="2000" spc="-35" dirty="0">
                <a:effectLst/>
                <a:latin typeface="Arial" panose="020B0604020202020204" pitchFamily="34" charset="0"/>
                <a:ea typeface="Arial" panose="020B0604020202020204" pitchFamily="34" charset="0"/>
              </a:rPr>
              <a:t> </a:t>
            </a:r>
            <a:r>
              <a:rPr lang="en-US" sz="2000" dirty="0">
                <a:effectLst/>
                <a:latin typeface="Arial" panose="020B0604020202020204" pitchFamily="34" charset="0"/>
                <a:ea typeface="Arial" panose="020B0604020202020204" pitchFamily="34" charset="0"/>
              </a:rPr>
              <a:t>types.it also give info about distribution of data.</a:t>
            </a:r>
            <a:endParaRPr lang="en-IN" sz="20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847044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D3A998-42C3-2279-D551-C37F0944504C}"/>
              </a:ext>
            </a:extLst>
          </p:cNvPr>
          <p:cNvSpPr txBox="1"/>
          <p:nvPr/>
        </p:nvSpPr>
        <p:spPr>
          <a:xfrm>
            <a:off x="137627" y="204955"/>
            <a:ext cx="10331320" cy="6386492"/>
          </a:xfrm>
          <a:prstGeom prst="rect">
            <a:avLst/>
          </a:prstGeom>
          <a:noFill/>
        </p:spPr>
        <p:txBody>
          <a:bodyPr wrap="square">
            <a:spAutoFit/>
          </a:bodyPr>
          <a:lstStyle/>
          <a:p>
            <a:pPr marL="342900" marR="69215" lvl="0" indent="-342900">
              <a:lnSpc>
                <a:spcPct val="126000"/>
              </a:lnSpc>
              <a:spcBef>
                <a:spcPts val="290"/>
              </a:spcBef>
              <a:spcAft>
                <a:spcPts val="0"/>
              </a:spcAft>
              <a:buFont typeface="Wingdings" panose="05000000000000000000" pitchFamily="2" charset="2"/>
              <a:buChar char=""/>
            </a:pPr>
            <a:r>
              <a:rPr lang="en-US" sz="2000" b="1" dirty="0">
                <a:effectLst/>
                <a:latin typeface="Open Sans" panose="020B0606030504020204" pitchFamily="34" charset="0"/>
                <a:ea typeface="Times New Roman" panose="02020603050405020304" pitchFamily="18" charset="0"/>
              </a:rPr>
              <a:t>Lemmatization: </a:t>
            </a:r>
            <a:r>
              <a:rPr lang="en-US" sz="2000" dirty="0">
                <a:effectLst/>
                <a:latin typeface="Arial" panose="020B0604020202020204" pitchFamily="34" charset="0"/>
                <a:ea typeface="Arial" panose="020B0604020202020204" pitchFamily="34" charset="0"/>
                <a:cs typeface="Calibri" panose="020F0502020204030204" pitchFamily="34" charset="0"/>
              </a:rPr>
              <a:t>Lemmatization on the surface is very similar to stemming, where the goal is to remove inflections and map a word to its root form. The only difference is that, lemmatization tries to do it the proper way. It doesn’t just chop things off, it actually transforms words to the actual root. For example, the word “better” would map too “good”. It may use a dictionary such as word net for mapping or some special rule-based approaches. </a:t>
            </a:r>
            <a:endParaRPr lang="en-IN" sz="2000" dirty="0">
              <a:effectLst/>
              <a:latin typeface="Arial" panose="020B0604020202020204" pitchFamily="34" charset="0"/>
              <a:ea typeface="Arial" panose="020B0604020202020204" pitchFamily="34" charset="0"/>
            </a:endParaRPr>
          </a:p>
          <a:p>
            <a:pPr marR="69215">
              <a:lnSpc>
                <a:spcPct val="126000"/>
              </a:lnSpc>
              <a:spcBef>
                <a:spcPts val="290"/>
              </a:spcBef>
              <a:spcAft>
                <a:spcPts val="0"/>
              </a:spcAft>
            </a:pPr>
            <a:r>
              <a:rPr lang="en-US" dirty="0">
                <a:effectLst/>
                <a:latin typeface="Arial" panose="020B0604020202020204" pitchFamily="34" charset="0"/>
                <a:ea typeface="Arial" panose="020B0604020202020204" pitchFamily="34" charset="0"/>
              </a:rPr>
              <a:t> </a:t>
            </a:r>
            <a:endParaRPr lang="en-IN" sz="2000" dirty="0">
              <a:effectLst/>
              <a:latin typeface="Arial" panose="020B0604020202020204" pitchFamily="34" charset="0"/>
              <a:ea typeface="Arial" panose="020B0604020202020204" pitchFamily="34" charset="0"/>
            </a:endParaRPr>
          </a:p>
          <a:p>
            <a:pPr>
              <a:lnSpc>
                <a:spcPct val="107000"/>
              </a:lnSpc>
              <a:spcAft>
                <a:spcPts val="800"/>
              </a:spcAft>
            </a:pPr>
            <a:r>
              <a:rPr lang="en-IN" sz="2000" b="1" dirty="0">
                <a:effectLst/>
                <a:latin typeface="Open Sans" panose="020B0606030504020204" pitchFamily="34" charset="0"/>
                <a:ea typeface="Times New Roman" panose="02020603050405020304" pitchFamily="18" charset="0"/>
                <a:cs typeface="Times New Roman" panose="02020603050405020304" pitchFamily="18" charset="0"/>
              </a:rPr>
              <a:t>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229235" algn="just"/>
            <a:r>
              <a:rPr lang="en-US" sz="2000" b="1" dirty="0">
                <a:effectLst/>
                <a:latin typeface="Arial" panose="020B0604020202020204" pitchFamily="34" charset="0"/>
                <a:ea typeface="Times New Roman" panose="02020603050405020304" pitchFamily="18" charset="0"/>
                <a:cs typeface="Calibri" panose="020F0502020204030204" pitchFamily="34" charset="0"/>
              </a:rPr>
              <a:t> </a:t>
            </a:r>
            <a:endParaRPr lang="en-IN" dirty="0">
              <a:effectLst/>
              <a:latin typeface="Arial" panose="020B0604020202020204" pitchFamily="34" charset="0"/>
              <a:ea typeface="Arial" panose="020B0604020202020204" pitchFamily="34" charset="0"/>
            </a:endParaRPr>
          </a:p>
          <a:p>
            <a:pPr marL="342900" lvl="0" indent="-342900" algn="just">
              <a:buFont typeface="Wingdings" panose="05000000000000000000" pitchFamily="2" charset="2"/>
              <a:buChar char=""/>
            </a:pPr>
            <a:r>
              <a:rPr lang="en-US" sz="2000" b="1" dirty="0" err="1">
                <a:effectLst/>
                <a:latin typeface="Open Sans" panose="020B0606030504020204" pitchFamily="34" charset="0"/>
                <a:ea typeface="Times New Roman" panose="02020603050405020304" pitchFamily="18" charset="0"/>
              </a:rPr>
              <a:t>Tf-Idf</a:t>
            </a:r>
            <a:r>
              <a:rPr lang="en-US" sz="2000" b="1" dirty="0">
                <a:effectLst/>
                <a:latin typeface="Open Sans" panose="020B0606030504020204" pitchFamily="34" charset="0"/>
                <a:ea typeface="Times New Roman" panose="02020603050405020304" pitchFamily="18" charset="0"/>
              </a:rPr>
              <a:t> vectorization: </a:t>
            </a:r>
            <a:r>
              <a:rPr lang="en-US" sz="2000" dirty="0">
                <a:effectLst/>
                <a:latin typeface="Arial" panose="020B0604020202020204" pitchFamily="34" charset="0"/>
                <a:ea typeface="Arial" panose="020B0604020202020204" pitchFamily="34" charset="0"/>
                <a:cs typeface="Calibri" panose="020F0502020204030204" pitchFamily="34" charset="0"/>
              </a:rPr>
              <a:t>In NLP, </a:t>
            </a:r>
            <a:r>
              <a:rPr lang="en-US" sz="2000" dirty="0" err="1">
                <a:effectLst/>
                <a:latin typeface="Arial" panose="020B0604020202020204" pitchFamily="34" charset="0"/>
                <a:ea typeface="Arial" panose="020B0604020202020204" pitchFamily="34" charset="0"/>
                <a:cs typeface="Calibri" panose="020F0502020204030204" pitchFamily="34" charset="0"/>
              </a:rPr>
              <a:t>tf-idf</a:t>
            </a:r>
            <a:r>
              <a:rPr lang="en-US" sz="2000" dirty="0">
                <a:effectLst/>
                <a:latin typeface="Arial" panose="020B0604020202020204" pitchFamily="34" charset="0"/>
                <a:ea typeface="Arial" panose="020B0604020202020204" pitchFamily="34" charset="0"/>
                <a:cs typeface="Calibri" panose="020F0502020204030204" pitchFamily="34" charset="0"/>
              </a:rPr>
              <a:t> is an important measure and is used by algorithms like cosine similarity to find documents that are similar to a given search query.</a:t>
            </a:r>
            <a:endParaRPr lang="en-IN" dirty="0">
              <a:effectLst/>
              <a:latin typeface="Arial" panose="020B0604020202020204" pitchFamily="34" charset="0"/>
              <a:ea typeface="Arial" panose="020B0604020202020204" pitchFamily="34" charset="0"/>
            </a:endParaRPr>
          </a:p>
          <a:p>
            <a:pPr marL="644525">
              <a:lnSpc>
                <a:spcPct val="107000"/>
              </a:lnSpc>
              <a:spcAft>
                <a:spcPts val="800"/>
              </a:spcAft>
            </a:pPr>
            <a:r>
              <a:rPr lang="en-IN" sz="2000" b="1" dirty="0">
                <a:effectLst/>
                <a:latin typeface="Calibri" panose="020F0502020204030204" pitchFamily="34" charset="0"/>
                <a:ea typeface="Times New Roman" panose="02020603050405020304" pitchFamily="18" charset="0"/>
                <a:cs typeface="Calibri" panose="020F0502020204030204" pitchFamily="34" charset="0"/>
              </a:rPr>
              <a:t>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6000"/>
              </a:lnSpc>
              <a:buFont typeface="Wingdings" panose="05000000000000000000" pitchFamily="2" charset="2"/>
              <a:buChar char=""/>
            </a:pPr>
            <a:r>
              <a:rPr lang="en-US" sz="2000" dirty="0">
                <a:effectLst/>
                <a:latin typeface="Arial" panose="020B0604020202020204" pitchFamily="34" charset="0"/>
                <a:ea typeface="Arial" panose="020B0604020202020204" pitchFamily="34" charset="0"/>
                <a:cs typeface="Calibri" panose="020F0502020204030204" pitchFamily="34" charset="0"/>
              </a:rPr>
              <a:t>What is Term Frequency (</a:t>
            </a:r>
            <a:r>
              <a:rPr lang="en-US" sz="2000" dirty="0" err="1">
                <a:effectLst/>
                <a:latin typeface="Arial" panose="020B0604020202020204" pitchFamily="34" charset="0"/>
                <a:ea typeface="Arial" panose="020B0604020202020204" pitchFamily="34" charset="0"/>
                <a:cs typeface="Calibri" panose="020F0502020204030204" pitchFamily="34" charset="0"/>
              </a:rPr>
              <a:t>tf</a:t>
            </a:r>
            <a:r>
              <a:rPr lang="en-US" sz="2000" dirty="0">
                <a:effectLst/>
                <a:latin typeface="Arial" panose="020B0604020202020204" pitchFamily="34" charset="0"/>
                <a:ea typeface="Arial" panose="020B0604020202020204" pitchFamily="34" charset="0"/>
                <a:cs typeface="Calibri" panose="020F0502020204030204" pitchFamily="34" charset="0"/>
              </a:rPr>
              <a:t>): </a:t>
            </a:r>
            <a:r>
              <a:rPr lang="en-US" sz="2000" dirty="0" err="1">
                <a:effectLst/>
                <a:latin typeface="Arial" panose="020B0604020202020204" pitchFamily="34" charset="0"/>
                <a:ea typeface="Arial" panose="020B0604020202020204" pitchFamily="34" charset="0"/>
                <a:cs typeface="Calibri" panose="020F0502020204030204" pitchFamily="34" charset="0"/>
              </a:rPr>
              <a:t>tf</a:t>
            </a:r>
            <a:r>
              <a:rPr lang="en-US" sz="2000" dirty="0">
                <a:effectLst/>
                <a:latin typeface="Arial" panose="020B0604020202020204" pitchFamily="34" charset="0"/>
                <a:ea typeface="Arial" panose="020B0604020202020204" pitchFamily="34" charset="0"/>
                <a:cs typeface="Calibri" panose="020F0502020204030204" pitchFamily="34" charset="0"/>
              </a:rPr>
              <a:t> is the number of times a term appears in a particular document. So, it’s specific to a document. A few of the ways to calculate </a:t>
            </a:r>
            <a:r>
              <a:rPr lang="en-US" sz="2000" dirty="0" err="1">
                <a:effectLst/>
                <a:latin typeface="Arial" panose="020B0604020202020204" pitchFamily="34" charset="0"/>
                <a:ea typeface="Arial" panose="020B0604020202020204" pitchFamily="34" charset="0"/>
                <a:cs typeface="Calibri" panose="020F0502020204030204" pitchFamily="34" charset="0"/>
              </a:rPr>
              <a:t>tf</a:t>
            </a:r>
            <a:r>
              <a:rPr lang="en-US" sz="2000" dirty="0">
                <a:effectLst/>
                <a:latin typeface="Arial" panose="020B0604020202020204" pitchFamily="34" charset="0"/>
                <a:ea typeface="Arial" panose="020B0604020202020204" pitchFamily="34" charset="0"/>
                <a:cs typeface="Calibri" panose="020F0502020204030204" pitchFamily="34" charset="0"/>
              </a:rPr>
              <a:t> is given below: -</a:t>
            </a:r>
            <a:endParaRPr lang="en-IN" dirty="0">
              <a:effectLst/>
              <a:latin typeface="Arial" panose="020B0604020202020204" pitchFamily="34" charset="0"/>
              <a:ea typeface="Arial" panose="020B0604020202020204" pitchFamily="34" charset="0"/>
            </a:endParaRPr>
          </a:p>
          <a:p>
            <a:pPr marR="69215">
              <a:lnSpc>
                <a:spcPct val="126000"/>
              </a:lnSpc>
              <a:spcBef>
                <a:spcPts val="290"/>
              </a:spcBef>
              <a:spcAft>
                <a:spcPts val="0"/>
              </a:spcAft>
            </a:pPr>
            <a:r>
              <a:rPr lang="en-US" sz="2000" dirty="0">
                <a:effectLst/>
                <a:latin typeface="Arial" panose="020B0604020202020204" pitchFamily="34" charset="0"/>
                <a:ea typeface="Arial" panose="020B0604020202020204" pitchFamily="34" charset="0"/>
                <a:cs typeface="Calibri" panose="020F0502020204030204" pitchFamily="34" charset="0"/>
              </a:rPr>
              <a:t> </a:t>
            </a:r>
            <a:endParaRPr lang="en-IN" sz="2000" dirty="0">
              <a:effectLst/>
              <a:latin typeface="Arial" panose="020B0604020202020204" pitchFamily="34" charset="0"/>
              <a:ea typeface="Arial" panose="020B0604020202020204" pitchFamily="34" charset="0"/>
            </a:endParaRPr>
          </a:p>
          <a:p>
            <a:pPr marR="69215">
              <a:lnSpc>
                <a:spcPct val="126000"/>
              </a:lnSpc>
              <a:spcBef>
                <a:spcPts val="290"/>
              </a:spcBef>
              <a:spcAft>
                <a:spcPts val="0"/>
              </a:spcAft>
            </a:pPr>
            <a:r>
              <a:rPr lang="en-US" sz="2000" dirty="0">
                <a:effectLst/>
                <a:latin typeface="Arial" panose="020B0604020202020204" pitchFamily="34" charset="0"/>
                <a:ea typeface="Arial" panose="020B0604020202020204" pitchFamily="34" charset="0"/>
                <a:cs typeface="Calibri" panose="020F0502020204030204" pitchFamily="34" charset="0"/>
              </a:rPr>
              <a:t>          </a:t>
            </a:r>
            <a:r>
              <a:rPr lang="en-US" sz="2000" dirty="0" err="1">
                <a:effectLst/>
                <a:latin typeface="Arial" panose="020B0604020202020204" pitchFamily="34" charset="0"/>
                <a:ea typeface="Arial" panose="020B0604020202020204" pitchFamily="34" charset="0"/>
                <a:cs typeface="Calibri" panose="020F0502020204030204" pitchFamily="34" charset="0"/>
              </a:rPr>
              <a:t>tf</a:t>
            </a:r>
            <a:r>
              <a:rPr lang="en-US" sz="2000" dirty="0">
                <a:effectLst/>
                <a:latin typeface="Arial" panose="020B0604020202020204" pitchFamily="34" charset="0"/>
                <a:ea typeface="Arial" panose="020B0604020202020204" pitchFamily="34" charset="0"/>
                <a:cs typeface="Calibri" panose="020F0502020204030204" pitchFamily="34" charset="0"/>
              </a:rPr>
              <a:t>(t) = No. of times term ‘t’ occurs in a document</a:t>
            </a:r>
            <a:endParaRPr lang="en-IN" sz="20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544622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134</TotalTime>
  <Words>1959</Words>
  <Application>Microsoft Office PowerPoint</Application>
  <PresentationFormat>Widescreen</PresentationFormat>
  <Paragraphs>98</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Algerian</vt:lpstr>
      <vt:lpstr>Arial</vt:lpstr>
      <vt:lpstr>Calibri</vt:lpstr>
      <vt:lpstr>Carlito</vt:lpstr>
      <vt:lpstr>Century Gothic</vt:lpstr>
      <vt:lpstr>Open Sans</vt:lpstr>
      <vt:lpstr>Times New Roman</vt:lpstr>
      <vt:lpstr>Wingdings</vt:lpstr>
      <vt:lpstr>Wingdings 3</vt:lpstr>
      <vt:lpstr>Ion</vt:lpstr>
      <vt:lpstr>MALIGNANT COMMENTS CLASSIFER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CLASSIFER PROJECT</dc:title>
  <dc:creator>Surbhee Johri</dc:creator>
  <cp:lastModifiedBy>Surbhee Johri</cp:lastModifiedBy>
  <cp:revision>40</cp:revision>
  <dcterms:created xsi:type="dcterms:W3CDTF">2022-12-01T13:00:43Z</dcterms:created>
  <dcterms:modified xsi:type="dcterms:W3CDTF">2022-12-04T07:53:41Z</dcterms:modified>
</cp:coreProperties>
</file>