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1D27FAF-6D9F-44F3-A7FC-4417F125143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73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8EE8A-57E1-4588-BDDD-DB83108B771A}"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27FAF-6D9F-44F3-A7FC-4417F125143F}" type="slidenum">
              <a:rPr lang="en-IN" smtClean="0"/>
              <a:t>‹#›</a:t>
            </a:fld>
            <a:endParaRPr lang="en-IN"/>
          </a:p>
        </p:txBody>
      </p:sp>
    </p:spTree>
    <p:extLst>
      <p:ext uri="{BB962C8B-B14F-4D97-AF65-F5344CB8AC3E}">
        <p14:creationId xmlns:p14="http://schemas.microsoft.com/office/powerpoint/2010/main" val="222567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475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455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spTree>
    <p:extLst>
      <p:ext uri="{BB962C8B-B14F-4D97-AF65-F5344CB8AC3E}">
        <p14:creationId xmlns:p14="http://schemas.microsoft.com/office/powerpoint/2010/main" val="4093921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6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663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8578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50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spTree>
    <p:extLst>
      <p:ext uri="{BB962C8B-B14F-4D97-AF65-F5344CB8AC3E}">
        <p14:creationId xmlns:p14="http://schemas.microsoft.com/office/powerpoint/2010/main" val="3719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8EE8A-57E1-4588-BDDD-DB83108B771A}"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27FAF-6D9F-44F3-A7FC-4417F125143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002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8EE8A-57E1-4588-BDDD-DB83108B771A}"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27FAF-6D9F-44F3-A7FC-4417F125143F}" type="slidenum">
              <a:rPr lang="en-IN" smtClean="0"/>
              <a:t>‹#›</a:t>
            </a:fld>
            <a:endParaRPr lang="en-IN"/>
          </a:p>
        </p:txBody>
      </p:sp>
    </p:spTree>
    <p:extLst>
      <p:ext uri="{BB962C8B-B14F-4D97-AF65-F5344CB8AC3E}">
        <p14:creationId xmlns:p14="http://schemas.microsoft.com/office/powerpoint/2010/main" val="24735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8EE8A-57E1-4588-BDDD-DB83108B771A}"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D27FAF-6D9F-44F3-A7FC-4417F125143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88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8EE8A-57E1-4588-BDDD-DB83108B771A}"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D27FAF-6D9F-44F3-A7FC-4417F125143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8EE8A-57E1-4588-BDDD-DB83108B771A}"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D27FAF-6D9F-44F3-A7FC-4417F125143F}" type="slidenum">
              <a:rPr lang="en-IN" smtClean="0"/>
              <a:t>‹#›</a:t>
            </a:fld>
            <a:endParaRPr lang="en-IN"/>
          </a:p>
        </p:txBody>
      </p:sp>
    </p:spTree>
    <p:extLst>
      <p:ext uri="{BB962C8B-B14F-4D97-AF65-F5344CB8AC3E}">
        <p14:creationId xmlns:p14="http://schemas.microsoft.com/office/powerpoint/2010/main" val="253183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8EE8A-57E1-4588-BDDD-DB83108B771A}"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27FAF-6D9F-44F3-A7FC-4417F125143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27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8EE8A-57E1-4588-BDDD-DB83108B771A}"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27FAF-6D9F-44F3-A7FC-4417F125143F}" type="slidenum">
              <a:rPr lang="en-IN" smtClean="0"/>
              <a:t>‹#›</a:t>
            </a:fld>
            <a:endParaRPr lang="en-IN"/>
          </a:p>
        </p:txBody>
      </p:sp>
    </p:spTree>
    <p:extLst>
      <p:ext uri="{BB962C8B-B14F-4D97-AF65-F5344CB8AC3E}">
        <p14:creationId xmlns:p14="http://schemas.microsoft.com/office/powerpoint/2010/main" val="101338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58EE8A-57E1-4588-BDDD-DB83108B771A}" type="datetimeFigureOut">
              <a:rPr lang="en-IN" smtClean="0"/>
              <a:t>05-11-2022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D27FAF-6D9F-44F3-A7FC-4417F125143F}" type="slidenum">
              <a:rPr lang="en-IN" smtClean="0"/>
              <a:t>‹#›</a:t>
            </a:fld>
            <a:endParaRPr lang="en-IN"/>
          </a:p>
        </p:txBody>
      </p:sp>
    </p:spTree>
    <p:extLst>
      <p:ext uri="{BB962C8B-B14F-4D97-AF65-F5344CB8AC3E}">
        <p14:creationId xmlns:p14="http://schemas.microsoft.com/office/powerpoint/2010/main" val="130834313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C019-49E7-D33C-0684-EC20617AF1A0}"/>
              </a:ext>
            </a:extLst>
          </p:cNvPr>
          <p:cNvSpPr>
            <a:spLocks noGrp="1"/>
          </p:cNvSpPr>
          <p:nvPr>
            <p:ph type="ctrTitle"/>
          </p:nvPr>
        </p:nvSpPr>
        <p:spPr>
          <a:xfrm>
            <a:off x="2435290" y="1287625"/>
            <a:ext cx="7072777" cy="2099040"/>
          </a:xfrm>
        </p:spPr>
        <p:txBody>
          <a:bodyPr/>
          <a:lstStyle/>
          <a:p>
            <a:r>
              <a:rPr lang="en-IN" dirty="0">
                <a:highlight>
                  <a:srgbClr val="FFFF00"/>
                </a:highlight>
                <a:latin typeface="Algerian" panose="04020705040A02060702" pitchFamily="82" charset="0"/>
              </a:rPr>
              <a:t>MICRO CREDIT </a:t>
            </a:r>
            <a:r>
              <a:rPr lang="en-IN" dirty="0" err="1">
                <a:highlight>
                  <a:srgbClr val="FFFF00"/>
                </a:highlight>
                <a:latin typeface="Algerian" panose="04020705040A02060702" pitchFamily="82" charset="0"/>
              </a:rPr>
              <a:t>DEFaulter</a:t>
            </a:r>
            <a:r>
              <a:rPr lang="en-IN" dirty="0">
                <a:highlight>
                  <a:srgbClr val="FFFF00"/>
                </a:highlight>
                <a:latin typeface="Algerian" panose="04020705040A02060702" pitchFamily="82" charset="0"/>
              </a:rPr>
              <a:t> project</a:t>
            </a:r>
          </a:p>
        </p:txBody>
      </p:sp>
      <p:sp>
        <p:nvSpPr>
          <p:cNvPr id="3" name="Subtitle 2">
            <a:extLst>
              <a:ext uri="{FF2B5EF4-FFF2-40B4-BE49-F238E27FC236}">
                <a16:creationId xmlns:a16="http://schemas.microsoft.com/office/drawing/2014/main" id="{6ABF3742-6031-AC65-8690-F60361DD1689}"/>
              </a:ext>
            </a:extLst>
          </p:cNvPr>
          <p:cNvSpPr>
            <a:spLocks noGrp="1"/>
          </p:cNvSpPr>
          <p:nvPr>
            <p:ph type="subTitle" idx="1"/>
          </p:nvPr>
        </p:nvSpPr>
        <p:spPr>
          <a:xfrm>
            <a:off x="2873829" y="3691174"/>
            <a:ext cx="6326155" cy="1463040"/>
          </a:xfrm>
        </p:spPr>
        <p:txBody>
          <a:bodyPr>
            <a:normAutofit fontScale="92500" lnSpcReduction="20000"/>
          </a:bodyPr>
          <a:lstStyle/>
          <a:p>
            <a:r>
              <a:rPr lang="en-IN" sz="2800" b="1" dirty="0">
                <a:highlight>
                  <a:srgbClr val="FFFF00"/>
                </a:highlight>
              </a:rPr>
              <a:t>BY:-</a:t>
            </a:r>
          </a:p>
          <a:p>
            <a:r>
              <a:rPr lang="en-IN" sz="2800" b="1" dirty="0">
                <a:highlight>
                  <a:srgbClr val="FFFF00"/>
                </a:highlight>
              </a:rPr>
              <a:t>RISHABH JOHRI</a:t>
            </a:r>
          </a:p>
          <a:p>
            <a:r>
              <a:rPr lang="en-IN" sz="2800" b="1" dirty="0">
                <a:highlight>
                  <a:srgbClr val="FFFF00"/>
                </a:highlight>
              </a:rPr>
              <a:t>DATA SCIENCE- INTERN</a:t>
            </a:r>
          </a:p>
        </p:txBody>
      </p:sp>
    </p:spTree>
    <p:extLst>
      <p:ext uri="{BB962C8B-B14F-4D97-AF65-F5344CB8AC3E}">
        <p14:creationId xmlns:p14="http://schemas.microsoft.com/office/powerpoint/2010/main" val="324188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7F1E00-9CA9-F84E-7202-0C0B562A73F1}"/>
              </a:ext>
            </a:extLst>
          </p:cNvPr>
          <p:cNvSpPr txBox="1"/>
          <p:nvPr/>
        </p:nvSpPr>
        <p:spPr>
          <a:xfrm>
            <a:off x="2628900" y="669085"/>
            <a:ext cx="7392178"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                     </a:t>
            </a:r>
            <a:r>
              <a:rPr lang="en-IN" sz="2400" b="1" dirty="0">
                <a:highlight>
                  <a:srgbClr val="FFFF00"/>
                </a:highlight>
                <a:latin typeface="Arial" panose="020B0604020202020204" pitchFamily="34" charset="0"/>
                <a:cs typeface="Arial" panose="020B0604020202020204" pitchFamily="34" charset="0"/>
              </a:rPr>
              <a:t>VISUALISATIONS:-</a:t>
            </a:r>
            <a:endParaRPr lang="en-IN" sz="2400" dirty="0">
              <a:highlight>
                <a:srgbClr val="FFFF00"/>
              </a:highlight>
            </a:endParaRPr>
          </a:p>
        </p:txBody>
      </p:sp>
      <p:pic>
        <p:nvPicPr>
          <p:cNvPr id="5" name="Picture 4">
            <a:extLst>
              <a:ext uri="{FF2B5EF4-FFF2-40B4-BE49-F238E27FC236}">
                <a16:creationId xmlns:a16="http://schemas.microsoft.com/office/drawing/2014/main" id="{9E85AB22-35AB-3CC0-806E-6AF0D2F4B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990" y="1233726"/>
            <a:ext cx="7392178" cy="4608590"/>
          </a:xfrm>
          <a:prstGeom prst="rect">
            <a:avLst/>
          </a:prstGeom>
        </p:spPr>
      </p:pic>
    </p:spTree>
    <p:extLst>
      <p:ext uri="{BB962C8B-B14F-4D97-AF65-F5344CB8AC3E}">
        <p14:creationId xmlns:p14="http://schemas.microsoft.com/office/powerpoint/2010/main" val="266892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98D01E-DD08-DDCE-9EC1-754334C0E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69" y="699797"/>
            <a:ext cx="10375641" cy="5274504"/>
          </a:xfrm>
          <a:prstGeom prst="rect">
            <a:avLst/>
          </a:prstGeom>
        </p:spPr>
      </p:pic>
    </p:spTree>
    <p:extLst>
      <p:ext uri="{BB962C8B-B14F-4D97-AF65-F5344CB8AC3E}">
        <p14:creationId xmlns:p14="http://schemas.microsoft.com/office/powerpoint/2010/main" val="371418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1E5D9-DD6F-4991-DF9C-A4D24E15BFC5}"/>
              </a:ext>
            </a:extLst>
          </p:cNvPr>
          <p:cNvSpPr txBox="1"/>
          <p:nvPr/>
        </p:nvSpPr>
        <p:spPr>
          <a:xfrm>
            <a:off x="902737" y="1040367"/>
            <a:ext cx="10424626" cy="4081438"/>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Microsoft YaHei" panose="020B0503020204020204" pitchFamily="34" charset="-122"/>
                <a:ea typeface="Calibri" panose="020F0502020204030204" pitchFamily="34" charset="0"/>
                <a:cs typeface="Microsoft YaHei" panose="020B0503020204020204" pitchFamily="34" charset="-122"/>
              </a:rPr>
              <a:t>Data Cleaning:-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In the dataset we did not found any null values, there were many 0 values, but I found huge amount of outliers and very high skewness.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To remove outliers we used </a:t>
            </a:r>
            <a:r>
              <a:rPr lang="en-IN" sz="1800" dirty="0" err="1">
                <a:effectLst/>
                <a:latin typeface="Microsoft YaHei" panose="020B0503020204020204" pitchFamily="34" charset="-122"/>
                <a:ea typeface="Calibri" panose="020F0502020204030204" pitchFamily="34" charset="0"/>
                <a:cs typeface="Microsoft YaHei" panose="020B0503020204020204" pitchFamily="34" charset="-122"/>
              </a:rPr>
              <a:t>zscore</a:t>
            </a: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 method. And for removing skewness I have used  Yeo-Johnson method.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Then I have used Standard Scaler method to Scale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As there is a issue of Multicollinearity in this, while Multivariate Analysis, we removed Multicollinearity using Variance Inflation Factor (VIF).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While performing Univariate Analysis, </a:t>
            </a:r>
            <a:r>
              <a:rPr lang="en-IN" sz="1800" dirty="0" err="1">
                <a:effectLst/>
                <a:latin typeface="Microsoft YaHei" panose="020B0503020204020204" pitchFamily="34" charset="-122"/>
                <a:ea typeface="Calibri" panose="020F0502020204030204" pitchFamily="34" charset="0"/>
                <a:cs typeface="Microsoft YaHei" panose="020B0503020204020204" pitchFamily="34" charset="-122"/>
              </a:rPr>
              <a:t>i</a:t>
            </a: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 found that our Target column was imbalanced, so </a:t>
            </a:r>
            <a:r>
              <a:rPr lang="en-IN" sz="1800" dirty="0" err="1">
                <a:effectLst/>
                <a:latin typeface="Microsoft YaHei" panose="020B0503020204020204" pitchFamily="34" charset="-122"/>
                <a:ea typeface="Calibri" panose="020F0502020204030204" pitchFamily="34" charset="0"/>
                <a:cs typeface="Microsoft YaHei" panose="020B0503020204020204" pitchFamily="34" charset="-122"/>
              </a:rPr>
              <a:t>i</a:t>
            </a: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 balanced the target column using SMOTE method in Oversampling. Then,  after Preparing our data we have moved to model selection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538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32DA4-6539-9768-5ED2-AB12690BC1D1}"/>
              </a:ext>
            </a:extLst>
          </p:cNvPr>
          <p:cNvSpPr txBox="1"/>
          <p:nvPr/>
        </p:nvSpPr>
        <p:spPr>
          <a:xfrm>
            <a:off x="1005372" y="764306"/>
            <a:ext cx="10452619" cy="4738733"/>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Microsoft YaHei" panose="020B0503020204020204" pitchFamily="34" charset="-122"/>
                <a:ea typeface="Calibri" panose="020F0502020204030204" pitchFamily="34" charset="0"/>
                <a:cs typeface="Microsoft YaHei" panose="020B0503020204020204" pitchFamily="34" charset="-122"/>
              </a:rPr>
              <a:t>Model Selection:-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ince Label was our target column and it was a Categorical column, so this particular problem was a Classification problem. And we have used all Classification algorithms to build our model. We Tried multiple models and to avoid the confusion of overfitting we went through cross validation. Below are the list of Classification algorithms I have used in my project. By looking into the least difference between accuracy score and cross validation score, I found Random Forest Classifier as the best model. Other models which </a:t>
            </a:r>
            <a:r>
              <a:rPr lang="en-IN" sz="2000" dirty="0" err="1">
                <a:effectLst/>
                <a:latin typeface="Microsoft YaHei" panose="020B0503020204020204" pitchFamily="34" charset="-122"/>
                <a:ea typeface="Calibri" panose="020F0502020204030204" pitchFamily="34" charset="0"/>
                <a:cs typeface="Microsoft YaHei" panose="020B0503020204020204" pitchFamily="34" charset="-122"/>
              </a:rPr>
              <a:t>i</a:t>
            </a: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 </a:t>
            </a:r>
            <a:r>
              <a:rPr lang="en-IN" sz="2000" dirty="0">
                <a:latin typeface="Microsoft YaHei" panose="020B0503020204020204" pitchFamily="34" charset="-122"/>
                <a:ea typeface="Calibri" panose="020F0502020204030204" pitchFamily="34" charset="0"/>
                <a:cs typeface="Microsoft YaHei" panose="020B0503020204020204" pitchFamily="34" charset="-122"/>
              </a:rPr>
              <a:t>have used</a:t>
            </a: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 were: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K </a:t>
            </a:r>
            <a:r>
              <a:rPr lang="en-IN" sz="2000" dirty="0" err="1">
                <a:effectLst/>
                <a:latin typeface="Microsoft YaHei" panose="020B0503020204020204" pitchFamily="34" charset="-122"/>
                <a:ea typeface="Calibri" panose="020F0502020204030204" pitchFamily="34" charset="0"/>
                <a:cs typeface="Microsoft YaHei" panose="020B0503020204020204" pitchFamily="34" charset="-122"/>
              </a:rPr>
              <a:t>Neighbors</a:t>
            </a: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Extra Trees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Gradient Boosting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Microsoft YaHei" panose="020B0503020204020204" pitchFamily="34" charset="-122"/>
                <a:ea typeface="Calibri" panose="020F0502020204030204" pitchFamily="34" charset="0"/>
                <a:cs typeface="Microsoft YaHei" panose="020B0503020204020204" pitchFamily="34" charset="-122"/>
              </a:rPr>
              <a:t>Decision Tree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067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01DCF-8374-9151-FC57-55DA27694DA5}"/>
              </a:ext>
            </a:extLst>
          </p:cNvPr>
          <p:cNvSpPr txBox="1"/>
          <p:nvPr/>
        </p:nvSpPr>
        <p:spPr>
          <a:xfrm>
            <a:off x="660141" y="741261"/>
            <a:ext cx="6116216" cy="468270"/>
          </a:xfrm>
          <a:prstGeom prst="rect">
            <a:avLst/>
          </a:prstGeom>
          <a:noFill/>
        </p:spPr>
        <p:txBody>
          <a:bodyPr wrap="square">
            <a:spAutoFit/>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Arial" panose="020B0604020202020204" pitchFamily="34" charset="0"/>
              </a:rPr>
              <a:t> </a:t>
            </a:r>
            <a:r>
              <a:rPr lang="en-IN" sz="2400" b="1" dirty="0">
                <a:effectLst/>
                <a:highlight>
                  <a:srgbClr val="FFFF00"/>
                </a:highlight>
                <a:latin typeface="Arial" panose="020B0604020202020204" pitchFamily="34" charset="0"/>
                <a:ea typeface="Calibri" panose="020F0502020204030204" pitchFamily="34" charset="0"/>
                <a:cs typeface="Arial" panose="020B0604020202020204" pitchFamily="34" charset="0"/>
              </a:rPr>
              <a:t>Different Model Accuracy Scores:-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15D1A7-07ED-ADC3-EB23-842628E2D2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9388" y="1438546"/>
            <a:ext cx="5336612" cy="3980907"/>
          </a:xfrm>
          <a:prstGeom prst="rect">
            <a:avLst/>
          </a:prstGeom>
          <a:noFill/>
          <a:ln>
            <a:noFill/>
          </a:ln>
        </p:spPr>
      </p:pic>
      <p:pic>
        <p:nvPicPr>
          <p:cNvPr id="5" name="Picture 4">
            <a:extLst>
              <a:ext uri="{FF2B5EF4-FFF2-40B4-BE49-F238E27FC236}">
                <a16:creationId xmlns:a16="http://schemas.microsoft.com/office/drawing/2014/main" id="{DB150C7B-699F-5966-0AC9-3925577BA7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3532" y="1438546"/>
            <a:ext cx="5449079" cy="3980907"/>
          </a:xfrm>
          <a:prstGeom prst="rect">
            <a:avLst/>
          </a:prstGeom>
          <a:noFill/>
          <a:ln>
            <a:noFill/>
          </a:ln>
        </p:spPr>
      </p:pic>
    </p:spTree>
    <p:extLst>
      <p:ext uri="{BB962C8B-B14F-4D97-AF65-F5344CB8AC3E}">
        <p14:creationId xmlns:p14="http://schemas.microsoft.com/office/powerpoint/2010/main" val="100110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E82D4B-E1EB-4C4C-ECBF-7421EB6652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087" y="950296"/>
            <a:ext cx="5289913" cy="4500750"/>
          </a:xfrm>
          <a:prstGeom prst="rect">
            <a:avLst/>
          </a:prstGeom>
          <a:noFill/>
          <a:ln>
            <a:noFill/>
          </a:ln>
        </p:spPr>
      </p:pic>
      <p:pic>
        <p:nvPicPr>
          <p:cNvPr id="3" name="Picture 2">
            <a:extLst>
              <a:ext uri="{FF2B5EF4-FFF2-40B4-BE49-F238E27FC236}">
                <a16:creationId xmlns:a16="http://schemas.microsoft.com/office/drawing/2014/main" id="{473E9182-7C54-4940-2BD3-66CFB2505A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58416"/>
            <a:ext cx="5425440" cy="4592630"/>
          </a:xfrm>
          <a:prstGeom prst="rect">
            <a:avLst/>
          </a:prstGeom>
          <a:noFill/>
          <a:ln>
            <a:noFill/>
          </a:ln>
        </p:spPr>
      </p:pic>
    </p:spTree>
    <p:extLst>
      <p:ext uri="{BB962C8B-B14F-4D97-AF65-F5344CB8AC3E}">
        <p14:creationId xmlns:p14="http://schemas.microsoft.com/office/powerpoint/2010/main" val="302477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BD153A-6964-78BC-AA43-C4522DBE3C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7421" y="1073021"/>
            <a:ext cx="7436497" cy="4478694"/>
          </a:xfrm>
          <a:prstGeom prst="rect">
            <a:avLst/>
          </a:prstGeom>
          <a:noFill/>
          <a:ln>
            <a:noFill/>
          </a:ln>
        </p:spPr>
      </p:pic>
    </p:spTree>
    <p:extLst>
      <p:ext uri="{BB962C8B-B14F-4D97-AF65-F5344CB8AC3E}">
        <p14:creationId xmlns:p14="http://schemas.microsoft.com/office/powerpoint/2010/main" val="122891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31E0B-681E-CCD2-B179-210DD74571D5}"/>
              </a:ext>
            </a:extLst>
          </p:cNvPr>
          <p:cNvSpPr txBox="1"/>
          <p:nvPr/>
        </p:nvSpPr>
        <p:spPr>
          <a:xfrm>
            <a:off x="772108" y="665975"/>
            <a:ext cx="6116216"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CROSS VALIDATION PHASES OF MODELS:-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E55D42C-2673-A205-4CB5-0998D29CBF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5069" y="1329689"/>
            <a:ext cx="9871788" cy="4862336"/>
          </a:xfrm>
          <a:prstGeom prst="rect">
            <a:avLst/>
          </a:prstGeom>
          <a:noFill/>
          <a:ln>
            <a:noFill/>
          </a:ln>
        </p:spPr>
      </p:pic>
    </p:spTree>
    <p:extLst>
      <p:ext uri="{BB962C8B-B14F-4D97-AF65-F5344CB8AC3E}">
        <p14:creationId xmlns:p14="http://schemas.microsoft.com/office/powerpoint/2010/main" val="354536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72877-DEFC-CF73-845A-FA9D93647FB1}"/>
              </a:ext>
            </a:extLst>
          </p:cNvPr>
          <p:cNvSpPr txBox="1"/>
          <p:nvPr/>
        </p:nvSpPr>
        <p:spPr>
          <a:xfrm>
            <a:off x="772108" y="712628"/>
            <a:ext cx="6116216"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HYPER PARAMETER TUNING:-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C30D31C-FE54-6A07-408E-93DFA00C05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6107" y="1182628"/>
            <a:ext cx="10137321" cy="4872939"/>
          </a:xfrm>
          <a:prstGeom prst="rect">
            <a:avLst/>
          </a:prstGeom>
          <a:noFill/>
          <a:ln>
            <a:noFill/>
          </a:ln>
        </p:spPr>
      </p:pic>
    </p:spTree>
    <p:extLst>
      <p:ext uri="{BB962C8B-B14F-4D97-AF65-F5344CB8AC3E}">
        <p14:creationId xmlns:p14="http://schemas.microsoft.com/office/powerpoint/2010/main" val="129584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AA8D9-592D-217D-4BE4-6F73B19F4114}"/>
              </a:ext>
            </a:extLst>
          </p:cNvPr>
          <p:cNvSpPr txBox="1"/>
          <p:nvPr/>
        </p:nvSpPr>
        <p:spPr>
          <a:xfrm>
            <a:off x="837422" y="805934"/>
            <a:ext cx="6116216"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ROC / AUC CURVE:-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45FC0AA-F565-9EAB-37EE-1D84C01DC1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7422" y="1338837"/>
            <a:ext cx="10312660" cy="4713229"/>
          </a:xfrm>
          <a:prstGeom prst="rect">
            <a:avLst/>
          </a:prstGeom>
          <a:noFill/>
          <a:ln>
            <a:noFill/>
          </a:ln>
        </p:spPr>
      </p:pic>
    </p:spTree>
    <p:extLst>
      <p:ext uri="{BB962C8B-B14F-4D97-AF65-F5344CB8AC3E}">
        <p14:creationId xmlns:p14="http://schemas.microsoft.com/office/powerpoint/2010/main" val="118847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B1255-C04D-A359-DFEA-E75136B3A6A9}"/>
              </a:ext>
            </a:extLst>
          </p:cNvPr>
          <p:cNvSpPr txBox="1"/>
          <p:nvPr/>
        </p:nvSpPr>
        <p:spPr>
          <a:xfrm>
            <a:off x="737119" y="1144688"/>
            <a:ext cx="10888824" cy="4568623"/>
          </a:xfrm>
          <a:prstGeom prst="rect">
            <a:avLst/>
          </a:prstGeom>
          <a:noFill/>
        </p:spPr>
        <p:txBody>
          <a:bodyPr wrap="square">
            <a:sp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ACKNOWLEDGEMENT:-</a:t>
            </a:r>
            <a:endParaRPr lang="en-IN"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It is a great pleasure to express my gratitude to Team Flip Robo, for giving me the opportunity to work on a interesting project, which helped me in improving my knowledge, coding skills and my analyzation skills.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Team Flip Robo also gave me opportunity to build PowerPoint Presentation and Project Report, which will help me to share steps taken while building the entire model. It has helped me in deciding about the future prospects of various Data Science fields. Now, I will explain the understanding of the project through this report.</a:t>
            </a: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78518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A7AE86-FABC-2263-3542-8CDA3197C914}"/>
              </a:ext>
            </a:extLst>
          </p:cNvPr>
          <p:cNvSpPr txBox="1"/>
          <p:nvPr/>
        </p:nvSpPr>
        <p:spPr>
          <a:xfrm>
            <a:off x="790769" y="889910"/>
            <a:ext cx="9948765"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SAVING THE MODEL AND LOADING PREDICTIONS:-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09F0AC7-D702-EC2A-F97B-3042EDC1FB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750" y="1459781"/>
            <a:ext cx="9849783" cy="4642440"/>
          </a:xfrm>
          <a:prstGeom prst="rect">
            <a:avLst/>
          </a:prstGeom>
          <a:noFill/>
          <a:ln>
            <a:noFill/>
          </a:ln>
        </p:spPr>
      </p:pic>
    </p:spTree>
    <p:extLst>
      <p:ext uri="{BB962C8B-B14F-4D97-AF65-F5344CB8AC3E}">
        <p14:creationId xmlns:p14="http://schemas.microsoft.com/office/powerpoint/2010/main" val="395866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A9E8B1-15BE-924E-5E64-D3FA6BF71216}"/>
              </a:ext>
            </a:extLst>
          </p:cNvPr>
          <p:cNvSpPr txBox="1"/>
          <p:nvPr/>
        </p:nvSpPr>
        <p:spPr>
          <a:xfrm>
            <a:off x="828091" y="621458"/>
            <a:ext cx="10732537" cy="5042214"/>
          </a:xfrm>
          <a:prstGeom prst="rect">
            <a:avLst/>
          </a:prstGeom>
          <a:noFill/>
        </p:spPr>
        <p:txBody>
          <a:bodyPr wrap="square">
            <a:spAutoFit/>
          </a:bodyPr>
          <a:lstStyle/>
          <a:p>
            <a:pPr>
              <a:lnSpc>
                <a:spcPct val="107000"/>
              </a:lnSpc>
              <a:spcAft>
                <a:spcPts val="800"/>
              </a:spcAft>
            </a:pPr>
            <a:r>
              <a:rPr lang="en-IN" sz="40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In this project report, I have used Machine Learning algorithms to predict the Micro-Credit Defaulters. We have used proper procedure to analyse the dataset and finding the correlation between the features.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Here we have selected the features which are correlated to each other and are independent in nature. Visualization helped us in understanding the data by graphical representation and it has made things easy for us to understand what data actually 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Data cleaning is one of the most important steps to remove 0 values and columns which are having more than 90% 0 values.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Using these feature, we deployed 5 algorithms to find the best model and Hyper parameter tuning was done on the Best Model and we have achieved improvement of accuracy score.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Then we saved the best model and predicted the label. Our model performance was good when we saw the predicted and actual values were almost same it felt really good and feels good performance by our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To conclude, the Project Micro Credit Defaulter , We hope this study will move a small step ahead in providing some methodological and empirical contributions to crediting institutes, and presenting an alternative approach to the valuation of defaulters.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0708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68175D-3247-B607-FAC5-FB6F3BFBC24C}"/>
              </a:ext>
            </a:extLst>
          </p:cNvPr>
          <p:cNvSpPr txBox="1"/>
          <p:nvPr/>
        </p:nvSpPr>
        <p:spPr>
          <a:xfrm>
            <a:off x="2478055" y="2598003"/>
            <a:ext cx="6116216" cy="830997"/>
          </a:xfrm>
          <a:prstGeom prst="rect">
            <a:avLst/>
          </a:prstGeom>
          <a:noFill/>
        </p:spPr>
        <p:txBody>
          <a:bodyPr wrap="square">
            <a:spAutoFit/>
          </a:bodyPr>
          <a:lstStyle/>
          <a:p>
            <a:r>
              <a:rPr lang="en-IN" sz="1800" b="1" dirty="0">
                <a:latin typeface="Arial" panose="020B0604020202020204" pitchFamily="34" charset="0"/>
                <a:cs typeface="Arial" panose="020B0604020202020204" pitchFamily="34" charset="0"/>
              </a:rPr>
              <a:t>                               </a:t>
            </a:r>
            <a:r>
              <a:rPr lang="en-IN" sz="4800" b="1" dirty="0">
                <a:highlight>
                  <a:srgbClr val="FFFF00"/>
                </a:highlight>
                <a:latin typeface="Arial" panose="020B0604020202020204" pitchFamily="34" charset="0"/>
                <a:cs typeface="Arial" panose="020B0604020202020204" pitchFamily="34" charset="0"/>
              </a:rPr>
              <a:t>THANKS</a:t>
            </a:r>
            <a:endParaRPr lang="en-IN" dirty="0"/>
          </a:p>
        </p:txBody>
      </p:sp>
    </p:spTree>
    <p:extLst>
      <p:ext uri="{BB962C8B-B14F-4D97-AF65-F5344CB8AC3E}">
        <p14:creationId xmlns:p14="http://schemas.microsoft.com/office/powerpoint/2010/main" val="307869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06F09-196C-65B7-FE01-DBF1B7DD583B}"/>
              </a:ext>
            </a:extLst>
          </p:cNvPr>
          <p:cNvSpPr txBox="1"/>
          <p:nvPr/>
        </p:nvSpPr>
        <p:spPr>
          <a:xfrm>
            <a:off x="1061357" y="625151"/>
            <a:ext cx="10387304" cy="5396029"/>
          </a:xfrm>
          <a:prstGeom prst="rect">
            <a:avLst/>
          </a:prstGeom>
          <a:noFill/>
        </p:spPr>
        <p:txBody>
          <a:bodyPr wrap="square">
            <a:spAutoFit/>
          </a:bodyPr>
          <a:lstStyle/>
          <a:p>
            <a:pPr>
              <a:lnSpc>
                <a:spcPct val="107000"/>
              </a:lnSpc>
              <a:spcAft>
                <a:spcPts val="800"/>
              </a:spcAft>
            </a:pPr>
            <a:r>
              <a:rPr lang="en-IN"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INTRODUCTION OF PROJECT:-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950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7A917-A597-0D42-087E-D0D2C888AF49}"/>
              </a:ext>
            </a:extLst>
          </p:cNvPr>
          <p:cNvSpPr txBox="1"/>
          <p:nvPr/>
        </p:nvSpPr>
        <p:spPr>
          <a:xfrm>
            <a:off x="1014703" y="1060274"/>
            <a:ext cx="10303329" cy="4737451"/>
          </a:xfrm>
          <a:prstGeom prst="rect">
            <a:avLst/>
          </a:prstGeom>
          <a:noFill/>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BACKGROUND OF THE DOMAIN PROBLEM:-</a:t>
            </a:r>
            <a:endPar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with a aim to provide micro-credit on mobile balances to be paid back in 5 days. The Consumer is believed to be defaulter if he deviates from the path of paying back the loan amount within the time duration of 5 days.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to build a model which can be used to predict in terms of a probability for each loan transaction, whether the customer will be paying back the loan amount within 5 days of insurance of loan. In this case, Label ‘1’ indicates that the loan has been paid which is Non- defaulter, while, Label ‘0’ indicates that the loan has not been paid which is. defaulter.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08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866EA2-E9EE-4916-42A9-43CD6EAEAD72}"/>
              </a:ext>
            </a:extLst>
          </p:cNvPr>
          <p:cNvSpPr txBox="1"/>
          <p:nvPr/>
        </p:nvSpPr>
        <p:spPr>
          <a:xfrm>
            <a:off x="970384" y="1261644"/>
            <a:ext cx="10077061" cy="3378489"/>
          </a:xfrm>
          <a:prstGeom prst="rect">
            <a:avLst/>
          </a:prstGeom>
          <a:noFill/>
        </p:spPr>
        <p:txBody>
          <a:bodyPr wrap="square">
            <a:spAutoFit/>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MOTIVATION FOR THE PROBLEM UNDERTAKEN:-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 For Modelling this dataset </a:t>
            </a:r>
            <a:r>
              <a:rPr lang="en-IN" sz="2000" dirty="0">
                <a:latin typeface="Calibri" panose="020F0502020204030204" pitchFamily="34" charset="0"/>
                <a:ea typeface="Calibri" panose="020F0502020204030204" pitchFamily="34" charset="0"/>
                <a:cs typeface="Calibri" panose="020F0502020204030204" pitchFamily="34" charset="0"/>
              </a:rPr>
              <a:t>M</a:t>
            </a:r>
            <a:r>
              <a:rPr lang="en-IN" sz="2000" dirty="0">
                <a:effectLst/>
                <a:latin typeface="Calibri" panose="020F0502020204030204" pitchFamily="34" charset="0"/>
                <a:ea typeface="Calibri" panose="020F0502020204030204" pitchFamily="34" charset="0"/>
                <a:cs typeface="Calibri" panose="020F0502020204030204" pitchFamily="34" charset="0"/>
              </a:rPr>
              <a:t>icro </a:t>
            </a:r>
            <a:r>
              <a:rPr lang="en-IN" sz="2000" dirty="0">
                <a:latin typeface="Calibri" panose="020F0502020204030204" pitchFamily="34" charset="0"/>
                <a:ea typeface="Calibri" panose="020F0502020204030204" pitchFamily="34" charset="0"/>
                <a:cs typeface="Calibri" panose="020F0502020204030204" pitchFamily="34" charset="0"/>
              </a:rPr>
              <a:t>C</a:t>
            </a:r>
            <a:r>
              <a:rPr lang="en-IN" sz="2000" dirty="0">
                <a:effectLst/>
                <a:latin typeface="Calibri" panose="020F0502020204030204" pitchFamily="34" charset="0"/>
                <a:ea typeface="Calibri" panose="020F0502020204030204" pitchFamily="34" charset="0"/>
                <a:cs typeface="Calibri" panose="020F0502020204030204" pitchFamily="34" charset="0"/>
              </a:rPr>
              <a:t>redit </a:t>
            </a:r>
            <a:r>
              <a:rPr lang="en-IN" sz="2000" dirty="0">
                <a:latin typeface="Calibri" panose="020F0502020204030204" pitchFamily="34" charset="0"/>
                <a:ea typeface="Calibri" panose="020F0502020204030204" pitchFamily="34" charset="0"/>
                <a:cs typeface="Calibri" panose="020F0502020204030204" pitchFamily="34" charset="0"/>
              </a:rPr>
              <a:t>D</a:t>
            </a:r>
            <a:r>
              <a:rPr lang="en-IN" sz="2000" dirty="0">
                <a:effectLst/>
                <a:latin typeface="Calibri" panose="020F0502020204030204" pitchFamily="34" charset="0"/>
                <a:ea typeface="Calibri" panose="020F0502020204030204" pitchFamily="34" charset="0"/>
                <a:cs typeface="Calibri" panose="020F0502020204030204" pitchFamily="34" charset="0"/>
              </a:rPr>
              <a:t>efaulters with all given available independent variables. This model will then be used for management of how the customer is considered as defaulter or non-defaulter based on the independent variables. With the help of this prediction model </a:t>
            </a:r>
            <a:r>
              <a:rPr lang="en-IN" sz="2000" dirty="0">
                <a:latin typeface="Calibri" panose="020F0502020204030204" pitchFamily="34" charset="0"/>
                <a:ea typeface="Calibri" panose="020F0502020204030204" pitchFamily="34" charset="0"/>
                <a:cs typeface="Calibri" panose="020F0502020204030204" pitchFamily="34" charset="0"/>
              </a:rPr>
              <a:t>it will be</a:t>
            </a:r>
            <a:r>
              <a:rPr lang="en-IN" sz="2000" dirty="0">
                <a:effectLst/>
                <a:latin typeface="Calibri" panose="020F0502020204030204" pitchFamily="34" charset="0"/>
                <a:ea typeface="Calibri" panose="020F0502020204030204" pitchFamily="34" charset="0"/>
                <a:cs typeface="Calibri" panose="020F0502020204030204" pitchFamily="34" charset="0"/>
              </a:rPr>
              <a:t> decided accordingly and manipulate the strategy of the firm and concentrate on areas that will yield high returns. Further, the model will be prediction based insights to the management to understand </a:t>
            </a:r>
            <a:r>
              <a:rPr lang="en-IN" sz="2000" dirty="0">
                <a:effectLst/>
                <a:latin typeface="Calibri" panose="020F0502020204030204" pitchFamily="34" charset="0"/>
                <a:ea typeface="Calibri" panose="020F0502020204030204" pitchFamily="34" charset="0"/>
                <a:cs typeface="Times New Roman" panose="02020603050405020304" pitchFamily="18" charset="0"/>
              </a:rPr>
              <a:t>whether the customer will be paying back the loan amount within 5 days of disbursement of loan or not</a:t>
            </a: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18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E4FF7-7636-1669-064E-56543CBB8356}"/>
              </a:ext>
            </a:extLst>
          </p:cNvPr>
          <p:cNvSpPr txBox="1"/>
          <p:nvPr/>
        </p:nvSpPr>
        <p:spPr>
          <a:xfrm>
            <a:off x="996042" y="853073"/>
            <a:ext cx="10368644" cy="4700839"/>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particular problem, we have label as a target column and it has two classes Label ‘1’ indicates that the loan has been paid6 i.e. Non- defaulter, while, Label ‘0’ indicates that the loan has not been paid i.e. defaulter. So, it is a binary classification problem and I have to use all classification algorithms for building the model. There was no null values in the dataset. Also, I observed some columns where I found more than 90% zero values so I decided to drop those columns. If I would have kept that columns then it would have affected the model performance. To get better insight on the features I have used plotting like distribution plot, pie plot and reg plot.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With these plotting I was able to understand the relation between the features in better manner. Also, I found huge amount of outliers and high skewness levels present in the dataset so I have removed outliers and skewness using Yeo-</a:t>
            </a:r>
            <a:r>
              <a:rPr lang="en-IN" dirty="0">
                <a:latin typeface="Calibri" panose="020F0502020204030204" pitchFamily="34" charset="0"/>
                <a:ea typeface="Calibri" panose="020F0502020204030204" pitchFamily="34" charset="0"/>
                <a:cs typeface="Times New Roman" panose="02020603050405020304" pitchFamily="18" charset="0"/>
              </a:rPr>
              <a:t>J</a:t>
            </a:r>
            <a:r>
              <a:rPr lang="en-IN" sz="1800" dirty="0">
                <a:effectLst/>
                <a:latin typeface="Calibri" panose="020F0502020204030204" pitchFamily="34" charset="0"/>
                <a:ea typeface="Calibri" panose="020F0502020204030204" pitchFamily="34" charset="0"/>
                <a:cs typeface="Times New Roman" panose="02020603050405020304" pitchFamily="18" charset="0"/>
              </a:rPr>
              <a:t>ohnson method. I have used all the classification algorithms while building model then I tuned the best model and saved the best model. At last I have predicted the label using saved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58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FF244D-8AAE-5D05-C11C-6743EB1F0DCC}"/>
              </a:ext>
            </a:extLst>
          </p:cNvPr>
          <p:cNvSpPr txBox="1"/>
          <p:nvPr/>
        </p:nvSpPr>
        <p:spPr>
          <a:xfrm>
            <a:off x="757723" y="819135"/>
            <a:ext cx="10676553" cy="5025735"/>
          </a:xfrm>
          <a:prstGeom prst="rect">
            <a:avLst/>
          </a:prstGeom>
          <a:noFill/>
        </p:spPr>
        <p:txBody>
          <a:bodyPr wrap="square">
            <a:spAutoFit/>
          </a:bodyPr>
          <a:lstStyle/>
          <a:p>
            <a:pPr>
              <a:lnSpc>
                <a:spcPct val="107000"/>
              </a:lnSpc>
              <a:spcAft>
                <a:spcPts val="800"/>
              </a:spcAft>
            </a:pPr>
            <a:r>
              <a:rPr lang="en-IN"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 Pre Processing:-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As a first step I have imported required libraries and I have imported the dataset using csv file provided by the company.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Then we did all the statistical analysis like checking shape, n unique- for checking unique values in the dataset, value counts, info and description.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Then while looking into the value counts, I found some columns with more than 90% zero values which is creating skewness in the model and there are chances of getting model bias so I have dropped those columns with more than 90% zero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While checking for null values I found no null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I dropped Unnamed:0</a:t>
            </a:r>
            <a:r>
              <a:rPr lang="en-IN" sz="1400" dirty="0">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 </a:t>
            </a:r>
            <a:r>
              <a:rPr lang="en-IN" sz="1400" dirty="0" err="1">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msisdn</a:t>
            </a:r>
            <a:r>
              <a:rPr lang="en-IN" sz="1400" dirty="0">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 and </a:t>
            </a:r>
            <a:r>
              <a:rPr lang="en-IN" sz="1400" dirty="0" err="1">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pcircle</a:t>
            </a:r>
            <a:r>
              <a:rPr lang="en-IN" sz="1400" dirty="0">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 column as they were not required.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Next as a part of feature extraction, I converted the </a:t>
            </a:r>
            <a:r>
              <a:rPr lang="en-IN" sz="1400" dirty="0" err="1">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pdate</a:t>
            </a:r>
            <a:r>
              <a:rPr lang="en-IN" sz="1400" dirty="0">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 column to day, month and year.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Microsoft YaHei" panose="020B0503020204020204" pitchFamily="34" charset="-122"/>
                <a:ea typeface="Calibri" panose="020F0502020204030204" pitchFamily="34" charset="0"/>
                <a:cs typeface="Microsoft YaHei" panose="020B0503020204020204" pitchFamily="34" charset="-122"/>
              </a:rPr>
              <a:t>Also, I have dropped some columns when I tried to remove multicollinearity from the dataset using Variance Inflation Factor.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Since we have all numerical columns so, I used </a:t>
            </a:r>
            <a:r>
              <a:rPr lang="en-IN" sz="1400" dirty="0" err="1">
                <a:effectLst/>
                <a:latin typeface="Microsoft YaHei" panose="020B0503020204020204" pitchFamily="34" charset="-122"/>
                <a:ea typeface="Calibri" panose="020F0502020204030204" pitchFamily="34" charset="0"/>
                <a:cs typeface="Microsoft YaHei" panose="020B0503020204020204" pitchFamily="34" charset="-122"/>
              </a:rPr>
              <a:t>dist</a:t>
            </a: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 plot to see the distribution of each column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I have used reg plot for each pair that shows the relation between label and independent features. Also, we tried to observe whether the person pays back the loan within the date based on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In maximum features relation with Target, I observed </a:t>
            </a:r>
            <a:r>
              <a:rPr lang="en-IN" sz="1400" dirty="0" err="1">
                <a:effectLst/>
                <a:latin typeface="Microsoft YaHei" panose="020B0503020204020204" pitchFamily="34" charset="-122"/>
                <a:ea typeface="Calibri" panose="020F0502020204030204" pitchFamily="34" charset="0"/>
                <a:cs typeface="Microsoft YaHei" panose="020B0503020204020204" pitchFamily="34" charset="-122"/>
              </a:rPr>
              <a:t>Nondefaulter</a:t>
            </a: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 count is high as compared to defaulters.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180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9AA0A-0AD2-7012-508D-00B50F380220}"/>
              </a:ext>
            </a:extLst>
          </p:cNvPr>
          <p:cNvSpPr txBox="1"/>
          <p:nvPr/>
        </p:nvSpPr>
        <p:spPr>
          <a:xfrm>
            <a:off x="855694" y="673208"/>
            <a:ext cx="10480611" cy="5663089"/>
          </a:xfrm>
          <a:prstGeom prst="rect">
            <a:avLst/>
          </a:prstGeom>
          <a:noFill/>
        </p:spPr>
        <p:txBody>
          <a:bodyPr wrap="square">
            <a:spAutoFit/>
          </a:bodyPr>
          <a:lstStyle/>
          <a:p>
            <a:r>
              <a:rPr lang="en-US" sz="1800" dirty="0">
                <a:solidFill>
                  <a:srgbClr val="00B050"/>
                </a:solidFill>
                <a:highlight>
                  <a:srgbClr val="FFFF00"/>
                </a:highlight>
                <a:latin typeface="Algerian" panose="04020705040A02060702" pitchFamily="82" charset="0"/>
              </a:rPr>
              <a:t>SOME EDA </a:t>
            </a:r>
            <a:r>
              <a:rPr lang="en-US" sz="2000" dirty="0">
                <a:solidFill>
                  <a:srgbClr val="00B050"/>
                </a:solidFill>
                <a:highlight>
                  <a:srgbClr val="FFFF00"/>
                </a:highlight>
                <a:latin typeface="Algerian" panose="04020705040A02060702" pitchFamily="82" charset="0"/>
              </a:rPr>
              <a:t>STEPS</a:t>
            </a:r>
            <a:r>
              <a:rPr lang="en-US" sz="1800" dirty="0">
                <a:solidFill>
                  <a:srgbClr val="00B050"/>
                </a:solidFill>
                <a:highlight>
                  <a:srgbClr val="FFFF00"/>
                </a:highlight>
                <a:latin typeface="Algerian" panose="04020705040A02060702" pitchFamily="82" charset="0"/>
              </a:rPr>
              <a:t> WHICH HAS BEEN PERFORMED :-</a:t>
            </a:r>
            <a:br>
              <a:rPr lang="en-US" sz="1800" dirty="0">
                <a:solidFill>
                  <a:srgbClr val="00B050"/>
                </a:solidFill>
                <a:highlight>
                  <a:srgbClr val="FFFF00"/>
                </a:highlight>
                <a:latin typeface="Algerian" panose="04020705040A02060702" pitchFamily="82" charset="0"/>
              </a:rPr>
            </a:br>
            <a:br>
              <a:rPr lang="en-US" sz="1800" dirty="0">
                <a:solidFill>
                  <a:srgbClr val="00B050"/>
                </a:solidFill>
                <a:highlight>
                  <a:srgbClr val="FFFF00"/>
                </a:highlight>
                <a:latin typeface="Algerian" panose="04020705040A02060702" pitchFamily="82" charset="0"/>
              </a:rPr>
            </a:br>
            <a:r>
              <a:rPr lang="en-US" sz="1800" dirty="0">
                <a:solidFill>
                  <a:srgbClr val="00B050"/>
                </a:solidFill>
                <a:latin typeface="Algerian" panose="04020705040A02060702" pitchFamily="82" charset="0"/>
              </a:rPr>
              <a:t>1. </a:t>
            </a:r>
            <a:r>
              <a:rPr lang="en-US" sz="1600" dirty="0">
                <a:solidFill>
                  <a:srgbClr val="00B050"/>
                </a:solidFill>
                <a:latin typeface="Algerian" panose="04020705040A02060702" pitchFamily="82" charset="0"/>
              </a:rPr>
              <a:t>For checking the rows and columns present in the dataset</a:t>
            </a:r>
            <a:br>
              <a:rPr lang="en-US" sz="1800" dirty="0">
                <a:solidFill>
                  <a:srgbClr val="00B050"/>
                </a:solidFill>
                <a:latin typeface="Algerian" panose="04020705040A02060702" pitchFamily="82" charset="0"/>
              </a:rPr>
            </a:br>
            <a:r>
              <a:rPr lang="en-US" sz="1800" dirty="0" err="1">
                <a:solidFill>
                  <a:srgbClr val="00B050"/>
                </a:solidFill>
                <a:highlight>
                  <a:srgbClr val="FFFF00"/>
                </a:highlight>
                <a:latin typeface="Algerian" panose="04020705040A02060702" pitchFamily="82" charset="0"/>
              </a:rPr>
              <a:t>Data.shape</a:t>
            </a:r>
            <a:br>
              <a:rPr lang="en-US" sz="1800" dirty="0">
                <a:solidFill>
                  <a:srgbClr val="00B050"/>
                </a:solidFill>
                <a:highlight>
                  <a:srgbClr val="FFFF00"/>
                </a:highlight>
                <a:latin typeface="Algerian" panose="04020705040A02060702" pitchFamily="82" charset="0"/>
              </a:rPr>
            </a:br>
            <a:br>
              <a:rPr lang="en-US" sz="1800" dirty="0">
                <a:solidFill>
                  <a:srgbClr val="00B050"/>
                </a:solidFill>
                <a:highlight>
                  <a:srgbClr val="FFFF00"/>
                </a:highlight>
                <a:latin typeface="Algerian" panose="04020705040A02060702" pitchFamily="82" charset="0"/>
              </a:rPr>
            </a:br>
            <a:r>
              <a:rPr lang="en-US" sz="1800" dirty="0">
                <a:solidFill>
                  <a:srgbClr val="00B050"/>
                </a:solidFill>
                <a:latin typeface="Algerian" panose="04020705040A02060702" pitchFamily="82" charset="0"/>
              </a:rPr>
              <a:t>2. For Checking the null values in the dataset:-</a:t>
            </a:r>
            <a:br>
              <a:rPr lang="en-US" sz="1800" dirty="0">
                <a:solidFill>
                  <a:srgbClr val="00B050"/>
                </a:solidFill>
                <a:latin typeface="Algerian" panose="04020705040A02060702" pitchFamily="82" charset="0"/>
              </a:rPr>
            </a:br>
            <a:r>
              <a:rPr lang="en-IN" sz="1800" dirty="0">
                <a:solidFill>
                  <a:srgbClr val="00B050"/>
                </a:solidFill>
                <a:highlight>
                  <a:srgbClr val="FFFF00"/>
                </a:highlight>
                <a:latin typeface="Algerian" panose="04020705040A02060702" pitchFamily="82" charset="0"/>
              </a:rPr>
              <a:t>Command used:- </a:t>
            </a:r>
            <a:r>
              <a:rPr lang="en-IN" sz="1800" dirty="0" err="1">
                <a:solidFill>
                  <a:srgbClr val="00B050"/>
                </a:solidFill>
                <a:highlight>
                  <a:srgbClr val="FFFF00"/>
                </a:highlight>
                <a:latin typeface="Algerian" panose="04020705040A02060702" pitchFamily="82" charset="0"/>
              </a:rPr>
              <a:t>data.isnull</a:t>
            </a:r>
            <a:r>
              <a:rPr lang="en-IN" sz="1800" dirty="0">
                <a:solidFill>
                  <a:srgbClr val="00B050"/>
                </a:solidFill>
                <a:highlight>
                  <a:srgbClr val="FFFF00"/>
                </a:highlight>
                <a:latin typeface="Algerian" panose="04020705040A02060702" pitchFamily="82" charset="0"/>
              </a:rPr>
              <a:t>().sum()</a:t>
            </a:r>
            <a:br>
              <a:rPr lang="en-IN" sz="1800" dirty="0">
                <a:solidFill>
                  <a:srgbClr val="00B050"/>
                </a:solidFill>
                <a:highlight>
                  <a:srgbClr val="FFFF00"/>
                </a:highlight>
                <a:latin typeface="Algerian" panose="04020705040A02060702" pitchFamily="82" charset="0"/>
              </a:rPr>
            </a:br>
            <a:br>
              <a:rPr lang="en-IN" sz="1800" dirty="0">
                <a:solidFill>
                  <a:srgbClr val="00B050"/>
                </a:solidFill>
                <a:highlight>
                  <a:srgbClr val="FFFF00"/>
                </a:highlight>
                <a:latin typeface="Algerian" panose="04020705040A02060702" pitchFamily="82" charset="0"/>
              </a:rPr>
            </a:br>
            <a:r>
              <a:rPr lang="en-IN" sz="1800" dirty="0">
                <a:solidFill>
                  <a:srgbClr val="00B050"/>
                </a:solidFill>
                <a:latin typeface="Algerian" panose="04020705040A02060702" pitchFamily="82" charset="0"/>
              </a:rPr>
              <a:t>3. For checking the statistical summary of dataset:</a:t>
            </a:r>
            <a:br>
              <a:rPr lang="en-IN" sz="1800" dirty="0">
                <a:solidFill>
                  <a:srgbClr val="00B050"/>
                </a:solidFill>
                <a:latin typeface="Algerian" panose="04020705040A02060702" pitchFamily="82" charset="0"/>
              </a:rPr>
            </a:br>
            <a:r>
              <a:rPr lang="en-IN" sz="1800" dirty="0">
                <a:solidFill>
                  <a:srgbClr val="00B050"/>
                </a:solidFill>
                <a:highlight>
                  <a:srgbClr val="FFFF00"/>
                </a:highlight>
                <a:latin typeface="Algerian" panose="04020705040A02060702" pitchFamily="82" charset="0"/>
              </a:rPr>
              <a:t>Command used:- </a:t>
            </a:r>
            <a:r>
              <a:rPr lang="en-IN" sz="1800" dirty="0" err="1">
                <a:solidFill>
                  <a:srgbClr val="00B050"/>
                </a:solidFill>
                <a:highlight>
                  <a:srgbClr val="FFFF00"/>
                </a:highlight>
                <a:latin typeface="Algerian" panose="04020705040A02060702" pitchFamily="82" charset="0"/>
              </a:rPr>
              <a:t>data,describe</a:t>
            </a:r>
            <a:r>
              <a:rPr lang="en-IN" sz="1800" dirty="0">
                <a:solidFill>
                  <a:srgbClr val="00B050"/>
                </a:solidFill>
                <a:highlight>
                  <a:srgbClr val="FFFF00"/>
                </a:highlight>
                <a:latin typeface="Algerian" panose="04020705040A02060702" pitchFamily="82" charset="0"/>
              </a:rPr>
              <a:t>()</a:t>
            </a:r>
            <a:br>
              <a:rPr lang="en-IN" sz="1800" dirty="0">
                <a:solidFill>
                  <a:srgbClr val="00B050"/>
                </a:solidFill>
                <a:highlight>
                  <a:srgbClr val="FFFF00"/>
                </a:highlight>
                <a:latin typeface="Algerian" panose="04020705040A02060702" pitchFamily="82" charset="0"/>
              </a:rPr>
            </a:br>
            <a:br>
              <a:rPr lang="en-IN" sz="1800" dirty="0">
                <a:solidFill>
                  <a:srgbClr val="00B050"/>
                </a:solidFill>
                <a:highlight>
                  <a:srgbClr val="FFFF00"/>
                </a:highlight>
                <a:latin typeface="Algerian" panose="04020705040A02060702" pitchFamily="82" charset="0"/>
              </a:rPr>
            </a:br>
            <a:r>
              <a:rPr lang="en-IN" sz="1800" dirty="0">
                <a:solidFill>
                  <a:srgbClr val="00B050"/>
                </a:solidFill>
                <a:latin typeface="Algerian" panose="04020705040A02060702" pitchFamily="82" charset="0"/>
              </a:rPr>
              <a:t>4. For checking the available columns in the dataset:</a:t>
            </a:r>
            <a:br>
              <a:rPr lang="en-IN" sz="1800" dirty="0">
                <a:solidFill>
                  <a:srgbClr val="00B050"/>
                </a:solidFill>
                <a:latin typeface="Algerian" panose="04020705040A02060702" pitchFamily="82" charset="0"/>
              </a:rPr>
            </a:br>
            <a:r>
              <a:rPr lang="en-IN" sz="1800" dirty="0">
                <a:solidFill>
                  <a:srgbClr val="00B050"/>
                </a:solidFill>
                <a:highlight>
                  <a:srgbClr val="FFFF00"/>
                </a:highlight>
                <a:latin typeface="Algerian" panose="04020705040A02060702" pitchFamily="82" charset="0"/>
              </a:rPr>
              <a:t>Command used:- </a:t>
            </a:r>
            <a:r>
              <a:rPr lang="en-IN" sz="1800" dirty="0" err="1">
                <a:solidFill>
                  <a:srgbClr val="00B050"/>
                </a:solidFill>
                <a:highlight>
                  <a:srgbClr val="FFFF00"/>
                </a:highlight>
                <a:latin typeface="Algerian" panose="04020705040A02060702" pitchFamily="82" charset="0"/>
              </a:rPr>
              <a:t>data.columns</a:t>
            </a:r>
            <a:endParaRPr lang="en-IN" dirty="0">
              <a:solidFill>
                <a:srgbClr val="00B050"/>
              </a:solidFill>
              <a:highlight>
                <a:srgbClr val="FFFF00"/>
              </a:highlight>
              <a:latin typeface="Algerian" panose="04020705040A02060702" pitchFamily="82" charset="0"/>
            </a:endParaRPr>
          </a:p>
          <a:p>
            <a:endParaRPr lang="en-IN" sz="1800" dirty="0">
              <a:solidFill>
                <a:srgbClr val="00B050"/>
              </a:solidFill>
              <a:highlight>
                <a:srgbClr val="FFFF00"/>
              </a:highlight>
              <a:latin typeface="Algerian" panose="04020705040A02060702" pitchFamily="82" charset="0"/>
            </a:endParaRPr>
          </a:p>
          <a:p>
            <a:r>
              <a:rPr lang="en-IN" dirty="0">
                <a:solidFill>
                  <a:srgbClr val="00B050"/>
                </a:solidFill>
                <a:latin typeface="Algerian" panose="04020705040A02060702" pitchFamily="82" charset="0"/>
              </a:rPr>
              <a:t>5. FOR CHECKING THE DATATYPE OF EACH FEATURES:-</a:t>
            </a:r>
          </a:p>
          <a:p>
            <a:r>
              <a:rPr lang="en-IN" sz="1800" dirty="0">
                <a:solidFill>
                  <a:srgbClr val="00B050"/>
                </a:solidFill>
                <a:highlight>
                  <a:srgbClr val="FFFF00"/>
                </a:highlight>
                <a:latin typeface="Algerian" panose="04020705040A02060702" pitchFamily="82" charset="0"/>
              </a:rPr>
              <a:t>COMMAND USED:- DATA.DTYP</a:t>
            </a:r>
            <a:r>
              <a:rPr lang="en-IN" dirty="0">
                <a:solidFill>
                  <a:srgbClr val="00B050"/>
                </a:solidFill>
                <a:highlight>
                  <a:srgbClr val="FFFF00"/>
                </a:highlight>
                <a:latin typeface="Algerian" panose="04020705040A02060702" pitchFamily="82" charset="0"/>
              </a:rPr>
              <a:t>ES</a:t>
            </a:r>
          </a:p>
          <a:p>
            <a:endParaRPr lang="en-IN" sz="1800" dirty="0">
              <a:solidFill>
                <a:srgbClr val="00B050"/>
              </a:solidFill>
              <a:highlight>
                <a:srgbClr val="FFFF00"/>
              </a:highlight>
              <a:latin typeface="Algerian" panose="04020705040A02060702" pitchFamily="82" charset="0"/>
            </a:endParaRPr>
          </a:p>
          <a:p>
            <a:r>
              <a:rPr lang="en-IN" dirty="0">
                <a:solidFill>
                  <a:srgbClr val="00B050"/>
                </a:solidFill>
                <a:latin typeface="Algerian" panose="04020705040A02060702" pitchFamily="82" charset="0"/>
              </a:rPr>
              <a:t>6. FOR OBSERVING THE INFORMATION ABOUT DATASET:-</a:t>
            </a:r>
          </a:p>
          <a:p>
            <a:r>
              <a:rPr lang="en-IN" sz="1800" dirty="0">
                <a:solidFill>
                  <a:srgbClr val="00B050"/>
                </a:solidFill>
                <a:highlight>
                  <a:srgbClr val="FFFF00"/>
                </a:highlight>
                <a:latin typeface="Algerian" panose="04020705040A02060702" pitchFamily="82" charset="0"/>
              </a:rPr>
              <a:t>COMMAND USED:</a:t>
            </a:r>
            <a:r>
              <a:rPr lang="en-IN" dirty="0">
                <a:solidFill>
                  <a:srgbClr val="00B050"/>
                </a:solidFill>
                <a:highlight>
                  <a:srgbClr val="FFFF00"/>
                </a:highlight>
                <a:latin typeface="Algerian" panose="04020705040A02060702" pitchFamily="82" charset="0"/>
              </a:rPr>
              <a:t>- DATA.INFO()</a:t>
            </a:r>
            <a:br>
              <a:rPr lang="en-IN" sz="1800" dirty="0">
                <a:solidFill>
                  <a:srgbClr val="00B050"/>
                </a:solidFill>
                <a:highlight>
                  <a:srgbClr val="FFFF00"/>
                </a:highlight>
                <a:latin typeface="Algerian" panose="04020705040A02060702" pitchFamily="82" charset="0"/>
              </a:rPr>
            </a:br>
            <a:endParaRPr lang="en-IN" dirty="0">
              <a:solidFill>
                <a:srgbClr val="00B050"/>
              </a:solidFill>
            </a:endParaRPr>
          </a:p>
        </p:txBody>
      </p:sp>
    </p:spTree>
    <p:extLst>
      <p:ext uri="{BB962C8B-B14F-4D97-AF65-F5344CB8AC3E}">
        <p14:creationId xmlns:p14="http://schemas.microsoft.com/office/powerpoint/2010/main" val="340579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F69C0-19C9-79C2-C5DD-0FFB138F285C}"/>
              </a:ext>
            </a:extLst>
          </p:cNvPr>
          <p:cNvSpPr txBox="1"/>
          <p:nvPr/>
        </p:nvSpPr>
        <p:spPr>
          <a:xfrm>
            <a:off x="729732" y="681134"/>
            <a:ext cx="10732536" cy="5470024"/>
          </a:xfrm>
          <a:prstGeom prst="rect">
            <a:avLst/>
          </a:prstGeom>
          <a:noFill/>
        </p:spPr>
        <p:txBody>
          <a:bodyPr wrap="square">
            <a:spAutoFit/>
          </a:bodyPr>
          <a:lstStyle/>
          <a:p>
            <a:pPr>
              <a:lnSpc>
                <a:spcPct val="107000"/>
              </a:lnSpc>
              <a:spcAft>
                <a:spcPts val="800"/>
              </a:spcAft>
            </a:pPr>
            <a:r>
              <a:rPr lang="en-IN" sz="2800" b="1" dirty="0">
                <a:effectLst/>
                <a:latin typeface="Microsoft YaHei" panose="020B0503020204020204" pitchFamily="34" charset="-122"/>
                <a:ea typeface="Calibri" panose="020F0502020204030204" pitchFamily="34" charset="0"/>
                <a:cs typeface="Microsoft YaHei" panose="020B0503020204020204" pitchFamily="34" charset="-122"/>
              </a:rPr>
              <a:t>                                 </a:t>
            </a:r>
            <a:r>
              <a:rPr lang="en-IN" sz="2800" b="1" dirty="0">
                <a:effectLst/>
                <a:highlight>
                  <a:srgbClr val="FFFF00"/>
                </a:highlight>
                <a:latin typeface="Microsoft YaHei" panose="020B0503020204020204" pitchFamily="34" charset="-122"/>
                <a:ea typeface="Calibri" panose="020F0502020204030204" pitchFamily="34" charset="0"/>
                <a:cs typeface="Microsoft YaHei" panose="020B0503020204020204" pitchFamily="34" charset="-122"/>
              </a:rPr>
              <a:t>Observations:-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We can see data imbalance in our target column which we will be rectified.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We can see Skewness towards the left, in columns </a:t>
            </a:r>
            <a:r>
              <a:rPr lang="en-IN" sz="1600" dirty="0" err="1">
                <a:effectLst/>
                <a:latin typeface="Microsoft YaHei" panose="020B0503020204020204" pitchFamily="34" charset="-122"/>
                <a:ea typeface="Calibri" panose="020F0502020204030204" pitchFamily="34" charset="0"/>
                <a:cs typeface="Microsoft YaHei" panose="020B0503020204020204" pitchFamily="34" charset="-122"/>
              </a:rPr>
              <a:t>aon</a:t>
            </a: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 daily_dect30, daily_decr90, rental30, rental90, </a:t>
            </a:r>
            <a:r>
              <a:rPr lang="en-IN" sz="1600" dirty="0" err="1">
                <a:effectLst/>
                <a:latin typeface="Microsoft YaHei" panose="020B0503020204020204" pitchFamily="34" charset="-122"/>
                <a:ea typeface="Calibri" panose="020F0502020204030204" pitchFamily="34" charset="0"/>
                <a:cs typeface="Microsoft YaHei" panose="020B0503020204020204" pitchFamily="34" charset="-122"/>
              </a:rPr>
              <a:t>last_rech_date_ma</a:t>
            </a: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 </a:t>
            </a:r>
            <a:r>
              <a:rPr lang="en-IN" sz="1600" dirty="0" err="1">
                <a:effectLst/>
                <a:latin typeface="Microsoft YaHei" panose="020B0503020204020204" pitchFamily="34" charset="-122"/>
                <a:ea typeface="Calibri" panose="020F0502020204030204" pitchFamily="34" charset="0"/>
                <a:cs typeface="Microsoft YaHei" panose="020B0503020204020204" pitchFamily="34" charset="-122"/>
              </a:rPr>
              <a:t>last_rech_amt_ma</a:t>
            </a: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 cnt_ma_rech30, ft_ma_rech30, sunamnt_ma_rech30, medianamnt_ma_rech30, medianmarechprebal30, cnt_ma_rech90, fr_ma_rech90, sumamnt_ma_rech90, medianamnt_ma_rech90, medianmarechprebal90, cnt_loans30, amnt_loans30, maxamnt_loans30, cnt_loans90, amnt_loans90, payback30, payback90,.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maxamnt_loans90 column is skewed towards the right which denotes median is more than mean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Here we can see that there are only 2 values present in our Target column i.e. 1 and 0 and we can clearly see data imbalance in this column. we will balance the data using oversampling method.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Here we can see Correlation of our target column with other columns present in the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Here looking at plot of label and age on cellular network in days, we can say that defaults can happen even if the user is using services from Long time or not.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Here, correlation of target column label with columns daily_decr30, daily_decr90, rental30, rental90, </a:t>
            </a:r>
            <a:r>
              <a:rPr lang="en-IN" sz="1600" dirty="0" err="1">
                <a:effectLst/>
                <a:latin typeface="Microsoft YaHei" panose="020B0503020204020204" pitchFamily="34" charset="-122"/>
                <a:ea typeface="Calibri" panose="020F0502020204030204" pitchFamily="34" charset="0"/>
                <a:cs typeface="Microsoft YaHei" panose="020B0503020204020204" pitchFamily="34" charset="-122"/>
              </a:rPr>
              <a:t>last_rech_amt_ma</a:t>
            </a: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 cnt_ma_rech30, sumamnt_ma_rech30, medianamnt_ma_rech30, cnt_ma_rech90, sumamnt_ma_rech90, medianamnt_ma_rech90, medianmarechprebel90, cnt_loans30, amnt_loans30, </a:t>
            </a:r>
            <a:r>
              <a:rPr lang="en-IN" sz="1600" dirty="0" err="1">
                <a:effectLst/>
                <a:latin typeface="Microsoft YaHei" panose="020B0503020204020204" pitchFamily="34" charset="-122"/>
                <a:ea typeface="Calibri" panose="020F0502020204030204" pitchFamily="34" charset="0"/>
                <a:cs typeface="Microsoft YaHei" panose="020B0503020204020204" pitchFamily="34" charset="-122"/>
              </a:rPr>
              <a:t>amnt_loans</a:t>
            </a:r>
            <a:r>
              <a:rPr lang="en-IN" sz="1600" dirty="0">
                <a:effectLst/>
                <a:latin typeface="Microsoft YaHei" panose="020B0503020204020204" pitchFamily="34" charset="-122"/>
                <a:ea typeface="Calibri" panose="020F0502020204030204" pitchFamily="34" charset="0"/>
                <a:cs typeface="Microsoft YaHei" panose="020B0503020204020204" pitchFamily="34" charset="-122"/>
              </a:rPr>
              <a:t> 90, we can say that There are less no. defaulters and most of the users paid there dues on time</a:t>
            </a: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64992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224</TotalTime>
  <Words>2131</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Microsoft YaHei</vt:lpstr>
      <vt:lpstr>Algerian</vt:lpstr>
      <vt:lpstr>Arial</vt:lpstr>
      <vt:lpstr>Calibri</vt:lpstr>
      <vt:lpstr>Garamond</vt:lpstr>
      <vt:lpstr>Times New Roman</vt:lpstr>
      <vt:lpstr>Organic</vt:lpstr>
      <vt:lpstr>MICRO CREDIT DEFaulter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Surbhee Johri</dc:creator>
  <cp:lastModifiedBy>Surbhee Johri</cp:lastModifiedBy>
  <cp:revision>42</cp:revision>
  <dcterms:created xsi:type="dcterms:W3CDTF">2022-11-03T09:11:52Z</dcterms:created>
  <dcterms:modified xsi:type="dcterms:W3CDTF">2022-11-05T09:19:33Z</dcterms:modified>
</cp:coreProperties>
</file>