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-720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C161FD-F5AA-F917-EDE1-9FA1F7674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5BC0ABF-AF9C-A951-CCFA-CEF0AC5AC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F352A7-1A6F-8EEA-5B58-5E1CD8565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902F1-EB9E-48B9-98E6-55EFCC29C0DC}" type="datetimeFigureOut">
              <a:rPr lang="en-IN" smtClean="0"/>
              <a:pPr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3B5F133-4987-1AB1-7731-F6D840BD1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D090EC3-8318-E4C0-272D-146CEC028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4D06-04F9-4A17-9271-1B7BA9774BE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27022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174CCD-F8E1-20C8-8148-3AD931169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9C9F37A-263B-47C2-DB13-F68C5537C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41CA21-CE1B-21B9-B7F1-BE6525997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902F1-EB9E-48B9-98E6-55EFCC29C0DC}" type="datetimeFigureOut">
              <a:rPr lang="en-IN" smtClean="0"/>
              <a:pPr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261BE4-17E9-6160-B6AA-5BF443A7C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C32E9AE-3AD2-481E-4602-1FC7B0CD1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4D06-04F9-4A17-9271-1B7BA9774BE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087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69B9788-6BC4-1C24-8A29-FE70F7FBE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95A74E8-6722-FD68-25B3-EF48ED27D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4E987A-430C-19A3-B946-AC5695CEB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902F1-EB9E-48B9-98E6-55EFCC29C0DC}" type="datetimeFigureOut">
              <a:rPr lang="en-IN" smtClean="0"/>
              <a:pPr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B4E718-9498-6B25-233F-516254553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060BE2-B144-E0E7-A5F5-6392BC6A9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4D06-04F9-4A17-9271-1B7BA9774BE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24157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DEDA10-A382-AD6F-D59F-42778F2A9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1E1BB7-AF75-2D09-1588-7A0994F3B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FA1F72A-2168-660F-7ED1-2060F5070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902F1-EB9E-48B9-98E6-55EFCC29C0DC}" type="datetimeFigureOut">
              <a:rPr lang="en-IN" smtClean="0"/>
              <a:pPr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AC729B6-1EF6-91A1-E643-5A6E7CF37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DBF9489-AA35-68C9-A343-D83103EDC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4D06-04F9-4A17-9271-1B7BA9774BE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9101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5BAA90-75AC-871F-520D-DC091554A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940E953-89B3-ED2E-3AC6-45FABAE6C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27E21E-5064-5415-34EC-87FE02C53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902F1-EB9E-48B9-98E6-55EFCC29C0DC}" type="datetimeFigureOut">
              <a:rPr lang="en-IN" smtClean="0"/>
              <a:pPr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BAFC31-58DA-2923-D30A-E16E9E8D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0D4FFFB-BBD4-ACC2-CB2B-98E23BC1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4D06-04F9-4A17-9271-1B7BA9774BE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4715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B4F854-3657-0122-F039-201A64602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0505ED-68E1-B8FE-96C8-7C5AAA4C1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57E7D1A-B94E-FC0C-DD32-1879699A6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BCC76FA-A2E8-2CAD-8B43-CE40EC2D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902F1-EB9E-48B9-98E6-55EFCC29C0DC}" type="datetimeFigureOut">
              <a:rPr lang="en-IN" smtClean="0"/>
              <a:pPr/>
              <a:t>15-06-2024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3C90ED-F6BB-43FF-6CDF-AC9617C74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653B5F3-2D1C-B870-AB55-8233BE8CA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4D06-04F9-4A17-9271-1B7BA9774BE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9472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CF4CF2-4C7C-3987-4079-AF32693C4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6DAD7F-D941-ECB6-3B32-5BB115630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5D0BDB5-4595-5153-C372-E577CEDFD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1C884F0-2ECE-CA21-F5DB-0BD88A034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4D5E02B-97FC-EE41-64E6-29A8CC3717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0C0BC4C-1329-9402-08C3-6D90E1ECE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902F1-EB9E-48B9-98E6-55EFCC29C0DC}" type="datetimeFigureOut">
              <a:rPr lang="en-IN" smtClean="0"/>
              <a:pPr/>
              <a:t>15-06-2024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0B61B96-1280-462F-39E9-3D820F759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F583C5E-1F4B-BB22-9408-2531FB3F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4D06-04F9-4A17-9271-1B7BA9774BE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6317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9591B8-C4C4-7347-534A-5FF0E3FC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EAC4661-0D59-B2BF-8917-09B71BEF5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902F1-EB9E-48B9-98E6-55EFCC29C0DC}" type="datetimeFigureOut">
              <a:rPr lang="en-IN" smtClean="0"/>
              <a:pPr/>
              <a:t>15-06-2024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8D27C22-366B-FDAE-8342-D427C87B9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08DBAC0-2129-DC6E-E7D8-A62B83240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4D06-04F9-4A17-9271-1B7BA9774BE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5581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74EB23A-3B94-846B-5079-0620A879D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902F1-EB9E-48B9-98E6-55EFCC29C0DC}" type="datetimeFigureOut">
              <a:rPr lang="en-IN" smtClean="0"/>
              <a:pPr/>
              <a:t>15-06-2024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C53DDE6-4C8B-2173-8935-895DB752D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E0FF198-A778-E743-8A25-8C318FD5F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4D06-04F9-4A17-9271-1B7BA9774BE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7119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30FCFA-2505-78EE-7C58-0F65AFE46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28DC3F-AACB-7EF8-DAD5-8E92589A6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D914F3C-CE38-D013-8B1C-CA5CF3F5E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B7FF828-6CE4-48C8-60F0-EDF59AE27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902F1-EB9E-48B9-98E6-55EFCC29C0DC}" type="datetimeFigureOut">
              <a:rPr lang="en-IN" smtClean="0"/>
              <a:pPr/>
              <a:t>15-06-2024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4B9675F-43B7-2FC5-91F8-1FBA28963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A597E5C-2E9A-B44E-2A4E-71D54A51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4D06-04F9-4A17-9271-1B7BA9774BE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8513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61937E-F548-CEEE-2490-05F5C6547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A43E403-5C65-E135-BE5A-95FA4A265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ACFA222-4742-62BF-F851-B8FC8456D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E736493-8FDD-889B-8FFB-43A911D67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902F1-EB9E-48B9-98E6-55EFCC29C0DC}" type="datetimeFigureOut">
              <a:rPr lang="en-IN" smtClean="0"/>
              <a:pPr/>
              <a:t>15-06-2024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E2357D5-48B4-8C05-2B85-289955B9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C0C5E3C-D4F7-8FAC-D902-F717AF351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4D06-04F9-4A17-9271-1B7BA9774BE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138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428B020-EB63-3552-743D-6EC32492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72D27FD-0100-0B8C-343F-A5821D502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22962C-BB24-5BEF-553D-B779DBC4F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902F1-EB9E-48B9-98E6-55EFCC29C0DC}" type="datetimeFigureOut">
              <a:rPr lang="en-IN" smtClean="0"/>
              <a:pPr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C1F3DF6-9CBE-FC8E-5510-0FD9A4FC3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4C84DE7-4FD8-84FF-BE50-7244B84A6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94D06-04F9-4A17-9271-1B7BA9774BE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6781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5121A91-5DE1-B078-D5BF-2976B314BE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9331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692B892-5A1E-FCF5-AEF4-904880F69EEA}"/>
              </a:ext>
            </a:extLst>
          </p:cNvPr>
          <p:cNvSpPr txBox="1"/>
          <p:nvPr/>
        </p:nvSpPr>
        <p:spPr>
          <a:xfrm>
            <a:off x="5397908" y="412790"/>
            <a:ext cx="659744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Project Title:</a:t>
            </a: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 Salary </a:t>
            </a:r>
            <a:r>
              <a:rPr lang="en-I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br>
              <a:rPr lang="en-IN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b="1" dirty="0" smtClean="0">
                <a:cs typeface="Arial" panose="020B0604020202020204" pitchFamily="34" charset="0"/>
              </a:rPr>
              <a:t>Name</a:t>
            </a:r>
            <a:r>
              <a:rPr lang="en-IN" sz="2000" b="1" dirty="0" smtClean="0">
                <a:cs typeface="Arial" panose="020B0604020202020204" pitchFamily="34" charset="0"/>
              </a:rPr>
              <a:t>: </a:t>
            </a:r>
            <a:r>
              <a:rPr lang="en-IN" sz="2000" dirty="0" err="1" smtClean="0">
                <a:cs typeface="Arial" panose="020B0604020202020204" pitchFamily="34" charset="0"/>
              </a:rPr>
              <a:t>Rishabh</a:t>
            </a:r>
            <a:r>
              <a:rPr lang="en-IN" sz="2000" dirty="0" smtClean="0">
                <a:cs typeface="Arial" panose="020B0604020202020204" pitchFamily="34" charset="0"/>
              </a:rPr>
              <a:t> </a:t>
            </a:r>
            <a:r>
              <a:rPr lang="en-IN" sz="2000" dirty="0" err="1" smtClean="0">
                <a:cs typeface="Arial" panose="020B0604020202020204" pitchFamily="34" charset="0"/>
              </a:rPr>
              <a:t>Kosta</a:t>
            </a:r>
            <a:endParaRPr lang="en-US" b="1" dirty="0"/>
          </a:p>
          <a:p>
            <a:r>
              <a:rPr lang="en-US" sz="2000" b="1" dirty="0"/>
              <a:t>Objective:</a:t>
            </a:r>
            <a:r>
              <a:rPr lang="en-US" sz="2000" dirty="0"/>
              <a:t> To predict the salaries of data professionals based on various features</a:t>
            </a:r>
            <a:r>
              <a:rPr lang="en-US" sz="2000" dirty="0" smtClean="0"/>
              <a:t>.</a:t>
            </a:r>
            <a:endParaRPr lang="en-US" sz="2000" b="1" dirty="0"/>
          </a:p>
          <a:p>
            <a:r>
              <a:rPr lang="en-US" sz="2000" b="1" dirty="0"/>
              <a:t>Tools and Libraries:</a:t>
            </a:r>
            <a:r>
              <a:rPr lang="en-US" sz="2000" dirty="0"/>
              <a:t> Python, Pandas, NumPy, Matplotlib, Seaborn, Scikit-learn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48316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8F9F68A-F274-A462-4719-A900C607B5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35" t="40309" r="48469"/>
          <a:stretch/>
        </p:blipFill>
        <p:spPr>
          <a:xfrm>
            <a:off x="-1" y="906716"/>
            <a:ext cx="5877253" cy="28502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7C358A6-847E-9282-34A4-BAF29D4AE9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581" t="5647" r="48468"/>
          <a:stretch/>
        </p:blipFill>
        <p:spPr>
          <a:xfrm>
            <a:off x="66090" y="3852301"/>
            <a:ext cx="5877253" cy="28502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53A2399-F424-21A9-67B5-071C1D9054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42" r="48468"/>
          <a:stretch/>
        </p:blipFill>
        <p:spPr>
          <a:xfrm>
            <a:off x="6102699" y="967533"/>
            <a:ext cx="5843581" cy="27894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6F73F58-CA37-E4DA-64EA-DCF0DE5B2546}"/>
              </a:ext>
            </a:extLst>
          </p:cNvPr>
          <p:cNvSpPr txBox="1"/>
          <p:nvPr/>
        </p:nvSpPr>
        <p:spPr>
          <a:xfrm>
            <a:off x="3856028" y="155466"/>
            <a:ext cx="4493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Evaluating the Models 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535E077-65E4-4AB5-94F1-DB0038FEBB0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97" t="38462" r="48415" b="23862"/>
          <a:stretch/>
        </p:blipFill>
        <p:spPr>
          <a:xfrm>
            <a:off x="6089302" y="3852301"/>
            <a:ext cx="5843582" cy="285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45892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3CCCC48-76DE-EA7F-A641-F7CC03B8C4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1515"/>
          <a:stretch/>
        </p:blipFill>
        <p:spPr>
          <a:xfrm>
            <a:off x="5771535" y="1666403"/>
            <a:ext cx="5911349" cy="4826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397109-0152-CAA0-0D0D-2B6858502EA8}"/>
              </a:ext>
            </a:extLst>
          </p:cNvPr>
          <p:cNvSpPr txBox="1"/>
          <p:nvPr/>
        </p:nvSpPr>
        <p:spPr>
          <a:xfrm>
            <a:off x="127820" y="78658"/>
            <a:ext cx="114939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                                                                  User Input and Prediction</a:t>
            </a:r>
          </a:p>
          <a:p>
            <a:r>
              <a:rPr lang="en-US" b="1" dirty="0"/>
              <a:t>Predict Salary Function:</a:t>
            </a:r>
            <a:r>
              <a:rPr lang="en-US" dirty="0"/>
              <a:t> Gathers user input (designation, unit, tenure, past experience, ratings). Preprocesses input data. Predicts salary using the Random Forest Regressor Model.</a:t>
            </a:r>
          </a:p>
          <a:p>
            <a:endParaRPr lang="en-US" b="1" dirty="0"/>
          </a:p>
          <a:p>
            <a:r>
              <a:rPr lang="en-US" b="1" dirty="0"/>
              <a:t>Final prediction function:</a:t>
            </a:r>
            <a:r>
              <a:rPr lang="en-US" dirty="0"/>
              <a:t> Function to gather input and display predicted salary.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399AD04-FA81-54F0-1564-CEF9E850FC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78" t="14243" r="55631" b="18252"/>
          <a:stretch/>
        </p:blipFill>
        <p:spPr>
          <a:xfrm>
            <a:off x="280220" y="1666403"/>
            <a:ext cx="5338916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50581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1D2A7B4-787A-57D0-9D6C-5688F72989FC}"/>
              </a:ext>
            </a:extLst>
          </p:cNvPr>
          <p:cNvSpPr txBox="1"/>
          <p:nvPr/>
        </p:nvSpPr>
        <p:spPr>
          <a:xfrm>
            <a:off x="88490" y="196645"/>
            <a:ext cx="1179870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Conclusion</a:t>
            </a:r>
            <a:r>
              <a:rPr lang="en-US" sz="2800" b="1" dirty="0">
                <a:solidFill>
                  <a:srgbClr val="FF0000"/>
                </a:solidFill>
              </a:rPr>
              <a:t>: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Random Forest Regressor</a:t>
            </a:r>
            <a:r>
              <a:rPr lang="en-US" sz="2400" dirty="0"/>
              <a:t> has the best overall performance, as it has the lowest MSE, the lowest RMSE, and the highest R² score, indicating it explains the most variance in the data and has the best predictive accuracy among the models compared. The Linear Regression model has a slightly lower MAE, but its other metrics are not as strong as those of the </a:t>
            </a:r>
            <a:r>
              <a:rPr lang="en-US" sz="2400" dirty="0" err="1"/>
              <a:t>RandomForestRegressor</a:t>
            </a:r>
            <a:r>
              <a:rPr lang="en-US" sz="2400" dirty="0"/>
              <a:t>. Therefore, </a:t>
            </a:r>
            <a:r>
              <a:rPr lang="en-US" sz="2400" b="1" dirty="0"/>
              <a:t>Random Forest </a:t>
            </a:r>
            <a:r>
              <a:rPr lang="en-US" sz="2400" b="1" dirty="0" err="1"/>
              <a:t>Regressor</a:t>
            </a:r>
            <a:r>
              <a:rPr lang="en-US" sz="2400" dirty="0"/>
              <a:t> is the best model among the four provided. So the final prediction is made using the Random Forest Regressor Model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6E8675A-CE3B-A5B9-DEBF-8BBCC3F361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7002" r="49546" b="10539"/>
          <a:stretch/>
        </p:blipFill>
        <p:spPr>
          <a:xfrm>
            <a:off x="2762864" y="3045542"/>
            <a:ext cx="6182395" cy="361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52154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D1F7AA6-38BC-2EE0-35A4-F5C91B626764}"/>
              </a:ext>
            </a:extLst>
          </p:cNvPr>
          <p:cNvSpPr txBox="1"/>
          <p:nvPr/>
        </p:nvSpPr>
        <p:spPr>
          <a:xfrm>
            <a:off x="648931" y="98324"/>
            <a:ext cx="104101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</a:t>
            </a:r>
            <a:r>
              <a:rPr lang="en-US" sz="2400" b="1" dirty="0" smtClean="0"/>
              <a:t>D</a:t>
            </a:r>
            <a:r>
              <a:rPr lang="en-US" sz="2400" b="1" dirty="0" smtClean="0"/>
              <a:t>ataset Overview: 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CBA466F-B31E-B259-C82C-697123CB9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9266" y="5641140"/>
            <a:ext cx="11130115" cy="11185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E071C34-00C6-FE90-93C2-C6EBF3C1A2AB}"/>
              </a:ext>
            </a:extLst>
          </p:cNvPr>
          <p:cNvSpPr txBox="1"/>
          <p:nvPr/>
        </p:nvSpPr>
        <p:spPr>
          <a:xfrm>
            <a:off x="530942" y="5133047"/>
            <a:ext cx="112284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Storing dataset in a variable named ‘data’</a:t>
            </a:r>
          </a:p>
          <a:p>
            <a:endParaRPr lang="en-IN" dirty="0"/>
          </a:p>
        </p:txBody>
      </p:sp>
      <p:pic>
        <p:nvPicPr>
          <p:cNvPr id="1027" name="Picture 3" descr="D:\Downloads\Pictur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5038" y="746449"/>
            <a:ext cx="10320337" cy="40938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042027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3F149C9-24DE-99D8-20A7-8EECC48282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5856" b="-2434"/>
          <a:stretch/>
        </p:blipFill>
        <p:spPr>
          <a:xfrm>
            <a:off x="589935" y="1716736"/>
            <a:ext cx="3927828" cy="16079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80E4244F-09E6-0C69-A593-21B91DB7E9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" r="44257" b="-1222"/>
          <a:stretch/>
        </p:blipFill>
        <p:spPr>
          <a:xfrm>
            <a:off x="216309" y="3937821"/>
            <a:ext cx="6489292" cy="16079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2C5F7729-37F2-294A-56DF-552B1BBEDC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7845" b="377"/>
          <a:stretch/>
        </p:blipFill>
        <p:spPr>
          <a:xfrm>
            <a:off x="5779117" y="1798866"/>
            <a:ext cx="6196574" cy="97626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F2E87A8-1045-05A9-C81A-13ABC2A31143}"/>
              </a:ext>
            </a:extLst>
          </p:cNvPr>
          <p:cNvSpPr txBox="1"/>
          <p:nvPr/>
        </p:nvSpPr>
        <p:spPr>
          <a:xfrm>
            <a:off x="216309" y="358097"/>
            <a:ext cx="1164139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Getting info of dataset : </a:t>
            </a:r>
            <a:r>
              <a:rPr lang="en-US" sz="2000" dirty="0"/>
              <a:t>Details about features in the dataset</a:t>
            </a:r>
            <a:endParaRPr lang="en-US" sz="2000" b="1" dirty="0"/>
          </a:p>
          <a:p>
            <a:r>
              <a:rPr lang="en-US" sz="2000" b="1" dirty="0"/>
              <a:t>Initial Data </a:t>
            </a:r>
            <a:r>
              <a:rPr lang="en-US" sz="2000" b="1" dirty="0" smtClean="0"/>
              <a:t>Exploration</a:t>
            </a:r>
            <a:r>
              <a:rPr lang="en-US" sz="2000" b="1" dirty="0"/>
              <a:t>:</a:t>
            </a:r>
            <a:r>
              <a:rPr lang="en-US" sz="2000" dirty="0"/>
              <a:t> Rows: 2639, Column : 13</a:t>
            </a:r>
          </a:p>
          <a:p>
            <a:r>
              <a:rPr lang="en-US" sz="2000" b="1" dirty="0"/>
              <a:t>Descriptive Statistics:</a:t>
            </a:r>
            <a:r>
              <a:rPr lang="en-US" sz="2000" dirty="0"/>
              <a:t> Summary statistics of the dataset.</a:t>
            </a:r>
          </a:p>
          <a:p>
            <a:r>
              <a:rPr lang="en-US" sz="2000" b="1" dirty="0"/>
              <a:t>Unique Values and Value Counts: </a:t>
            </a:r>
            <a:r>
              <a:rPr lang="en-US" sz="2000" dirty="0"/>
              <a:t>Found unique values and value count for designation and unit</a:t>
            </a:r>
          </a:p>
          <a:p>
            <a:endParaRPr lang="en-US" sz="2000" dirty="0"/>
          </a:p>
          <a:p>
            <a:endParaRPr lang="en-IN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3D3383BE-E1E9-25FF-18B0-470EA8F7276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1" t="14481" r="51800" b="32190"/>
          <a:stretch/>
        </p:blipFill>
        <p:spPr>
          <a:xfrm>
            <a:off x="6916991" y="3429000"/>
            <a:ext cx="5058700" cy="249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64213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2B114B3-A5D8-882F-FEB3-72B40A1D26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9391"/>
          <a:stretch/>
        </p:blipFill>
        <p:spPr>
          <a:xfrm>
            <a:off x="501738" y="1253638"/>
            <a:ext cx="10923933" cy="28710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1E6F7AD-7D7F-0998-A9DF-CC4063C958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1962"/>
          <a:stretch/>
        </p:blipFill>
        <p:spPr>
          <a:xfrm>
            <a:off x="501738" y="4168843"/>
            <a:ext cx="10835149" cy="26203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EC9D72A-3ED4-86AC-FEAD-AF096779C4DB}"/>
              </a:ext>
            </a:extLst>
          </p:cNvPr>
          <p:cNvSpPr txBox="1"/>
          <p:nvPr/>
        </p:nvSpPr>
        <p:spPr>
          <a:xfrm>
            <a:off x="413542" y="68826"/>
            <a:ext cx="107561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Feature Engineering:</a:t>
            </a:r>
            <a:r>
              <a:rPr lang="en-US" sz="2000" dirty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 </a:t>
            </a:r>
            <a:r>
              <a:rPr lang="en-US" sz="2000" dirty="0" smtClean="0"/>
              <a:t>Dropped </a:t>
            </a:r>
            <a:r>
              <a:rPr lang="en-US" sz="2000" dirty="0"/>
              <a:t>unwanted columns.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 </a:t>
            </a:r>
            <a:r>
              <a:rPr lang="en-US" sz="2000" dirty="0" smtClean="0"/>
              <a:t>Calculated </a:t>
            </a:r>
            <a:r>
              <a:rPr lang="en-US" sz="2000" dirty="0"/>
              <a:t>tenure as the difference between CURRENT DATE and DOJ.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229592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B1D5B00-49AB-B387-C5DD-0F3599A9D3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7563"/>
          <a:stretch/>
        </p:blipFill>
        <p:spPr>
          <a:xfrm>
            <a:off x="235975" y="749763"/>
            <a:ext cx="11444748" cy="30786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275E49C-06D4-0AB8-2237-CCFF40D4E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5975" y="4580340"/>
            <a:ext cx="11562735" cy="14566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63B90B6-DC83-5158-982D-2EA23ECCFCA2}"/>
              </a:ext>
            </a:extLst>
          </p:cNvPr>
          <p:cNvSpPr txBox="1"/>
          <p:nvPr/>
        </p:nvSpPr>
        <p:spPr>
          <a:xfrm>
            <a:off x="146592" y="226504"/>
            <a:ext cx="1094419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Checking number of missing values in each column and total number of missing values in the dataset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D5B151B-6310-9BF4-D262-A0146E09EE1F}"/>
              </a:ext>
            </a:extLst>
          </p:cNvPr>
          <p:cNvSpPr txBox="1"/>
          <p:nvPr/>
        </p:nvSpPr>
        <p:spPr>
          <a:xfrm>
            <a:off x="235975" y="4013079"/>
            <a:ext cx="10854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Dropping missing values</a:t>
            </a:r>
          </a:p>
        </p:txBody>
      </p:sp>
    </p:spTree>
    <p:extLst>
      <p:ext uri="{BB962C8B-B14F-4D97-AF65-F5344CB8AC3E}">
        <p14:creationId xmlns:p14="http://schemas.microsoft.com/office/powerpoint/2010/main" xmlns="" val="1942066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A557996-2A13-7540-3307-335FEF5FDBED}"/>
              </a:ext>
            </a:extLst>
          </p:cNvPr>
          <p:cNvSpPr txBox="1"/>
          <p:nvPr/>
        </p:nvSpPr>
        <p:spPr>
          <a:xfrm>
            <a:off x="235974" y="127819"/>
            <a:ext cx="112087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                                                                        </a:t>
            </a:r>
            <a:r>
              <a:rPr lang="en-IN" b="1" u="sng" dirty="0"/>
              <a:t>Visualization and Correlation</a:t>
            </a:r>
          </a:p>
          <a:p>
            <a:r>
              <a:rPr lang="en-IN" b="1" dirty="0"/>
              <a:t>Correlation Analysis:</a:t>
            </a:r>
            <a:r>
              <a:rPr lang="en-IN" dirty="0"/>
              <a:t> PAST EXP vs SALARY: Correlation value: 0.8543, TENURE vs SALARY: Correlation value: 0.4371</a:t>
            </a:r>
          </a:p>
          <a:p>
            <a:r>
              <a:rPr lang="en-IN" b="1" dirty="0"/>
              <a:t>Scatter Plots:</a:t>
            </a:r>
            <a:r>
              <a:rPr lang="en-IN" dirty="0"/>
              <a:t> PAST EXP vs SALARY, TENURE vs SALARY</a:t>
            </a:r>
          </a:p>
          <a:p>
            <a:r>
              <a:rPr lang="en-IN" b="1" dirty="0"/>
              <a:t>Heatmaps:</a:t>
            </a:r>
            <a:r>
              <a:rPr lang="en-IN" dirty="0"/>
              <a:t> Correlation matrix heatmap for PAST EXP and SALARY, Correlation matrix heatmap for TENURE and SALARY.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764A9B5-130C-F96F-EE0A-7414BAF4DA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807" r="46112" b="1636"/>
          <a:stretch/>
        </p:blipFill>
        <p:spPr>
          <a:xfrm>
            <a:off x="235974" y="1422854"/>
            <a:ext cx="5722375" cy="51155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33F69B4-C7A4-2963-16B0-6838413130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297" t="8316" b="3943"/>
          <a:stretch/>
        </p:blipFill>
        <p:spPr>
          <a:xfrm>
            <a:off x="6723542" y="1457210"/>
            <a:ext cx="4681751" cy="25171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EC5B62C-E154-45D8-F0E4-D8014E8A81F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339" t="2867" r="2011" b="4947"/>
          <a:stretch/>
        </p:blipFill>
        <p:spPr>
          <a:xfrm>
            <a:off x="6723542" y="3977149"/>
            <a:ext cx="4708054" cy="275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20374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BAA601A-406A-B3DA-0555-E51A69DBFB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4814" b="63304"/>
          <a:stretch/>
        </p:blipFill>
        <p:spPr>
          <a:xfrm>
            <a:off x="116241" y="1811595"/>
            <a:ext cx="11959517" cy="11380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BB7315A-62B6-B47A-D98C-EACBB7D75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234" y="3241264"/>
            <a:ext cx="11897820" cy="23237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45FA3CB-6DEB-64A7-9AB4-C5E0CA755DA2}"/>
              </a:ext>
            </a:extLst>
          </p:cNvPr>
          <p:cNvSpPr txBox="1"/>
          <p:nvPr/>
        </p:nvSpPr>
        <p:spPr>
          <a:xfrm>
            <a:off x="382958" y="117987"/>
            <a:ext cx="112874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                                                                  Data Encoding</a:t>
            </a:r>
          </a:p>
          <a:p>
            <a:endParaRPr lang="en-US" sz="2400" b="1" dirty="0"/>
          </a:p>
          <a:p>
            <a:r>
              <a:rPr lang="en-US" sz="2400" b="1" dirty="0"/>
              <a:t>                Encoding Categorical Features:</a:t>
            </a:r>
            <a:r>
              <a:rPr lang="en-US" sz="2400" dirty="0"/>
              <a:t> </a:t>
            </a:r>
            <a:r>
              <a:rPr lang="en-US" sz="2400" dirty="0" err="1"/>
              <a:t>OneHotEncoder</a:t>
            </a:r>
            <a:r>
              <a:rPr lang="en-US" sz="2400" dirty="0"/>
              <a:t>() for categorical variables.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482505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021E9BA-770E-798D-9EAF-5AE4FF1B6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389" y="1545080"/>
            <a:ext cx="11969221" cy="19138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2DC2002-BFEB-F62C-0EF1-AAE5AFE6CA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388" y="3927865"/>
            <a:ext cx="11969221" cy="21070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810BE05-C2F3-A14D-0894-D4C9B3683584}"/>
              </a:ext>
            </a:extLst>
          </p:cNvPr>
          <p:cNvSpPr txBox="1"/>
          <p:nvPr/>
        </p:nvSpPr>
        <p:spPr>
          <a:xfrm>
            <a:off x="206883" y="329134"/>
            <a:ext cx="115033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Splitting:</a:t>
            </a:r>
            <a:r>
              <a:rPr lang="en-US" sz="2400" dirty="0"/>
              <a:t> Train-Test Split: 80% training, 20% testing.</a:t>
            </a:r>
          </a:p>
          <a:p>
            <a:r>
              <a:rPr lang="en-US" sz="2400" b="1" dirty="0"/>
              <a:t>Scaling Numerical Features:</a:t>
            </a:r>
            <a:r>
              <a:rPr lang="en-US" sz="2400" dirty="0"/>
              <a:t> </a:t>
            </a:r>
            <a:r>
              <a:rPr lang="en-US" sz="2400" dirty="0" err="1"/>
              <a:t>StandardScaler</a:t>
            </a:r>
            <a:r>
              <a:rPr lang="en-US" sz="2400" dirty="0"/>
              <a:t> applied to numerical features in the dataset.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33368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E1224C0-4334-28CB-161B-7D6E5C7C09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048" t="16396" r="50000" b="14788"/>
          <a:stretch/>
        </p:blipFill>
        <p:spPr>
          <a:xfrm>
            <a:off x="176834" y="763703"/>
            <a:ext cx="5220785" cy="2990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78D0477-15F7-74A5-0434-FA0A28229C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3710"/>
          <a:stretch/>
        </p:blipFill>
        <p:spPr>
          <a:xfrm>
            <a:off x="6971070" y="827990"/>
            <a:ext cx="4424516" cy="2914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A1F9E48-BCB0-6DBD-B229-1E78CAA7B6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2500"/>
          <a:stretch/>
        </p:blipFill>
        <p:spPr>
          <a:xfrm>
            <a:off x="6971070" y="3806928"/>
            <a:ext cx="4572000" cy="2933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8F6431D-1684-6F18-CEB7-9A7257B01429}"/>
              </a:ext>
            </a:extLst>
          </p:cNvPr>
          <p:cNvSpPr txBox="1"/>
          <p:nvPr/>
        </p:nvSpPr>
        <p:spPr>
          <a:xfrm>
            <a:off x="521110" y="117372"/>
            <a:ext cx="10903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Building and Training Model : </a:t>
            </a:r>
            <a:r>
              <a:rPr lang="en-IN" dirty="0"/>
              <a:t>Built and Trained Linear Regression, Decision Tree Regressor, Gradient Booster Regressor , Random Forest Regressor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62A8786-C25F-BFEF-9F37-C863C3EB86F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4097" r="54758" b="30179"/>
          <a:stretch/>
        </p:blipFill>
        <p:spPr>
          <a:xfrm>
            <a:off x="176834" y="3806927"/>
            <a:ext cx="5220785" cy="293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85904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377</Words>
  <Application>Microsoft Office PowerPoint</Application>
  <PresentationFormat>Custom</PresentationFormat>
  <Paragraphs>31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JONY A</dc:creator>
  <cp:lastModifiedBy>user</cp:lastModifiedBy>
  <cp:revision>6</cp:revision>
  <dcterms:created xsi:type="dcterms:W3CDTF">2024-06-12T07:24:33Z</dcterms:created>
  <dcterms:modified xsi:type="dcterms:W3CDTF">2024-06-15T10:29:55Z</dcterms:modified>
</cp:coreProperties>
</file>