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6" r:id="rId2"/>
    <p:sldId id="257" r:id="rId3"/>
    <p:sldId id="258" r:id="rId4"/>
    <p:sldId id="262" r:id="rId5"/>
    <p:sldId id="260" r:id="rId6"/>
    <p:sldId id="261"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1" autoAdjust="0"/>
    <p:restoredTop sz="63455" autoAdjust="0"/>
  </p:normalViewPr>
  <p:slideViewPr>
    <p:cSldViewPr snapToGrid="0">
      <p:cViewPr varScale="1">
        <p:scale>
          <a:sx n="58" d="100"/>
          <a:sy n="58" d="100"/>
        </p:scale>
        <p:origin x="146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BA3257-C100-48B7-B58B-910E26485F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E96E964-1759-4CFC-BDC3-F4A337E48B6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8DB6DC-7C89-489C-AB2E-23E92B37DED7}" type="datetimeFigureOut">
              <a:rPr lang="en-IN" smtClean="0"/>
              <a:t>08-12-2018</a:t>
            </a:fld>
            <a:endParaRPr lang="en-IN"/>
          </a:p>
        </p:txBody>
      </p:sp>
      <p:sp>
        <p:nvSpPr>
          <p:cNvPr id="4" name="Slide Image Placeholder 3">
            <a:extLst>
              <a:ext uri="{FF2B5EF4-FFF2-40B4-BE49-F238E27FC236}">
                <a16:creationId xmlns:a16="http://schemas.microsoft.com/office/drawing/2014/main" id="{F6C6C48C-97EE-4800-B6CE-43352538A730}"/>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a:extLst>
              <a:ext uri="{FF2B5EF4-FFF2-40B4-BE49-F238E27FC236}">
                <a16:creationId xmlns:a16="http://schemas.microsoft.com/office/drawing/2014/main" id="{05CD4028-FD5A-4C79-B681-C3860BB0DBF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a:extLst>
              <a:ext uri="{FF2B5EF4-FFF2-40B4-BE49-F238E27FC236}">
                <a16:creationId xmlns:a16="http://schemas.microsoft.com/office/drawing/2014/main" id="{15120C19-6DEF-4417-BC53-46AEC08DFD9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a:extLst>
              <a:ext uri="{FF2B5EF4-FFF2-40B4-BE49-F238E27FC236}">
                <a16:creationId xmlns:a16="http://schemas.microsoft.com/office/drawing/2014/main" id="{C752DF99-187D-4976-875B-D15D247A8FA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530A0-0030-4D00-BD00-E6141BC75CB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Tax_avoidance" TargetMode="External"/><Relationship Id="rId3" Type="http://schemas.openxmlformats.org/officeDocument/2006/relationships/hyperlink" Target="https://en.wikipedia.org/wiki/Company" TargetMode="External"/><Relationship Id="rId7" Type="http://schemas.openxmlformats.org/officeDocument/2006/relationships/hyperlink" Target="https://en.wikipedia.org/wiki/Tax_evasion"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Asset" TargetMode="External"/><Relationship Id="rId5" Type="http://schemas.openxmlformats.org/officeDocument/2006/relationships/hyperlink" Target="https://en.wikipedia.org/wiki/Intellectual_property" TargetMode="External"/><Relationship Id="rId10" Type="http://schemas.openxmlformats.org/officeDocument/2006/relationships/hyperlink" Target="https://en.wikipedia.org/wiki/Anonymity" TargetMode="External"/><Relationship Id="rId4" Type="http://schemas.openxmlformats.org/officeDocument/2006/relationships/hyperlink" Target="https://en.wikipedia.org/wiki/Corporation" TargetMode="External"/><Relationship Id="rId9" Type="http://schemas.openxmlformats.org/officeDocument/2006/relationships/hyperlink" Target="https://en.wikipedia.org/wiki/Money_launderin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spider construction is a fraudulent setup with an active exchange of resources between the companies, i.e., fraudulent companies do not transfer all of their resources to only one other company as this might attract too much attention (see Figure 1a). They rather distribute their resources among many companies.  </a:t>
            </a:r>
          </a:p>
          <a:p>
            <a:endParaRPr lang="en-US" dirty="0"/>
          </a:p>
          <a:p>
            <a:r>
              <a:rPr lang="en-US" dirty="0"/>
              <a:t>The side companies are the perpetrators of the fraud and have an observable link to each other through shared resources. The core of a spider construction is the key company, which is responsible for organizing the fraud, setting up many side companies and pruning away their proﬁts, so that they go bankrupt. However, the key company has unobservable links, and therefore we can only detect the side companies. </a:t>
            </a:r>
          </a:p>
          <a:p>
            <a:endParaRPr lang="en-US" dirty="0"/>
          </a:p>
          <a:p>
            <a:r>
              <a:rPr lang="en-US" sz="1200" b="0" i="0" u="none" strike="noStrike" kern="1200" dirty="0">
                <a:solidFill>
                  <a:schemeClr val="tx1"/>
                </a:solidFill>
                <a:effectLst/>
                <a:latin typeface="+mn-lt"/>
                <a:ea typeface="+mn-ea"/>
                <a:cs typeface="+mn-cs"/>
              </a:rPr>
              <a:t>A </a:t>
            </a:r>
            <a:r>
              <a:rPr lang="en-US" sz="1200" b="1" i="0" u="none" strike="noStrike" kern="1200" dirty="0">
                <a:solidFill>
                  <a:schemeClr val="tx1"/>
                </a:solidFill>
                <a:effectLst/>
                <a:latin typeface="+mn-lt"/>
                <a:ea typeface="+mn-ea"/>
                <a:cs typeface="+mn-cs"/>
              </a:rPr>
              <a:t>shell corporation</a:t>
            </a:r>
            <a:r>
              <a:rPr lang="en-US" sz="1200" b="0" i="0" u="none" strike="noStrike"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tooltip="Company"/>
              </a:rPr>
              <a:t>company</a:t>
            </a:r>
            <a:r>
              <a:rPr lang="en-US" sz="1200" b="0" i="0" u="none" strike="noStrike"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4" tooltip="Corporation"/>
              </a:rPr>
              <a:t>corporation</a:t>
            </a:r>
            <a:r>
              <a:rPr lang="en-US" sz="1200" b="0" i="0" u="none" strike="noStrike" kern="1200" dirty="0">
                <a:solidFill>
                  <a:schemeClr val="tx1"/>
                </a:solidFill>
                <a:effectLst/>
                <a:latin typeface="+mn-lt"/>
                <a:ea typeface="+mn-ea"/>
                <a:cs typeface="+mn-cs"/>
              </a:rPr>
              <a:t> that exists only on paper and has no office and no employees, but may have a bank account or may hold passive investments or be the registered owner of assets, such as </a:t>
            </a:r>
            <a:r>
              <a:rPr lang="en-US" sz="1200" b="0" i="0" u="none" strike="noStrike" kern="1200" dirty="0">
                <a:solidFill>
                  <a:schemeClr val="tx1"/>
                </a:solidFill>
                <a:effectLst/>
                <a:latin typeface="+mn-lt"/>
                <a:ea typeface="+mn-ea"/>
                <a:cs typeface="+mn-cs"/>
                <a:hlinkClick r:id="rId5" tooltip="Intellectual property"/>
              </a:rPr>
              <a:t>intellectual property</a:t>
            </a:r>
            <a:r>
              <a:rPr lang="en-US" sz="1200" b="0" i="0" u="none" strike="noStrike" kern="1200" dirty="0">
                <a:solidFill>
                  <a:schemeClr val="tx1"/>
                </a:solidFill>
                <a:effectLst/>
                <a:latin typeface="+mn-lt"/>
                <a:ea typeface="+mn-ea"/>
                <a:cs typeface="+mn-cs"/>
              </a:rPr>
              <a:t>, or ships. The company may serve as a vehicle for business transactions without itself having any significant </a:t>
            </a:r>
            <a:r>
              <a:rPr lang="en-US" sz="1200" b="0" i="0" u="none" strike="noStrike" kern="1200" dirty="0">
                <a:solidFill>
                  <a:schemeClr val="tx1"/>
                </a:solidFill>
                <a:effectLst/>
                <a:latin typeface="+mn-lt"/>
                <a:ea typeface="+mn-ea"/>
                <a:cs typeface="+mn-cs"/>
                <a:hlinkClick r:id="rId6" tooltip="Asset"/>
              </a:rPr>
              <a:t>assets</a:t>
            </a:r>
            <a:r>
              <a:rPr lang="en-US" sz="1200" b="0" i="0" u="none" strike="noStrike" kern="1200" dirty="0">
                <a:solidFill>
                  <a:schemeClr val="tx1"/>
                </a:solidFill>
                <a:effectLst/>
                <a:latin typeface="+mn-lt"/>
                <a:ea typeface="+mn-ea"/>
                <a:cs typeface="+mn-cs"/>
              </a:rPr>
              <a:t> or operations. Sometimes, shell companies are used for </a:t>
            </a:r>
            <a:r>
              <a:rPr lang="en-US" sz="1200" b="0" i="0" u="none" strike="noStrike" kern="1200" dirty="0">
                <a:solidFill>
                  <a:schemeClr val="tx1"/>
                </a:solidFill>
                <a:effectLst/>
                <a:latin typeface="+mn-lt"/>
                <a:ea typeface="+mn-ea"/>
                <a:cs typeface="+mn-cs"/>
                <a:hlinkClick r:id="rId7" tooltip="Tax evasion"/>
              </a:rPr>
              <a:t>tax evasion</a:t>
            </a:r>
            <a:r>
              <a:rPr lang="en-US"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8" tooltip="Tax avoidance"/>
              </a:rPr>
              <a:t>tax avoidance</a:t>
            </a:r>
            <a:r>
              <a:rPr lang="en-US" sz="1200" b="0" i="0" u="none" strike="noStrike"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9" tooltip="Money laundering"/>
              </a:rPr>
              <a:t>money laundering</a:t>
            </a:r>
            <a:r>
              <a:rPr lang="en-US" sz="1200" b="0" i="0" u="none" strike="noStrike" kern="1200" dirty="0">
                <a:solidFill>
                  <a:schemeClr val="tx1"/>
                </a:solidFill>
                <a:effectLst/>
                <a:latin typeface="+mn-lt"/>
                <a:ea typeface="+mn-ea"/>
                <a:cs typeface="+mn-cs"/>
              </a:rPr>
              <a:t>, or to achieve a specific goal such as </a:t>
            </a:r>
            <a:r>
              <a:rPr lang="en-US" sz="1200" b="0" i="0" u="none" strike="noStrike" kern="1200" dirty="0">
                <a:solidFill>
                  <a:schemeClr val="tx1"/>
                </a:solidFill>
                <a:effectLst/>
                <a:latin typeface="+mn-lt"/>
                <a:ea typeface="+mn-ea"/>
                <a:cs typeface="+mn-cs"/>
                <a:hlinkClick r:id="rId10" tooltip="Anonymity"/>
              </a:rPr>
              <a:t>anonymity</a:t>
            </a:r>
            <a:r>
              <a:rPr lang="en-US" sz="1200" b="0" i="0" u="none" strike="noStrike" kern="1200" dirty="0">
                <a:solidFill>
                  <a:schemeClr val="tx1"/>
                </a:solidFill>
                <a:effectLst/>
                <a:latin typeface="+mn-lt"/>
                <a:ea typeface="+mn-ea"/>
                <a:cs typeface="+mn-cs"/>
              </a:rPr>
              <a:t>.</a:t>
            </a:r>
            <a:endParaRPr lang="en-IN" dirty="0"/>
          </a:p>
        </p:txBody>
      </p:sp>
      <p:sp>
        <p:nvSpPr>
          <p:cNvPr id="4" name="Slide Number Placeholder 3"/>
          <p:cNvSpPr>
            <a:spLocks noGrp="1"/>
          </p:cNvSpPr>
          <p:nvPr>
            <p:ph type="sldNum" sz="quarter" idx="5"/>
          </p:nvPr>
        </p:nvSpPr>
        <p:spPr/>
        <p:txBody>
          <a:bodyPr/>
          <a:lstStyle/>
          <a:p>
            <a:fld id="{8A0C02FD-1818-4600-94CB-29880A386846}" type="slidenum">
              <a:rPr lang="en-IN" smtClean="0"/>
              <a:t>2</a:t>
            </a:fld>
            <a:endParaRPr lang="en-IN"/>
          </a:p>
        </p:txBody>
      </p:sp>
    </p:spTree>
    <p:extLst>
      <p:ext uri="{BB962C8B-B14F-4D97-AF65-F5344CB8AC3E}">
        <p14:creationId xmlns:p14="http://schemas.microsoft.com/office/powerpoint/2010/main" val="3956313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Why technology is required?</a:t>
            </a:r>
          </a:p>
          <a:p>
            <a:r>
              <a:rPr lang="en-US" sz="1200" b="0" i="0" u="none" strike="noStrike" kern="1200" dirty="0">
                <a:solidFill>
                  <a:schemeClr val="tx1"/>
                </a:solidFill>
                <a:effectLst/>
                <a:latin typeface="+mn-lt"/>
                <a:ea typeface="+mn-ea"/>
                <a:cs typeface="+mn-cs"/>
              </a:rPr>
              <a:t>It is requisite to </a:t>
            </a:r>
            <a:r>
              <a:rPr lang="en-US" sz="1200" b="0" i="0" u="none" strike="noStrike" kern="1200" dirty="0" err="1">
                <a:solidFill>
                  <a:schemeClr val="tx1"/>
                </a:solidFill>
                <a:effectLst/>
                <a:latin typeface="+mn-lt"/>
                <a:ea typeface="+mn-ea"/>
                <a:cs typeface="+mn-cs"/>
              </a:rPr>
              <a:t>summarise</a:t>
            </a:r>
            <a:r>
              <a:rPr lang="en-US" sz="1200" b="0" i="0" u="none" strike="noStrike" kern="1200" dirty="0">
                <a:solidFill>
                  <a:schemeClr val="tx1"/>
                </a:solidFill>
                <a:effectLst/>
                <a:latin typeface="+mn-lt"/>
                <a:ea typeface="+mn-ea"/>
                <a:cs typeface="+mn-cs"/>
              </a:rPr>
              <a:t> all the information and make an interpretation – a task which is traditionally completed by investigators. With the development of computer technology, some </a:t>
            </a:r>
            <a:r>
              <a:rPr lang="en-US" sz="1200" b="0" i="0" u="none" strike="noStrike" kern="1200" dirty="0" err="1">
                <a:solidFill>
                  <a:schemeClr val="tx1"/>
                </a:solidFill>
                <a:effectLst/>
                <a:latin typeface="+mn-lt"/>
                <a:ea typeface="+mn-ea"/>
                <a:cs typeface="+mn-cs"/>
              </a:rPr>
              <a:t>programmes</a:t>
            </a:r>
            <a:r>
              <a:rPr lang="en-US" sz="1200" b="0" i="0" u="none" strike="noStrike" kern="1200" dirty="0">
                <a:solidFill>
                  <a:schemeClr val="tx1"/>
                </a:solidFill>
                <a:effectLst/>
                <a:latin typeface="+mn-lt"/>
                <a:ea typeface="+mn-ea"/>
                <a:cs typeface="+mn-cs"/>
              </a:rPr>
              <a:t>, such as Qlik or Tableau, could be applied to comprehensively display trends and variables, so that the whole story can be seen.</a:t>
            </a:r>
          </a:p>
          <a:p>
            <a:endParaRPr lang="en-US" sz="1200" b="0" i="0" u="none" strike="noStrike"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3F4530A0-0030-4D00-BD00-E6141BC75CB5}" type="slidenum">
              <a:rPr lang="en-IN" smtClean="0"/>
              <a:t>3</a:t>
            </a:fld>
            <a:endParaRPr lang="en-IN"/>
          </a:p>
        </p:txBody>
      </p:sp>
    </p:spTree>
    <p:extLst>
      <p:ext uri="{BB962C8B-B14F-4D97-AF65-F5344CB8AC3E}">
        <p14:creationId xmlns:p14="http://schemas.microsoft.com/office/powerpoint/2010/main" val="3046798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Only when preventive measures and post-response actions complement each other can fraud risks be effectively deterred and controlled.</a:t>
            </a:r>
            <a:endParaRPr lang="en-IN" dirty="0"/>
          </a:p>
        </p:txBody>
      </p:sp>
      <p:sp>
        <p:nvSpPr>
          <p:cNvPr id="4" name="Slide Number Placeholder 3"/>
          <p:cNvSpPr>
            <a:spLocks noGrp="1"/>
          </p:cNvSpPr>
          <p:nvPr>
            <p:ph type="sldNum" sz="quarter" idx="5"/>
          </p:nvPr>
        </p:nvSpPr>
        <p:spPr/>
        <p:txBody>
          <a:bodyPr/>
          <a:lstStyle/>
          <a:p>
            <a:fld id="{3F4530A0-0030-4D00-BD00-E6141BC75CB5}" type="slidenum">
              <a:rPr lang="en-IN" smtClean="0"/>
              <a:t>7</a:t>
            </a:fld>
            <a:endParaRPr lang="en-IN"/>
          </a:p>
        </p:txBody>
      </p:sp>
    </p:spTree>
    <p:extLst>
      <p:ext uri="{BB962C8B-B14F-4D97-AF65-F5344CB8AC3E}">
        <p14:creationId xmlns:p14="http://schemas.microsoft.com/office/powerpoint/2010/main" val="3613918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04814C-F6EC-4241-91C3-C959117EE0F3}" type="datetimeFigureOut">
              <a:rPr lang="en-IN" smtClean="0"/>
              <a:t>08-12-2018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5EA5E5-E898-46BE-89CF-7C35A94AC4D4}" type="slidenum">
              <a:rPr lang="en-IN" smtClean="0"/>
              <a:t>‹#›</a:t>
            </a:fld>
            <a:endParaRPr lang="en-IN"/>
          </a:p>
        </p:txBody>
      </p:sp>
    </p:spTree>
    <p:extLst>
      <p:ext uri="{BB962C8B-B14F-4D97-AF65-F5344CB8AC3E}">
        <p14:creationId xmlns:p14="http://schemas.microsoft.com/office/powerpoint/2010/main" val="4237057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04814C-F6EC-4241-91C3-C959117EE0F3}" type="datetimeFigureOut">
              <a:rPr lang="en-IN" smtClean="0"/>
              <a:t>08-12-2018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5EA5E5-E898-46BE-89CF-7C35A94AC4D4}" type="slidenum">
              <a:rPr lang="en-IN" smtClean="0"/>
              <a:t>‹#›</a:t>
            </a:fld>
            <a:endParaRPr lang="en-IN"/>
          </a:p>
        </p:txBody>
      </p:sp>
    </p:spTree>
    <p:extLst>
      <p:ext uri="{BB962C8B-B14F-4D97-AF65-F5344CB8AC3E}">
        <p14:creationId xmlns:p14="http://schemas.microsoft.com/office/powerpoint/2010/main" val="1060366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04814C-F6EC-4241-91C3-C959117EE0F3}" type="datetimeFigureOut">
              <a:rPr lang="en-IN" smtClean="0"/>
              <a:t>08-12-2018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5EA5E5-E898-46BE-89CF-7C35A94AC4D4}" type="slidenum">
              <a:rPr lang="en-IN" smtClean="0"/>
              <a:t>‹#›</a:t>
            </a:fld>
            <a:endParaRPr lang="en-IN"/>
          </a:p>
        </p:txBody>
      </p:sp>
    </p:spTree>
    <p:extLst>
      <p:ext uri="{BB962C8B-B14F-4D97-AF65-F5344CB8AC3E}">
        <p14:creationId xmlns:p14="http://schemas.microsoft.com/office/powerpoint/2010/main" val="2876346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04814C-F6EC-4241-91C3-C959117EE0F3}" type="datetimeFigureOut">
              <a:rPr lang="en-IN" smtClean="0"/>
              <a:t>08-12-2018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5EA5E5-E898-46BE-89CF-7C35A94AC4D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3783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04814C-F6EC-4241-91C3-C959117EE0F3}" type="datetimeFigureOut">
              <a:rPr lang="en-IN" smtClean="0"/>
              <a:t>08-12-2018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5EA5E5-E898-46BE-89CF-7C35A94AC4D4}" type="slidenum">
              <a:rPr lang="en-IN" smtClean="0"/>
              <a:t>‹#›</a:t>
            </a:fld>
            <a:endParaRPr lang="en-IN"/>
          </a:p>
        </p:txBody>
      </p:sp>
    </p:spTree>
    <p:extLst>
      <p:ext uri="{BB962C8B-B14F-4D97-AF65-F5344CB8AC3E}">
        <p14:creationId xmlns:p14="http://schemas.microsoft.com/office/powerpoint/2010/main" val="1791385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504814C-F6EC-4241-91C3-C959117EE0F3}" type="datetimeFigureOut">
              <a:rPr lang="en-IN" smtClean="0"/>
              <a:t>08-12-2018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5EA5E5-E898-46BE-89CF-7C35A94AC4D4}" type="slidenum">
              <a:rPr lang="en-IN" smtClean="0"/>
              <a:t>‹#›</a:t>
            </a:fld>
            <a:endParaRPr lang="en-IN"/>
          </a:p>
        </p:txBody>
      </p:sp>
    </p:spTree>
    <p:extLst>
      <p:ext uri="{BB962C8B-B14F-4D97-AF65-F5344CB8AC3E}">
        <p14:creationId xmlns:p14="http://schemas.microsoft.com/office/powerpoint/2010/main" val="3571591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504814C-F6EC-4241-91C3-C959117EE0F3}" type="datetimeFigureOut">
              <a:rPr lang="en-IN" smtClean="0"/>
              <a:t>08-12-2018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5EA5E5-E898-46BE-89CF-7C35A94AC4D4}" type="slidenum">
              <a:rPr lang="en-IN" smtClean="0"/>
              <a:t>‹#›</a:t>
            </a:fld>
            <a:endParaRPr lang="en-IN"/>
          </a:p>
        </p:txBody>
      </p:sp>
    </p:spTree>
    <p:extLst>
      <p:ext uri="{BB962C8B-B14F-4D97-AF65-F5344CB8AC3E}">
        <p14:creationId xmlns:p14="http://schemas.microsoft.com/office/powerpoint/2010/main" val="3016086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4814C-F6EC-4241-91C3-C959117EE0F3}" type="datetimeFigureOut">
              <a:rPr lang="en-IN" smtClean="0"/>
              <a:t>08-12-2018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5EA5E5-E898-46BE-89CF-7C35A94AC4D4}" type="slidenum">
              <a:rPr lang="en-IN" smtClean="0"/>
              <a:t>‹#›</a:t>
            </a:fld>
            <a:endParaRPr lang="en-IN"/>
          </a:p>
        </p:txBody>
      </p:sp>
    </p:spTree>
    <p:extLst>
      <p:ext uri="{BB962C8B-B14F-4D97-AF65-F5344CB8AC3E}">
        <p14:creationId xmlns:p14="http://schemas.microsoft.com/office/powerpoint/2010/main" val="1026932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4814C-F6EC-4241-91C3-C959117EE0F3}" type="datetimeFigureOut">
              <a:rPr lang="en-IN" smtClean="0"/>
              <a:t>08-12-2018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5EA5E5-E898-46BE-89CF-7C35A94AC4D4}" type="slidenum">
              <a:rPr lang="en-IN" smtClean="0"/>
              <a:t>‹#›</a:t>
            </a:fld>
            <a:endParaRPr lang="en-IN"/>
          </a:p>
        </p:txBody>
      </p:sp>
    </p:spTree>
    <p:extLst>
      <p:ext uri="{BB962C8B-B14F-4D97-AF65-F5344CB8AC3E}">
        <p14:creationId xmlns:p14="http://schemas.microsoft.com/office/powerpoint/2010/main" val="1833278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04814C-F6EC-4241-91C3-C959117EE0F3}" type="datetimeFigureOut">
              <a:rPr lang="en-IN" smtClean="0"/>
              <a:t>08-12-2018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5EA5E5-E898-46BE-89CF-7C35A94AC4D4}" type="slidenum">
              <a:rPr lang="en-IN" smtClean="0"/>
              <a:t>‹#›</a:t>
            </a:fld>
            <a:endParaRPr lang="en-IN"/>
          </a:p>
        </p:txBody>
      </p:sp>
    </p:spTree>
    <p:extLst>
      <p:ext uri="{BB962C8B-B14F-4D97-AF65-F5344CB8AC3E}">
        <p14:creationId xmlns:p14="http://schemas.microsoft.com/office/powerpoint/2010/main" val="90543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04814C-F6EC-4241-91C3-C959117EE0F3}" type="datetimeFigureOut">
              <a:rPr lang="en-IN" smtClean="0"/>
              <a:t>08-12-2018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5EA5E5-E898-46BE-89CF-7C35A94AC4D4}" type="slidenum">
              <a:rPr lang="en-IN" smtClean="0"/>
              <a:t>‹#›</a:t>
            </a:fld>
            <a:endParaRPr lang="en-IN"/>
          </a:p>
        </p:txBody>
      </p:sp>
    </p:spTree>
    <p:extLst>
      <p:ext uri="{BB962C8B-B14F-4D97-AF65-F5344CB8AC3E}">
        <p14:creationId xmlns:p14="http://schemas.microsoft.com/office/powerpoint/2010/main" val="1384078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04814C-F6EC-4241-91C3-C959117EE0F3}" type="datetimeFigureOut">
              <a:rPr lang="en-IN" smtClean="0"/>
              <a:t>08-12-2018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5EA5E5-E898-46BE-89CF-7C35A94AC4D4}" type="slidenum">
              <a:rPr lang="en-IN" smtClean="0"/>
              <a:t>‹#›</a:t>
            </a:fld>
            <a:endParaRPr lang="en-IN"/>
          </a:p>
        </p:txBody>
      </p:sp>
    </p:spTree>
    <p:extLst>
      <p:ext uri="{BB962C8B-B14F-4D97-AF65-F5344CB8AC3E}">
        <p14:creationId xmlns:p14="http://schemas.microsoft.com/office/powerpoint/2010/main" val="761432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04814C-F6EC-4241-91C3-C959117EE0F3}" type="datetimeFigureOut">
              <a:rPr lang="en-IN" smtClean="0"/>
              <a:t>08-12-2018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5EA5E5-E898-46BE-89CF-7C35A94AC4D4}" type="slidenum">
              <a:rPr lang="en-IN" smtClean="0"/>
              <a:t>‹#›</a:t>
            </a:fld>
            <a:endParaRPr lang="en-IN"/>
          </a:p>
        </p:txBody>
      </p:sp>
    </p:spTree>
    <p:extLst>
      <p:ext uri="{BB962C8B-B14F-4D97-AF65-F5344CB8AC3E}">
        <p14:creationId xmlns:p14="http://schemas.microsoft.com/office/powerpoint/2010/main" val="301623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04814C-F6EC-4241-91C3-C959117EE0F3}" type="datetimeFigureOut">
              <a:rPr lang="en-IN" smtClean="0"/>
              <a:t>08-12-2018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5EA5E5-E898-46BE-89CF-7C35A94AC4D4}" type="slidenum">
              <a:rPr lang="en-IN" smtClean="0"/>
              <a:t>‹#›</a:t>
            </a:fld>
            <a:endParaRPr lang="en-IN"/>
          </a:p>
        </p:txBody>
      </p:sp>
    </p:spTree>
    <p:extLst>
      <p:ext uri="{BB962C8B-B14F-4D97-AF65-F5344CB8AC3E}">
        <p14:creationId xmlns:p14="http://schemas.microsoft.com/office/powerpoint/2010/main" val="1310888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4814C-F6EC-4241-91C3-C959117EE0F3}" type="datetimeFigureOut">
              <a:rPr lang="en-IN" smtClean="0"/>
              <a:t>08-12-2018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5EA5E5-E898-46BE-89CF-7C35A94AC4D4}" type="slidenum">
              <a:rPr lang="en-IN" smtClean="0"/>
              <a:t>‹#›</a:t>
            </a:fld>
            <a:endParaRPr lang="en-IN"/>
          </a:p>
        </p:txBody>
      </p:sp>
    </p:spTree>
    <p:extLst>
      <p:ext uri="{BB962C8B-B14F-4D97-AF65-F5344CB8AC3E}">
        <p14:creationId xmlns:p14="http://schemas.microsoft.com/office/powerpoint/2010/main" val="1498030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04814C-F6EC-4241-91C3-C959117EE0F3}" type="datetimeFigureOut">
              <a:rPr lang="en-IN" smtClean="0"/>
              <a:t>08-12-2018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5EA5E5-E898-46BE-89CF-7C35A94AC4D4}" type="slidenum">
              <a:rPr lang="en-IN" smtClean="0"/>
              <a:t>‹#›</a:t>
            </a:fld>
            <a:endParaRPr lang="en-IN"/>
          </a:p>
        </p:txBody>
      </p:sp>
    </p:spTree>
    <p:extLst>
      <p:ext uri="{BB962C8B-B14F-4D97-AF65-F5344CB8AC3E}">
        <p14:creationId xmlns:p14="http://schemas.microsoft.com/office/powerpoint/2010/main" val="797873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04814C-F6EC-4241-91C3-C959117EE0F3}" type="datetimeFigureOut">
              <a:rPr lang="en-IN" smtClean="0"/>
              <a:t>08-12-2018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5EA5E5-E898-46BE-89CF-7C35A94AC4D4}" type="slidenum">
              <a:rPr lang="en-IN" smtClean="0"/>
              <a:t>‹#›</a:t>
            </a:fld>
            <a:endParaRPr lang="en-IN"/>
          </a:p>
        </p:txBody>
      </p:sp>
    </p:spTree>
    <p:extLst>
      <p:ext uri="{BB962C8B-B14F-4D97-AF65-F5344CB8AC3E}">
        <p14:creationId xmlns:p14="http://schemas.microsoft.com/office/powerpoint/2010/main" val="4132990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504814C-F6EC-4241-91C3-C959117EE0F3}" type="datetimeFigureOut">
              <a:rPr lang="en-IN" smtClean="0"/>
              <a:t>08-12-2018</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65EA5E5-E898-46BE-89CF-7C35A94AC4D4}" type="slidenum">
              <a:rPr lang="en-IN" smtClean="0"/>
              <a:t>‹#›</a:t>
            </a:fld>
            <a:endParaRPr lang="en-IN"/>
          </a:p>
        </p:txBody>
      </p:sp>
    </p:spTree>
    <p:extLst>
      <p:ext uri="{BB962C8B-B14F-4D97-AF65-F5344CB8AC3E}">
        <p14:creationId xmlns:p14="http://schemas.microsoft.com/office/powerpoint/2010/main" val="251884986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A4EC-CC08-47CB-B0CC-4D8E883D04B3}"/>
              </a:ext>
            </a:extLst>
          </p:cNvPr>
          <p:cNvSpPr>
            <a:spLocks noGrp="1"/>
          </p:cNvSpPr>
          <p:nvPr>
            <p:ph type="ctrTitle"/>
          </p:nvPr>
        </p:nvSpPr>
        <p:spPr/>
        <p:txBody>
          <a:bodyPr/>
          <a:lstStyle/>
          <a:p>
            <a:r>
              <a:rPr lang="en-IN" dirty="0"/>
              <a:t>CASE STUDY 1</a:t>
            </a:r>
          </a:p>
        </p:txBody>
      </p:sp>
    </p:spTree>
    <p:extLst>
      <p:ext uri="{BB962C8B-B14F-4D97-AF65-F5344CB8AC3E}">
        <p14:creationId xmlns:p14="http://schemas.microsoft.com/office/powerpoint/2010/main" val="843618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259D888-B3FE-4BDB-932E-6945C0A143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6845" y="546736"/>
            <a:ext cx="7822086" cy="5986460"/>
          </a:xfrm>
          <a:prstGeom prst="rect">
            <a:avLst/>
          </a:prstGeom>
        </p:spPr>
      </p:pic>
    </p:spTree>
    <p:extLst>
      <p:ext uri="{BB962C8B-B14F-4D97-AF65-F5344CB8AC3E}">
        <p14:creationId xmlns:p14="http://schemas.microsoft.com/office/powerpoint/2010/main" val="203555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E8869-39F5-4593-BE2B-15D9A8F024F9}"/>
              </a:ext>
            </a:extLst>
          </p:cNvPr>
          <p:cNvSpPr>
            <a:spLocks noGrp="1"/>
          </p:cNvSpPr>
          <p:nvPr>
            <p:ph type="title"/>
          </p:nvPr>
        </p:nvSpPr>
        <p:spPr/>
        <p:txBody>
          <a:bodyPr/>
          <a:lstStyle/>
          <a:p>
            <a:r>
              <a:rPr lang="en-IN" dirty="0"/>
              <a:t>Technologies used</a:t>
            </a:r>
          </a:p>
        </p:txBody>
      </p:sp>
      <p:sp>
        <p:nvSpPr>
          <p:cNvPr id="3" name="Rectangle 2">
            <a:extLst>
              <a:ext uri="{FF2B5EF4-FFF2-40B4-BE49-F238E27FC236}">
                <a16:creationId xmlns:a16="http://schemas.microsoft.com/office/drawing/2014/main" id="{2130539D-68DB-4283-897A-F3742B5EA17C}"/>
              </a:ext>
            </a:extLst>
          </p:cNvPr>
          <p:cNvSpPr/>
          <p:nvPr/>
        </p:nvSpPr>
        <p:spPr>
          <a:xfrm>
            <a:off x="1484243" y="2107096"/>
            <a:ext cx="9674087" cy="3903697"/>
          </a:xfrm>
          <a:prstGeom prst="rect">
            <a:avLst/>
          </a:prstGeom>
        </p:spPr>
        <p:txBody>
          <a:bodyPr wrap="square">
            <a:spAutoFit/>
          </a:bodyPr>
          <a:lstStyle/>
          <a:p>
            <a:pPr>
              <a:lnSpc>
                <a:spcPct val="150000"/>
              </a:lnSpc>
            </a:pPr>
            <a:r>
              <a:rPr lang="en-IN" sz="2400" dirty="0"/>
              <a:t>Small networks or Initial/Partial analysis: – </a:t>
            </a:r>
          </a:p>
          <a:p>
            <a:pPr marL="285750" indent="-285750">
              <a:lnSpc>
                <a:spcPct val="150000"/>
              </a:lnSpc>
              <a:buFont typeface="Arial" panose="020B0604020202020204" pitchFamily="34" charset="0"/>
              <a:buChar char="•"/>
            </a:pPr>
            <a:r>
              <a:rPr lang="en-IN" sz="2400" dirty="0"/>
              <a:t>Python / </a:t>
            </a:r>
            <a:r>
              <a:rPr lang="en-IN" sz="2400" dirty="0" err="1"/>
              <a:t>NetworkX</a:t>
            </a:r>
            <a:endParaRPr lang="en-IN" sz="2400" dirty="0"/>
          </a:p>
          <a:p>
            <a:pPr marL="285750" indent="-285750">
              <a:lnSpc>
                <a:spcPct val="150000"/>
              </a:lnSpc>
              <a:buFont typeface="Arial" panose="020B0604020202020204" pitchFamily="34" charset="0"/>
              <a:buChar char="•"/>
            </a:pPr>
            <a:r>
              <a:rPr lang="en-IN" sz="2400" dirty="0" err="1"/>
              <a:t>NodeXL</a:t>
            </a:r>
            <a:r>
              <a:rPr lang="en-IN" sz="2400" dirty="0"/>
              <a:t>, SVAT</a:t>
            </a:r>
          </a:p>
          <a:p>
            <a:pPr>
              <a:lnSpc>
                <a:spcPct val="150000"/>
              </a:lnSpc>
            </a:pPr>
            <a:r>
              <a:rPr lang="en-IN" sz="2400" dirty="0"/>
              <a:t>Huge networks – </a:t>
            </a:r>
          </a:p>
          <a:p>
            <a:pPr marL="285750" indent="-285750">
              <a:lnSpc>
                <a:spcPct val="150000"/>
              </a:lnSpc>
              <a:buFont typeface="Arial" panose="020B0604020202020204" pitchFamily="34" charset="0"/>
              <a:buChar char="•"/>
            </a:pPr>
            <a:r>
              <a:rPr lang="en-IN" sz="2400" dirty="0"/>
              <a:t>Graph databases, such as Neo4j – Distributed systems like Spark/Hadoop</a:t>
            </a:r>
          </a:p>
          <a:p>
            <a:pPr marL="285750" indent="-285750">
              <a:lnSpc>
                <a:spcPct val="150000"/>
              </a:lnSpc>
              <a:buFont typeface="Arial" panose="020B0604020202020204" pitchFamily="34" charset="0"/>
              <a:buChar char="•"/>
            </a:pPr>
            <a:r>
              <a:rPr lang="en-IN" sz="2400" dirty="0" err="1"/>
              <a:t>Gephi</a:t>
            </a:r>
            <a:endParaRPr lang="en-IN" sz="2400" dirty="0"/>
          </a:p>
        </p:txBody>
      </p:sp>
    </p:spTree>
    <p:extLst>
      <p:ext uri="{BB962C8B-B14F-4D97-AF65-F5344CB8AC3E}">
        <p14:creationId xmlns:p14="http://schemas.microsoft.com/office/powerpoint/2010/main" val="1306264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A4EC-CC08-47CB-B0CC-4D8E883D04B3}"/>
              </a:ext>
            </a:extLst>
          </p:cNvPr>
          <p:cNvSpPr>
            <a:spLocks noGrp="1"/>
          </p:cNvSpPr>
          <p:nvPr>
            <p:ph type="ctrTitle"/>
          </p:nvPr>
        </p:nvSpPr>
        <p:spPr/>
        <p:txBody>
          <a:bodyPr/>
          <a:lstStyle/>
          <a:p>
            <a:r>
              <a:rPr lang="en-IN" dirty="0"/>
              <a:t>SOME EXAMPLES</a:t>
            </a:r>
          </a:p>
        </p:txBody>
      </p:sp>
    </p:spTree>
    <p:extLst>
      <p:ext uri="{BB962C8B-B14F-4D97-AF65-F5344CB8AC3E}">
        <p14:creationId xmlns:p14="http://schemas.microsoft.com/office/powerpoint/2010/main" val="113570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67E5D8-50E7-452E-9955-906CA90B7F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7015" y="17329"/>
            <a:ext cx="7297616" cy="6682154"/>
          </a:xfrm>
        </p:spPr>
      </p:pic>
    </p:spTree>
    <p:extLst>
      <p:ext uri="{BB962C8B-B14F-4D97-AF65-F5344CB8AC3E}">
        <p14:creationId xmlns:p14="http://schemas.microsoft.com/office/powerpoint/2010/main" val="248790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199E-BE19-491A-866D-2B051335C2D5}"/>
              </a:ext>
            </a:extLst>
          </p:cNvPr>
          <p:cNvSpPr>
            <a:spLocks noGrp="1"/>
          </p:cNvSpPr>
          <p:nvPr>
            <p:ph type="title"/>
          </p:nvPr>
        </p:nvSpPr>
        <p:spPr/>
        <p:txBody>
          <a:bodyPr/>
          <a:lstStyle/>
          <a:p>
            <a:r>
              <a:rPr lang="en-US" dirty="0"/>
              <a:t>Century Communication Group</a:t>
            </a:r>
          </a:p>
        </p:txBody>
      </p:sp>
      <p:sp>
        <p:nvSpPr>
          <p:cNvPr id="3" name="Content Placeholder 2">
            <a:extLst>
              <a:ext uri="{FF2B5EF4-FFF2-40B4-BE49-F238E27FC236}">
                <a16:creationId xmlns:a16="http://schemas.microsoft.com/office/drawing/2014/main" id="{84F4F9A6-B69C-480D-ADA4-7F9037E8DA5E}"/>
              </a:ext>
            </a:extLst>
          </p:cNvPr>
          <p:cNvSpPr>
            <a:spLocks noGrp="1"/>
          </p:cNvSpPr>
          <p:nvPr>
            <p:ph idx="1"/>
          </p:nvPr>
        </p:nvSpPr>
        <p:spPr/>
        <p:txBody>
          <a:bodyPr>
            <a:normAutofit lnSpcReduction="10000"/>
          </a:bodyPr>
          <a:lstStyle/>
          <a:p>
            <a:pPr>
              <a:lnSpc>
                <a:spcPct val="150000"/>
              </a:lnSpc>
            </a:pPr>
            <a:r>
              <a:rPr lang="en-US" sz="2400" dirty="0"/>
              <a:t>It used to run Mahua Channel [A Bhojpuri TV channel]</a:t>
            </a:r>
          </a:p>
          <a:p>
            <a:pPr>
              <a:lnSpc>
                <a:spcPct val="150000"/>
              </a:lnSpc>
            </a:pPr>
            <a:r>
              <a:rPr lang="en-US" sz="2400" dirty="0"/>
              <a:t>Committed fraud to the tune of Rs 3,000 crore </a:t>
            </a:r>
          </a:p>
          <a:p>
            <a:pPr>
              <a:lnSpc>
                <a:spcPct val="150000"/>
              </a:lnSpc>
            </a:pPr>
            <a:r>
              <a:rPr lang="en-US" sz="2400" dirty="0"/>
              <a:t>It used over 98 shell companies to allegedly divert bank loans for setting up digital studios in Noida, Mumbai, Kolkata and other locations.</a:t>
            </a:r>
          </a:p>
          <a:p>
            <a:pPr>
              <a:lnSpc>
                <a:spcPct val="150000"/>
              </a:lnSpc>
            </a:pPr>
            <a:r>
              <a:rPr lang="en-US" sz="2400" dirty="0"/>
              <a:t>Divert funds by showing fake equity infusion of about Rs 802 crore</a:t>
            </a:r>
          </a:p>
          <a:p>
            <a:pPr marL="0" indent="0">
              <a:lnSpc>
                <a:spcPct val="150000"/>
              </a:lnSpc>
              <a:buNone/>
            </a:pPr>
            <a:endParaRPr lang="en-US" sz="2400" dirty="0"/>
          </a:p>
        </p:txBody>
      </p:sp>
    </p:spTree>
    <p:extLst>
      <p:ext uri="{BB962C8B-B14F-4D97-AF65-F5344CB8AC3E}">
        <p14:creationId xmlns:p14="http://schemas.microsoft.com/office/powerpoint/2010/main" val="1003311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7FAD-C302-4827-872B-326EC8E8D16B}"/>
              </a:ext>
            </a:extLst>
          </p:cNvPr>
          <p:cNvSpPr>
            <a:spLocks noGrp="1"/>
          </p:cNvSpPr>
          <p:nvPr>
            <p:ph type="title"/>
          </p:nvPr>
        </p:nvSpPr>
        <p:spPr/>
        <p:txBody>
          <a:bodyPr/>
          <a:lstStyle/>
          <a:p>
            <a:r>
              <a:rPr lang="en-US" dirty="0"/>
              <a:t>How CBI and we can detect fraud?</a:t>
            </a:r>
          </a:p>
        </p:txBody>
      </p:sp>
      <p:sp>
        <p:nvSpPr>
          <p:cNvPr id="3" name="Content Placeholder 2">
            <a:extLst>
              <a:ext uri="{FF2B5EF4-FFF2-40B4-BE49-F238E27FC236}">
                <a16:creationId xmlns:a16="http://schemas.microsoft.com/office/drawing/2014/main" id="{2939BA05-07EA-4907-BFFF-EEFDD1BB831E}"/>
              </a:ext>
            </a:extLst>
          </p:cNvPr>
          <p:cNvSpPr>
            <a:spLocks noGrp="1"/>
          </p:cNvSpPr>
          <p:nvPr>
            <p:ph idx="1"/>
          </p:nvPr>
        </p:nvSpPr>
        <p:spPr/>
        <p:txBody>
          <a:bodyPr/>
          <a:lstStyle/>
          <a:p>
            <a:r>
              <a:rPr lang="en-US" dirty="0"/>
              <a:t>Focus on significant transactions  Trend Analysis </a:t>
            </a:r>
          </a:p>
          <a:p>
            <a:r>
              <a:rPr lang="en-US" dirty="0"/>
              <a:t>Unusual debits/credits in accounts </a:t>
            </a:r>
          </a:p>
          <a:p>
            <a:r>
              <a:rPr lang="en-US" dirty="0"/>
              <a:t>False credits, with corresponding debits, from/to dummy accounts, etc. </a:t>
            </a:r>
          </a:p>
          <a:p>
            <a:r>
              <a:rPr lang="en-US" dirty="0"/>
              <a:t>Ratio Analysis </a:t>
            </a:r>
          </a:p>
          <a:p>
            <a:r>
              <a:rPr lang="en-US" dirty="0"/>
              <a:t>Abnormal numbers / data </a:t>
            </a:r>
          </a:p>
          <a:p>
            <a:r>
              <a:rPr lang="en-US" dirty="0"/>
              <a:t>Historical Comparisons </a:t>
            </a:r>
          </a:p>
          <a:p>
            <a:r>
              <a:rPr lang="en-US" dirty="0"/>
              <a:t>Investigator’s Intuition &amp; Common Sense</a:t>
            </a:r>
          </a:p>
        </p:txBody>
      </p:sp>
    </p:spTree>
    <p:extLst>
      <p:ext uri="{BB962C8B-B14F-4D97-AF65-F5344CB8AC3E}">
        <p14:creationId xmlns:p14="http://schemas.microsoft.com/office/powerpoint/2010/main" val="1516866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875</TotalTime>
  <Words>422</Words>
  <Application>Microsoft Office PowerPoint</Application>
  <PresentationFormat>Widescreen</PresentationFormat>
  <Paragraphs>33</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Bookman Old Style</vt:lpstr>
      <vt:lpstr>Calibri</vt:lpstr>
      <vt:lpstr>Rockwell</vt:lpstr>
      <vt:lpstr>Damask</vt:lpstr>
      <vt:lpstr>CASE STUDY 1</vt:lpstr>
      <vt:lpstr>PowerPoint Presentation</vt:lpstr>
      <vt:lpstr>Technologies used</vt:lpstr>
      <vt:lpstr>SOME EXAMPLES</vt:lpstr>
      <vt:lpstr>PowerPoint Presentation</vt:lpstr>
      <vt:lpstr>Century Communication Group</vt:lpstr>
      <vt:lpstr>How CBI and we can detect fraud?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dc:title>
  <dc:creator>Rishabh kandoi</dc:creator>
  <cp:lastModifiedBy>Rishabh kandoi</cp:lastModifiedBy>
  <cp:revision>10</cp:revision>
  <dcterms:created xsi:type="dcterms:W3CDTF">2018-12-07T09:44:38Z</dcterms:created>
  <dcterms:modified xsi:type="dcterms:W3CDTF">2018-12-08T23:10:44Z</dcterms:modified>
</cp:coreProperties>
</file>