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7" r:id="rId2"/>
    <p:sldId id="318" r:id="rId3"/>
    <p:sldId id="322" r:id="rId4"/>
    <p:sldId id="319" r:id="rId5"/>
    <p:sldId id="334" r:id="rId6"/>
    <p:sldId id="316" r:id="rId7"/>
    <p:sldId id="342" r:id="rId8"/>
    <p:sldId id="324" r:id="rId9"/>
    <p:sldId id="325" r:id="rId10"/>
    <p:sldId id="326" r:id="rId11"/>
    <p:sldId id="337" r:id="rId12"/>
    <p:sldId id="338" r:id="rId13"/>
    <p:sldId id="327" r:id="rId14"/>
    <p:sldId id="333" r:id="rId15"/>
    <p:sldId id="332" r:id="rId16"/>
    <p:sldId id="336" r:id="rId17"/>
    <p:sldId id="321" r:id="rId18"/>
    <p:sldId id="340" r:id="rId19"/>
    <p:sldId id="341" r:id="rId20"/>
    <p:sldId id="280" r:id="rId21"/>
    <p:sldId id="335" r:id="rId22"/>
    <p:sldId id="33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858B-BEF8-451F-B85B-74A17707B6E7}" type="datetimeFigureOut">
              <a:rPr lang="en-IN" smtClean="0"/>
              <a:t>17-12-2018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75E-F52D-4063-AD27-3CDCAD1A82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09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0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34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41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9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772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16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573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9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74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01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15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4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38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16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51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2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61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2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2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4132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12192333" cy="5864133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67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Shape 21"/>
          <p:cNvSpPr/>
          <p:nvPr/>
        </p:nvSpPr>
        <p:spPr>
          <a:xfrm>
            <a:off x="1" y="58834"/>
            <a:ext cx="5751500" cy="5865833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4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45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3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2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3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84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434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aclanthology.coli.uni-saarland.de/papers/I17-1020/i17-1020&amp;sa=D&amp;source=hangouts&amp;ust=1545225225471000&amp;usg=AFQjCNFE6AdhvRX7-_r-s-nDiGmS_f-Hv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ic_mode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4EE0-1F2B-49A5-B915-9C2C6D8A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59" y="858131"/>
            <a:ext cx="8615544" cy="1628664"/>
          </a:xfrm>
        </p:spPr>
        <p:txBody>
          <a:bodyPr/>
          <a:lstStyle/>
          <a:p>
            <a:pPr algn="ctr"/>
            <a:r>
              <a:rPr lang="en-IN" sz="5333" dirty="0">
                <a:solidFill>
                  <a:schemeClr val="bg1"/>
                </a:solidFill>
                <a:latin typeface="Algerian" panose="04020705040A02060702" pitchFamily="82" charset="0"/>
              </a:rPr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83BD5-6B11-4112-8CE0-A23EF901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16" y="3797751"/>
            <a:ext cx="11591235" cy="188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728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TOPIC SEGMENTATION WITH A STRUCTURED TOPIC MODEL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4083BD5-6B11-4112-8CE0-A23EF901425A}"/>
              </a:ext>
            </a:extLst>
          </p:cNvPr>
          <p:cNvSpPr txBox="1">
            <a:spLocks/>
          </p:cNvSpPr>
          <p:nvPr/>
        </p:nvSpPr>
        <p:spPr>
          <a:xfrm>
            <a:off x="300383" y="2317981"/>
            <a:ext cx="11591235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94728" indent="0" algn="ctr">
              <a:buNone/>
            </a:pPr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CS491</a:t>
            </a:r>
          </a:p>
        </p:txBody>
      </p:sp>
    </p:spTree>
    <p:extLst>
      <p:ext uri="{BB962C8B-B14F-4D97-AF65-F5344CB8AC3E}">
        <p14:creationId xmlns:p14="http://schemas.microsoft.com/office/powerpoint/2010/main" val="187780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8474" y="667900"/>
            <a:ext cx="4853353" cy="59157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IMPLEMENTATION: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4000" b="1" spc="-1" dirty="0">
                <a:solidFill>
                  <a:srgbClr val="FFFFFF"/>
                </a:solidFill>
              </a:rPr>
              <a:t>ALGORITHM 3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3200" b="1" spc="-1" dirty="0">
                <a:solidFill>
                  <a:srgbClr val="FFFFFF"/>
                </a:solidFill>
              </a:rPr>
              <a:t>TO FIND SIMILARITY DISTANCE OF MESSAGES IN THE WINDOW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3C6B8-6258-4544-8978-6CA5E5AF3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"/>
          <a:stretch/>
        </p:blipFill>
        <p:spPr>
          <a:xfrm>
            <a:off x="5613010" y="590843"/>
            <a:ext cx="6020972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2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800" b="1" spc="-1" dirty="0">
                <a:solidFill>
                  <a:srgbClr val="FFFFFF"/>
                </a:solidFill>
              </a:rPr>
              <a:t>DATASET DESCRIPTION</a:t>
            </a:r>
            <a:endParaRPr lang="en-US" sz="48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FB92CE-BFF7-4FB7-978E-93E5F08DC33E}"/>
              </a:ext>
            </a:extLst>
          </p:cNvPr>
          <p:cNvSpPr/>
          <p:nvPr/>
        </p:nvSpPr>
        <p:spPr>
          <a:xfrm>
            <a:off x="844060" y="2126692"/>
            <a:ext cx="10424161" cy="429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SLACK DATASET </a:t>
            </a:r>
            <a:endParaRPr lang="en-IN" sz="2000" dirty="0">
              <a:solidFill>
                <a:schemeClr val="tx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have used the same dataset that is being provided to us along with the reference paper. It is basically a slack dataset. The format of the dataset is as follows:</a:t>
            </a:r>
            <a:endParaRPr lang="en-IN" dirty="0">
              <a:solidFill>
                <a:schemeClr val="tx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Each text file contains around 25 chat conversations.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Each conversation consists of the text being written by the user along with the User ID and timestamp.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Each conversation comes in a single line.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solidFill>
                <a:schemeClr val="tx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URL - </a:t>
            </a:r>
            <a:r>
              <a:rPr lang="en-IN" b="1" dirty="0">
                <a:solidFill>
                  <a:schemeClr val="accent1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https://aclanthology.coli.uni-saarland.de/papers/I17-1020/i17-1020</a:t>
            </a:r>
            <a:endParaRPr lang="en-IN" sz="2000" b="1" dirty="0">
              <a:solidFill>
                <a:schemeClr val="accent1">
                  <a:lumMod val="90000"/>
                  <a:lumOff val="1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5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800" b="1" spc="-1" dirty="0">
                <a:solidFill>
                  <a:srgbClr val="FFFFFF"/>
                </a:solidFill>
              </a:rPr>
              <a:t>DATASET DESCRIPTION</a:t>
            </a:r>
            <a:endParaRPr lang="en-US" sz="48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45B85-B232-4829-B22F-EDC0282F3E05}"/>
              </a:ext>
            </a:extLst>
          </p:cNvPr>
          <p:cNvSpPr/>
          <p:nvPr/>
        </p:nvSpPr>
        <p:spPr>
          <a:xfrm>
            <a:off x="900332" y="2134054"/>
            <a:ext cx="10381957" cy="389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dataset is then converted to JSON format for further processing. The JSON format thus formed is as follows: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dirty="0">
              <a:solidFill>
                <a:schemeClr val="tx1">
                  <a:lumMod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4 objects named as “</a:t>
            </a:r>
            <a:r>
              <a:rPr lang="en-IN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anon_text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”, “user”, “</a:t>
            </a:r>
            <a:r>
              <a:rPr lang="en-IN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ts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and “type”.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Extract all chat text from each conversation and store it to “</a:t>
            </a:r>
            <a:r>
              <a:rPr lang="en-IN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anon_text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Extract all User IDs from each conversation and store it to “user”.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Extract all timestamp information from each conversation and store it to “</a:t>
            </a:r>
            <a:r>
              <a:rPr lang="en-IN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ts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Since currently each conversation if by default of type “message”, so for each conversation, store the string “message” to the object “type”.</a:t>
            </a:r>
            <a:endParaRPr lang="en-IN" sz="20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0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800" b="1" spc="-1" dirty="0">
                <a:solidFill>
                  <a:srgbClr val="FFFFFF"/>
                </a:solidFill>
              </a:rPr>
              <a:t>DATA SET : SCREENSHOT</a:t>
            </a:r>
            <a:endParaRPr lang="en-US" sz="4800" b="1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2A84-BDB1-42F5-BBC5-F8E909F9B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906824"/>
            <a:ext cx="11690252" cy="48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800" b="1" spc="-1" dirty="0">
                <a:solidFill>
                  <a:srgbClr val="FFFFFF"/>
                </a:solidFill>
              </a:rPr>
              <a:t>DATA SET : SCREENSHOT</a:t>
            </a:r>
            <a:endParaRPr lang="en-US" sz="4800" b="1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4C866-7950-4B76-8A41-23BD0DCA5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14628" r="65485" b="65825"/>
          <a:stretch/>
        </p:blipFill>
        <p:spPr>
          <a:xfrm>
            <a:off x="463710" y="2243547"/>
            <a:ext cx="6359120" cy="190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A3433-28F2-4EBA-8461-7D293E715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24971" r="70437" b="53398"/>
          <a:stretch/>
        </p:blipFill>
        <p:spPr>
          <a:xfrm>
            <a:off x="126609" y="4550648"/>
            <a:ext cx="6510547" cy="169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959BE-5961-4437-B7ED-8AA6B0CF4A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16311" r="80704" b="64531"/>
          <a:stretch/>
        </p:blipFill>
        <p:spPr>
          <a:xfrm>
            <a:off x="7455877" y="2284298"/>
            <a:ext cx="3896752" cy="1739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026FF-3A96-4D8C-B8FB-00179B948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5405" r="80558" b="62964"/>
          <a:stretch/>
        </p:blipFill>
        <p:spPr>
          <a:xfrm>
            <a:off x="7441809" y="4563265"/>
            <a:ext cx="3737954" cy="15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Arial"/>
              </a:rPr>
              <a:t>IMPLEMENTATION: OUTPUT1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93854-742A-4802-9833-EF0D31B6C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1969477"/>
            <a:ext cx="8651631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73478" y="447839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Arial"/>
              </a:rPr>
              <a:t>IMPLEMENTATION: OUTPUT2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49283-B18C-48DB-9042-4931376E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88" y="2011679"/>
            <a:ext cx="7997128" cy="45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75004" y="391568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000" b="1" dirty="0">
                <a:latin typeface="+mj-lt"/>
              </a:rPr>
              <a:t>INDIVIDUAL CONTRIBUTION: RISHABH</a:t>
            </a:r>
            <a:endParaRPr sz="4000" b="1" dirty="0"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E3A9467-6D8C-4B70-8467-B28EA81618D4}"/>
              </a:ext>
            </a:extLst>
          </p:cNvPr>
          <p:cNvSpPr/>
          <p:nvPr/>
        </p:nvSpPr>
        <p:spPr>
          <a:xfrm>
            <a:off x="656308" y="1997613"/>
            <a:ext cx="10991742" cy="4962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Dataset conversion 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Conversion of raw dataset into JSON file with User Id, timestamp and chat text as objects for quick processing.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Tokenization 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It refers to dividing a string into appropriate tokens. By appropriate, we mean removing stop words and punctuations.</a:t>
            </a:r>
          </a:p>
          <a:p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Identify Reply Objects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It is very important to identify if a message is a reply or not, in order to merge it to the earlier topic. So, in order to consider a message as a reply, we considered various situations like if we have a singleton message, whether the message starts with words like ok, fine, etc., whether the message contains a user id or not, etc.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9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75004" y="391568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000" b="1" dirty="0">
                <a:latin typeface="+mj-lt"/>
              </a:rPr>
              <a:t>INDIVIDUAL CONTRIBUTION: RENUKA</a:t>
            </a:r>
            <a:endParaRPr sz="4000" b="1" dirty="0"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E3A9467-6D8C-4B70-8467-B28EA81618D4}"/>
              </a:ext>
            </a:extLst>
          </p:cNvPr>
          <p:cNvSpPr/>
          <p:nvPr/>
        </p:nvSpPr>
        <p:spPr>
          <a:xfrm>
            <a:off x="684443" y="1920239"/>
            <a:ext cx="10991742" cy="49377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Stemming 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The use of snowball stemmer as a library in python lead us to achieve stemming. It chops off the ending letters to reduce inflectional forms and sometimes derivationally related forms of a word or token to a common base form.</a:t>
            </a:r>
          </a:p>
          <a:p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Vectorizing 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Converting each token to vector give the ample opportunity to perform mathematical computations like calculating Similarity Distance.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Find Similarity distance 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Similarity Distance calculation involves quantifying the similarity between two objects, which are vectors of tokens in our case. This also involves calculating Euclidean Distance of a message to provide a central score of that message.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06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75004" y="391568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000" b="1" dirty="0">
                <a:latin typeface="+mj-lt"/>
              </a:rPr>
              <a:t>INDIVIDUAL CONTRIBUTION: SOUMI</a:t>
            </a:r>
            <a:endParaRPr sz="4000" b="1" dirty="0"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E3A9467-6D8C-4B70-8467-B28EA81618D4}"/>
              </a:ext>
            </a:extLst>
          </p:cNvPr>
          <p:cNvSpPr/>
          <p:nvPr/>
        </p:nvSpPr>
        <p:spPr>
          <a:xfrm>
            <a:off x="600037" y="1779563"/>
            <a:ext cx="10991742" cy="507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Integrating all to convert raw data to topics :</a:t>
            </a:r>
          </a:p>
          <a:p>
            <a:endParaRPr lang="en-IN" i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Dividing the complete objective into modules and classes in order to debug the code precisely lead to simplifying the process of integration.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Naming the topics : 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It involves tokenizing the stemming the messages in a topic and using probabilistic model to get the most likely word(s) as a name of the topic.</a:t>
            </a:r>
          </a:p>
          <a:p>
            <a:endParaRPr lang="en-IN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Incorporate window size functionality : 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We kept the size of window to be 3, which means the last three topics need to be remembered so that the comparison can be made for analysing whether a message is a reply object or not. Since large window size would lead to keeping messages that have huge difference in timestamp, so deciding a reasonable size is important.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10-4E9B-47B2-A866-8A55573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2443"/>
            <a:ext cx="11360800" cy="831600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+mj-lt"/>
              </a:rPr>
              <a:t>TEAM DETAILS – G5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C1C1-6D0E-4194-A550-047497DF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391" y="2609523"/>
            <a:ext cx="3869269" cy="3010556"/>
          </a:xfrm>
        </p:spPr>
        <p:txBody>
          <a:bodyPr/>
          <a:lstStyle/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1. Kumari Renuka 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2. Soumi Pal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3. Rishabh Kumar Kandoi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19DE-D750-4794-A503-F9B226C5D2C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04456" y="2609523"/>
            <a:ext cx="3716800" cy="3134244"/>
          </a:xfrm>
        </p:spPr>
        <p:txBody>
          <a:bodyPr/>
          <a:lstStyle/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U101115FCS111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U101216FCS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158</a:t>
            </a: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                             </a:t>
            </a:r>
          </a:p>
          <a:p>
            <a:pPr marL="194728" indent="0">
              <a:lnSpc>
                <a:spcPct val="200000"/>
              </a:lnSpc>
              <a:buNone/>
            </a:pPr>
            <a:r>
              <a:rPr lang="pl-PL" sz="2400" dirty="0">
                <a:solidFill>
                  <a:schemeClr val="tx1">
                    <a:lumMod val="50000"/>
                  </a:schemeClr>
                </a:solidFill>
              </a:rPr>
              <a:t>U101115FCS283</a:t>
            </a:r>
          </a:p>
        </p:txBody>
      </p:sp>
    </p:spTree>
    <p:extLst>
      <p:ext uri="{BB962C8B-B14F-4D97-AF65-F5344CB8AC3E}">
        <p14:creationId xmlns:p14="http://schemas.microsoft.com/office/powerpoint/2010/main" val="136541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404133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CONCLUSION AND FUTURE WORK </a:t>
            </a:r>
            <a:endParaRPr lang="en-US" sz="4000" spc="-1" dirty="0">
              <a:solidFill>
                <a:srgbClr val="31394D"/>
              </a:solidFill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F211BF3-0FE5-4091-968C-0E042D09494E}"/>
              </a:ext>
            </a:extLst>
          </p:cNvPr>
          <p:cNvSpPr/>
          <p:nvPr/>
        </p:nvSpPr>
        <p:spPr>
          <a:xfrm>
            <a:off x="1125415" y="1983546"/>
            <a:ext cx="10269415" cy="3601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trike="noStrike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Train the model for more accurate segmentation.</a:t>
            </a: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trike="noStrike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Name the topics manually and train the model to give more appropriate Topic Names.</a:t>
            </a: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trike="noStrike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Give suggestion for an issue by searching the related topic.</a:t>
            </a: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trike="noStrike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Keeping window size (currently 3) dynamic based on the importance (or weights) of topics.</a:t>
            </a:r>
          </a:p>
        </p:txBody>
      </p:sp>
    </p:spTree>
    <p:extLst>
      <p:ext uri="{BB962C8B-B14F-4D97-AF65-F5344CB8AC3E}">
        <p14:creationId xmlns:p14="http://schemas.microsoft.com/office/powerpoint/2010/main" val="156551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419703"/>
            <a:ext cx="11361528" cy="10714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-IN" sz="4267" b="1" dirty="0">
                <a:latin typeface="+mj-lt"/>
              </a:rPr>
              <a:t>REFERENCES</a:t>
            </a:r>
            <a:endParaRPr sz="4267" b="1" dirty="0">
              <a:latin typeface="+mj-lt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3C5BDE1-BFC3-4283-81C6-27630CC06DCD}"/>
              </a:ext>
            </a:extLst>
          </p:cNvPr>
          <p:cNvSpPr/>
          <p:nvPr/>
        </p:nvSpPr>
        <p:spPr>
          <a:xfrm>
            <a:off x="825118" y="4360985"/>
            <a:ext cx="10907335" cy="11113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/>
              <a:t>Du, L., Buntine, W. and Johnson, M., 2013. Topic segmentation with a structured topic model. In </a:t>
            </a:r>
            <a:r>
              <a:rPr lang="en-IN" i="1" dirty="0"/>
              <a:t>Proceedings of the 2013 Conference of the North American Chapter of the Association for Computational Linguistics: Human Language Technologies</a:t>
            </a:r>
            <a:r>
              <a:rPr lang="en-IN" dirty="0"/>
              <a:t> (pp. 190-200).</a:t>
            </a:r>
            <a:r>
              <a:rPr lang="en-IN" sz="2400" b="0" strike="noStrike" spc="-1" dirty="0">
                <a:latin typeface="Arial"/>
              </a:rPr>
              <a:t> </a:t>
            </a:r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i="1" dirty="0"/>
              <a:t>Hearst, M.A., 1997. TextTiling: Segmenting text into multi-paragraph subtopic passages. Computational linguistics, 23(1), pp.33-64.</a:t>
            </a:r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i="1" dirty="0"/>
              <a:t>Alemi, A.A. and Ginsparg, P., 2015. Text segmentation based on semantic word embeddings. arXiv preprint arXiv:1503.05543.</a:t>
            </a:r>
            <a:endParaRPr lang="en-IN" dirty="0"/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i="1" dirty="0"/>
              <a:t>Beeferman, D., Berger, A. and Lafferty, J., 1999. Statistical models for text segmentation. Machine learning, 34(1-3), pp.177-210.</a:t>
            </a:r>
            <a:endParaRPr lang="en-IN" sz="2000" b="0" strike="noStrike" spc="-1" dirty="0">
              <a:latin typeface="Arial"/>
            </a:endParaRPr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pc="-1" dirty="0">
                <a:latin typeface="+mj-lt"/>
                <a:hlinkClick r:id="rId3"/>
              </a:rPr>
              <a:t>https://en.wikipedia.org/wiki/Topic_model</a:t>
            </a:r>
            <a:endParaRPr lang="en-IN" sz="2000" spc="-1" dirty="0">
              <a:latin typeface="+mj-lt"/>
            </a:endParaRPr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endParaRPr lang="en-IN" sz="2000" b="0" strike="noStrike" spc="-1" dirty="0">
              <a:latin typeface="+mj-lt"/>
            </a:endParaRPr>
          </a:p>
          <a:p>
            <a:pPr marL="285750" indent="-285750">
              <a:spcBef>
                <a:spcPts val="479"/>
              </a:spcBef>
              <a:buFont typeface="Wingdings" panose="05000000000000000000" pitchFamily="2" charset="2"/>
              <a:buChar char="Ø"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400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5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>
            <a:extLst>
              <a:ext uri="{FF2B5EF4-FFF2-40B4-BE49-F238E27FC236}">
                <a16:creationId xmlns:a16="http://schemas.microsoft.com/office/drawing/2014/main" id="{5B337AA5-8ACD-4171-8B01-839703D10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0825" y="2401745"/>
            <a:ext cx="5992837" cy="11573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7200" b="1" spc="-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2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47373" y="420908"/>
            <a:ext cx="11558227" cy="9165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spc="-1" dirty="0">
                <a:solidFill>
                  <a:srgbClr val="FFFFFF"/>
                </a:solidFill>
                <a:latin typeface="+mj-lt"/>
              </a:rPr>
              <a:t>PAPER TITLE AND AUTHORS</a:t>
            </a:r>
            <a:endParaRPr lang="en-US" sz="4400" spc="-1" dirty="0">
              <a:solidFill>
                <a:srgbClr val="31394D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3C48C-566A-45C8-B964-DC23B3AE095F}"/>
              </a:ext>
            </a:extLst>
          </p:cNvPr>
          <p:cNvSpPr/>
          <p:nvPr/>
        </p:nvSpPr>
        <p:spPr>
          <a:xfrm>
            <a:off x="772363" y="1977378"/>
            <a:ext cx="11419637" cy="427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kern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TITLE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segmentation with a structured topic model</a:t>
            </a:r>
            <a:r>
              <a:rPr lang="en-US" sz="2800" i="1" kern="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kern="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kern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 Du, Macquarie University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Wray Buntine, National ICT Australia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Johnson, Macquarie University</a:t>
            </a:r>
            <a:endParaRPr lang="en-US" sz="2400" b="1" i="1" kern="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b="1" i="1" kern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9411" y="404133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spc="-1" dirty="0">
                <a:solidFill>
                  <a:srgbClr val="FFFFFF"/>
                </a:solidFill>
                <a:latin typeface="+mj-lt"/>
              </a:rPr>
              <a:t>PROBLEM DESCRIPTION</a:t>
            </a:r>
            <a:endParaRPr lang="en-US" sz="4400" spc="-1" dirty="0">
              <a:solidFill>
                <a:srgbClr val="31394D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F27FFA-AD3C-4604-9304-4705EA20FC22}"/>
              </a:ext>
            </a:extLst>
          </p:cNvPr>
          <p:cNvSpPr/>
          <p:nvPr/>
        </p:nvSpPr>
        <p:spPr>
          <a:xfrm>
            <a:off x="492370" y="1852408"/>
            <a:ext cx="10958732" cy="456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IN" sz="2000" b="1" kern="150" dirty="0">
                <a:solidFill>
                  <a:schemeClr val="tx1">
                    <a:lumMod val="50000"/>
                  </a:schemeClr>
                </a:solidFill>
                <a:latin typeface="+mj-lt"/>
                <a:ea typeface="Noto Sans CJK SC Regular"/>
                <a:cs typeface="Lohit Devanagari"/>
              </a:rPr>
              <a:t>TOPIC MODELLING</a:t>
            </a: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endParaRPr lang="en-IN" sz="1050" b="1" kern="150" dirty="0">
              <a:solidFill>
                <a:schemeClr val="tx1">
                  <a:lumMod val="50000"/>
                </a:schemeClr>
              </a:solidFill>
              <a:latin typeface="+mj-lt"/>
              <a:ea typeface="Noto Sans CJK SC Regular"/>
              <a:cs typeface="Lohit Devanagari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The discourse Topic Modelling provides a convenient way to analyse big unclassified text. A topic contains a cluster of words that frequently occurs together. A topic modelling can connect words with similar meanings and distinguish between uses of words with multiple meanings. </a:t>
            </a:r>
            <a:endParaRPr lang="en-IN" kern="150" dirty="0">
              <a:solidFill>
                <a:schemeClr val="tx1">
                  <a:lumMod val="50000"/>
                </a:schemeClr>
              </a:solidFill>
              <a:latin typeface="+mj-lt"/>
              <a:ea typeface="Noto Sans CJK SC Regular"/>
              <a:cs typeface="Lohit Devanagari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endParaRPr lang="en-IN" sz="1000" b="1" kern="150" dirty="0">
              <a:solidFill>
                <a:schemeClr val="tx1">
                  <a:lumMod val="50000"/>
                </a:schemeClr>
              </a:solidFill>
              <a:latin typeface="+mj-lt"/>
              <a:ea typeface="Noto Sans CJK SC Regular"/>
              <a:cs typeface="Lohit Devanagari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IN" sz="2000" b="1" kern="150" dirty="0">
                <a:solidFill>
                  <a:schemeClr val="tx1">
                    <a:lumMod val="50000"/>
                  </a:schemeClr>
                </a:solidFill>
                <a:latin typeface="+mj-lt"/>
                <a:ea typeface="Noto Sans CJK SC Regular"/>
                <a:cs typeface="Lohit Devanagari"/>
              </a:rPr>
              <a:t>OBJECTIVE</a:t>
            </a:r>
          </a:p>
          <a:p>
            <a:pPr marL="742950" indent="-28575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kern="150" dirty="0">
                <a:solidFill>
                  <a:schemeClr val="tx1">
                    <a:lumMod val="50000"/>
                  </a:schemeClr>
                </a:solidFill>
                <a:latin typeface="+mj-lt"/>
                <a:ea typeface="Noto Sans CJK SC Regular"/>
                <a:cs typeface="Lohit Devanagari"/>
              </a:rPr>
              <a:t>Implementation of topic segmentation using topic modelling in python</a:t>
            </a: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Main aim is the topic assignments and creating topic detection boundary for the slack dataset.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IN" sz="1600" kern="150" dirty="0">
              <a:effectLst/>
              <a:latin typeface="Liberation Seri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870" y="474472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600" b="1" spc="-1" dirty="0">
                <a:solidFill>
                  <a:schemeClr val="bg1"/>
                </a:solidFill>
                <a:latin typeface="+mj-lt"/>
              </a:rPr>
              <a:t>WORKFLOW OF TOPIC SEGMENTER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CC501-CAD9-4152-BCF9-6D22B72B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36" y="1856935"/>
            <a:ext cx="8890781" cy="47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0793" y="476655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spc="-1" dirty="0">
                <a:solidFill>
                  <a:schemeClr val="bg1"/>
                </a:solidFill>
                <a:latin typeface="Arial"/>
              </a:rPr>
              <a:t>IMPLEMENTATION: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F61E-94CF-46EF-941F-E7DB166604CA}"/>
              </a:ext>
            </a:extLst>
          </p:cNvPr>
          <p:cNvSpPr txBox="1"/>
          <p:nvPr/>
        </p:nvSpPr>
        <p:spPr>
          <a:xfrm>
            <a:off x="824121" y="2061527"/>
            <a:ext cx="10555549" cy="417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To segment chat text (SLACK Dataset) on the basis of following criteria: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i. Analysing if the message is a reply object.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ii. Calculating Similarity Distance for comparing messages.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iii. Messages belonging to same author.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iv. Timestamp of messages.</a:t>
            </a: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en-IN" sz="2000" spc="-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Assigning the topic names to the segmented chats.</a:t>
            </a:r>
          </a:p>
          <a:p>
            <a:pPr marL="342900" indent="-34290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Providing detailed output on terminal.</a:t>
            </a:r>
          </a:p>
        </p:txBody>
      </p:sp>
    </p:spTree>
    <p:extLst>
      <p:ext uri="{BB962C8B-B14F-4D97-AF65-F5344CB8AC3E}">
        <p14:creationId xmlns:p14="http://schemas.microsoft.com/office/powerpoint/2010/main" val="20907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0793" y="476655"/>
            <a:ext cx="11361528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spc="-1" dirty="0">
                <a:solidFill>
                  <a:schemeClr val="bg1"/>
                </a:solidFill>
                <a:latin typeface="Arial"/>
              </a:rPr>
              <a:t>REFERENCE 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F61E-94CF-46EF-941F-E7DB166604CA}"/>
              </a:ext>
            </a:extLst>
          </p:cNvPr>
          <p:cNvSpPr txBox="1"/>
          <p:nvPr/>
        </p:nvSpPr>
        <p:spPr>
          <a:xfrm>
            <a:off x="795986" y="2455422"/>
            <a:ext cx="10555549" cy="331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TextTiling: Segmenting text into multi-paragraph subtopic passages. Computational linguistics</a:t>
            </a:r>
          </a:p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Text segmentation based on semantic word embeddings</a:t>
            </a:r>
          </a:p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Statistical models for text segmentation. Machine learning</a:t>
            </a:r>
          </a:p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Topic segmentation algorithms for text summarization and passage retrieval: An exhaustive evaluation</a:t>
            </a:r>
          </a:p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Text Segmentation with Topic Modelling and Entity Coherence</a:t>
            </a:r>
          </a:p>
          <a:p>
            <a:pPr marL="285750" indent="-285750">
              <a:lnSpc>
                <a:spcPct val="150000"/>
              </a:lnSpc>
              <a:spcBef>
                <a:spcPts val="479"/>
              </a:spcBef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23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53218" y="667900"/>
            <a:ext cx="4473527" cy="52968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IMPLEMENTATION: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4000" b="1" spc="-1" dirty="0">
                <a:solidFill>
                  <a:srgbClr val="FFFFFF"/>
                </a:solidFill>
              </a:rPr>
              <a:t>ALGORITHM 1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4000" b="1" spc="-1" dirty="0">
                <a:solidFill>
                  <a:srgbClr val="FFFFFF"/>
                </a:solidFill>
              </a:rPr>
              <a:t> </a:t>
            </a:r>
            <a:r>
              <a:rPr lang="en-US" sz="3200" b="1" spc="-1" dirty="0">
                <a:solidFill>
                  <a:srgbClr val="FFFFFF"/>
                </a:solidFill>
              </a:rPr>
              <a:t>TO CONVERT MESSAGES INTO APPROPRIATE TOPICS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3C9C0-2734-49FC-BA62-4FAD51E7C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>
          <a:xfrm>
            <a:off x="5695231" y="604911"/>
            <a:ext cx="5460450" cy="57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53218" y="653833"/>
            <a:ext cx="4557933" cy="51420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000" b="1" spc="-1" dirty="0">
                <a:solidFill>
                  <a:srgbClr val="FFFFFF"/>
                </a:solidFill>
              </a:rPr>
              <a:t>IMPLEMENTATION: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4000" b="1" spc="-1" dirty="0">
                <a:solidFill>
                  <a:srgbClr val="FFFFFF"/>
                </a:solidFill>
              </a:rPr>
              <a:t>ALGORITHM 2</a:t>
            </a:r>
            <a:br>
              <a:rPr lang="en-US" sz="4000" b="1" spc="-1" dirty="0">
                <a:solidFill>
                  <a:srgbClr val="FFFFFF"/>
                </a:solidFill>
              </a:rPr>
            </a:br>
            <a:br>
              <a:rPr lang="en-US" sz="4000" b="1" spc="-1" dirty="0">
                <a:solidFill>
                  <a:srgbClr val="FFFFFF"/>
                </a:solidFill>
              </a:rPr>
            </a:br>
            <a:r>
              <a:rPr lang="en-US" sz="3200" b="1" spc="-1" dirty="0">
                <a:solidFill>
                  <a:srgbClr val="FFFFFF"/>
                </a:solidFill>
              </a:rPr>
              <a:t>TO PREDICT IF CURRENT MESSAGE IS A REPLY OBJECT OR NOT</a:t>
            </a:r>
            <a:endParaRPr lang="en-US" sz="4000" spc="-1" dirty="0">
              <a:solidFill>
                <a:srgbClr val="31394D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617A-3689-474F-85BA-C378E917F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/>
          <a:stretch/>
        </p:blipFill>
        <p:spPr>
          <a:xfrm>
            <a:off x="5449343" y="548640"/>
            <a:ext cx="6170572" cy="58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077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811</Words>
  <Application>Microsoft Office PowerPoint</Application>
  <PresentationFormat>Widescreen</PresentationFormat>
  <Paragraphs>115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Calibri</vt:lpstr>
      <vt:lpstr>Liberation Serif</vt:lpstr>
      <vt:lpstr>Merriweather</vt:lpstr>
      <vt:lpstr>Roboto</vt:lpstr>
      <vt:lpstr>Times New Roman</vt:lpstr>
      <vt:lpstr>Wingdings</vt:lpstr>
      <vt:lpstr>Paradigm</vt:lpstr>
      <vt:lpstr>NATURAL LANGUAGE PROCESSING</vt:lpstr>
      <vt:lpstr>TEAM DETAILS – G5</vt:lpstr>
      <vt:lpstr>PAPER TITLE AND AUTHORS</vt:lpstr>
      <vt:lpstr>PROBLEM DESCRIPTION</vt:lpstr>
      <vt:lpstr>WORKFLOW OF TOPIC SEGMENTER</vt:lpstr>
      <vt:lpstr>IMPLEMENTATION: FLOW</vt:lpstr>
      <vt:lpstr>REFERENCE PAPER</vt:lpstr>
      <vt:lpstr>IMPLEMENTATION:  ALGORITHM 1   TO CONVERT MESSAGES INTO APPROPRIATE TOPICS</vt:lpstr>
      <vt:lpstr>IMPLEMENTATION:  ALGORITHM 2  TO PREDICT IF CURRENT MESSAGE IS A REPLY OBJECT OR NOT</vt:lpstr>
      <vt:lpstr>IMPLEMENTATION:  ALGORITHM 3  TO FIND SIMILARITY DISTANCE OF MESSAGES IN THE WINDOW</vt:lpstr>
      <vt:lpstr>DATASET DESCRIPTION</vt:lpstr>
      <vt:lpstr>DATASET DESCRIPTION</vt:lpstr>
      <vt:lpstr>DATA SET : SCREENSHOT</vt:lpstr>
      <vt:lpstr>DATA SET : SCREENSHOT</vt:lpstr>
      <vt:lpstr>IMPLEMENTATION: OUTPUT1</vt:lpstr>
      <vt:lpstr>IMPLEMENTATION: OUTPUT2</vt:lpstr>
      <vt:lpstr>INDIVIDUAL CONTRIBUTION: RISHABH</vt:lpstr>
      <vt:lpstr>INDIVIDUAL CONTRIBUTION: RENUKA</vt:lpstr>
      <vt:lpstr>INDIVIDUAL CONTRIBUTION: SOUMI</vt:lpstr>
      <vt:lpstr>CONCLUSION AND FUTURE WORK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1 : ANALYSIS VISUALIZATION</dc:title>
  <dc:creator>Rishabh kandoi</dc:creator>
  <cp:lastModifiedBy>kumari renuka</cp:lastModifiedBy>
  <cp:revision>57</cp:revision>
  <dcterms:created xsi:type="dcterms:W3CDTF">2018-11-27T13:01:41Z</dcterms:created>
  <dcterms:modified xsi:type="dcterms:W3CDTF">2018-12-18T14:24:00Z</dcterms:modified>
</cp:coreProperties>
</file>