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7" r:id="rId3"/>
    <p:sldId id="318" r:id="rId4"/>
    <p:sldId id="322" r:id="rId5"/>
    <p:sldId id="319" r:id="rId6"/>
    <p:sldId id="285" r:id="rId7"/>
    <p:sldId id="316" r:id="rId8"/>
    <p:sldId id="323" r:id="rId9"/>
    <p:sldId id="320" r:id="rId10"/>
    <p:sldId id="324" r:id="rId11"/>
    <p:sldId id="325" r:id="rId12"/>
    <p:sldId id="326" r:id="rId13"/>
    <p:sldId id="327" r:id="rId14"/>
    <p:sldId id="328" r:id="rId15"/>
    <p:sldId id="315" r:id="rId16"/>
    <p:sldId id="321" r:id="rId17"/>
    <p:sldId id="329" r:id="rId18"/>
    <p:sldId id="330" r:id="rId19"/>
    <p:sldId id="31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4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B858B-BEF8-451F-B85B-74A17707B6E7}" type="datetimeFigureOut">
              <a:rPr lang="en-IN" smtClean="0"/>
              <a:t>18-12-2018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5475E-F52D-4063-AD27-3CDCAD1A82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1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7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6772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068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08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439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01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944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2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166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51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327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302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28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77EA-68AC-48E1-815C-E4030AF3C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78DCF-5448-43B4-85F9-DC231035B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DB5B-F208-4230-98BA-0735DFFA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6D5B-9B06-4835-A047-9693E9D6D6F2}" type="datetimeFigureOut">
              <a:rPr lang="en-IN" smtClean="0"/>
              <a:t>18-12-2018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1905-6F65-468C-856E-88C49B2F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C0D2-7EC1-405A-A573-00CE0E01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44F3-BB4A-4DF0-9112-F335678965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41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E36-D937-4A84-AD8B-0F7D4049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50EE7-6B78-4223-9035-D5C5C1BA5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7D29-11F1-4001-B695-59A1660D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6D5B-9B06-4835-A047-9693E9D6D6F2}" type="datetimeFigureOut">
              <a:rPr lang="en-IN" smtClean="0"/>
              <a:t>18-12-2018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FE56-DB12-44DE-957C-8F2D7648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18E8A-098F-457E-96D5-F2A4EE13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44F3-BB4A-4DF0-9112-F335678965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99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E84AD-B30E-492B-86CD-9A2392E90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EDCF3-C0A0-4938-924D-6926B8D84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E96A-F14E-4B2B-A42C-7D23ACF4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6D5B-9B06-4835-A047-9693E9D6D6F2}" type="datetimeFigureOut">
              <a:rPr lang="en-IN" smtClean="0"/>
              <a:t>18-12-2018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2A98-B9D0-4839-B7D0-26BD94A6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A8DE-7652-4106-B872-E621A4F5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44F3-BB4A-4DF0-9112-F335678965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624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67" y="0"/>
            <a:ext cx="12192333" cy="5864133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1217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64132"/>
            <a:ext cx="12192333" cy="5864133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12192333" cy="5864133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6673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" name="Shape 21"/>
          <p:cNvSpPr/>
          <p:nvPr/>
        </p:nvSpPr>
        <p:spPr>
          <a:xfrm>
            <a:off x="1" y="58834"/>
            <a:ext cx="5751500" cy="5865833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67" y="0"/>
            <a:ext cx="5755867" cy="58608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2000" cy="334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200" cy="54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124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4409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2450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5019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438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2287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2000" cy="548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239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201A-7BC4-492F-81F2-97F2760B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5755-4C3F-41B0-9DD2-DB2CB110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1212-530A-44BA-A109-DE09B1DE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6D5B-9B06-4835-A047-9693E9D6D6F2}" type="datetimeFigureOut">
              <a:rPr lang="en-IN" smtClean="0"/>
              <a:t>18-12-2018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1E10-197F-4435-A663-091B2892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6145-DE21-4E56-8D44-BB1F69F8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44F3-BB4A-4DF0-9112-F335678965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600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15667" y="1108233"/>
            <a:ext cx="7113200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200" cy="1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8486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42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7EA0-FC81-4BC9-8F23-FC9EAF89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928D4-B18F-48FD-8EEA-96D6DFB6A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EE99-0587-4E54-B70A-CFCE266D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6D5B-9B06-4835-A047-9693E9D6D6F2}" type="datetimeFigureOut">
              <a:rPr lang="en-IN" smtClean="0"/>
              <a:t>18-12-2018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47468-80FB-442D-AB4B-88DBB995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2949-AE00-476B-BF76-E70E75D7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44F3-BB4A-4DF0-9112-F335678965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70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71C5-8332-41A7-A1C1-D49612B5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7D38-10B5-48DA-AE1E-0B72497EF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5A122-B44D-4B47-B925-BD2C0B25A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093E2-24B9-459B-B300-16694470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6D5B-9B06-4835-A047-9693E9D6D6F2}" type="datetimeFigureOut">
              <a:rPr lang="en-IN" smtClean="0"/>
              <a:t>18-12-2018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78650-19CA-4D7F-9A77-D16DD7C9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EDF09-2A7D-4702-B670-6F815FE4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44F3-BB4A-4DF0-9112-F335678965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4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0184-7F67-4E04-8D30-D596B270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4A5A0-11C8-4C40-914D-A6DE276B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8A34-DDA1-4961-88F6-49004912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2D1CB-C4CF-43B8-A130-2AD312883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3BE6E-85FC-4A1A-A37E-54878FFDB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BD7DB-D520-4F2B-83C6-DA50F6C0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6D5B-9B06-4835-A047-9693E9D6D6F2}" type="datetimeFigureOut">
              <a:rPr lang="en-IN" smtClean="0"/>
              <a:t>18-12-2018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914E2-758A-4EE8-8E9F-CA733456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B72ED-301C-4E4F-8304-90ECDE5D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44F3-BB4A-4DF0-9112-F335678965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10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2A70-C6AA-45F3-9671-D29377A3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76234-C451-41D8-94B0-B9BFD4C9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6D5B-9B06-4835-A047-9693E9D6D6F2}" type="datetimeFigureOut">
              <a:rPr lang="en-IN" smtClean="0"/>
              <a:t>18-12-2018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59608-EAEB-4F19-B0B8-A4F11101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8DE5C-476C-4370-839C-AE068AC6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44F3-BB4A-4DF0-9112-F335678965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00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62A6F-CA0C-456A-BFCD-4AFE93A4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6D5B-9B06-4835-A047-9693E9D6D6F2}" type="datetimeFigureOut">
              <a:rPr lang="en-IN" smtClean="0"/>
              <a:t>18-12-2018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A085D-AB94-425F-9D9D-C5A2E133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0AB36-AB25-46D0-A0AD-818A2A42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44F3-BB4A-4DF0-9112-F335678965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49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9967-2835-494E-955D-E890BF51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D24A-5B3B-44E0-BE4F-242B5AB2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7F411-2D1F-485E-9ED1-89A231B73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8831A-39E7-45B4-A677-9EF3CCEF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6D5B-9B06-4835-A047-9693E9D6D6F2}" type="datetimeFigureOut">
              <a:rPr lang="en-IN" smtClean="0"/>
              <a:t>18-12-2018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27CB2-6B70-4522-B3AE-F791D254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76BC7-6F74-4C61-A15A-084FBD31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44F3-BB4A-4DF0-9112-F335678965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23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2287-907F-48CA-BFE4-12815F2A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7BD5B-26CF-466C-B168-FD3B7888E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91AF0-E22B-48CD-A0A7-01A3AE857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C1551-EC54-4419-BCE8-C07210E8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6D5B-9B06-4835-A047-9693E9D6D6F2}" type="datetimeFigureOut">
              <a:rPr lang="en-IN" smtClean="0"/>
              <a:t>18-12-2018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2D2FA-03BE-40A3-AAA0-CE02BB24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94C7-BA28-411D-A0F6-F9341F7D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44F3-BB4A-4DF0-9112-F335678965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1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B4B52-F405-4B64-9DE8-5241291B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FE16-8C6D-4680-ACCF-0C2DBC9DF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7ABE-52B2-4358-A32B-2032A655D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A6D5B-9B06-4835-A047-9693E9D6D6F2}" type="datetimeFigureOut">
              <a:rPr lang="en-IN" smtClean="0"/>
              <a:t>18-12-2018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2FAA6-9602-4F01-A077-3D2953525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4A5F-1DC1-4AD7-87D6-C55253C72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44F3-BB4A-4DF0-9112-F335678965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62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74346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4EE0-1F2B-49A5-B915-9C2C6D8A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768" y="1132830"/>
            <a:ext cx="8615544" cy="1086677"/>
          </a:xfrm>
        </p:spPr>
        <p:txBody>
          <a:bodyPr/>
          <a:lstStyle/>
          <a:p>
            <a:pPr algn="ctr"/>
            <a:r>
              <a:rPr lang="en-IN" sz="5333" dirty="0">
                <a:solidFill>
                  <a:srgbClr val="FFC000"/>
                </a:solidFill>
                <a:latin typeface="Algerian" panose="04020705040A02060702" pitchFamily="82" charset="0"/>
              </a:rPr>
              <a:t>NATURAL LANGUAGE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83BD5-6B11-4112-8CE0-A23EF9014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383" y="3938429"/>
            <a:ext cx="11591235" cy="188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728" indent="0" algn="ctr">
              <a:buNone/>
            </a:pPr>
            <a:r>
              <a:rPr lang="en-US" sz="4800" dirty="0">
                <a:solidFill>
                  <a:srgbClr val="FFC000"/>
                </a:solidFill>
                <a:latin typeface="Algerian" panose="04020705040A02060702" pitchFamily="82" charset="0"/>
              </a:rPr>
              <a:t>GROUP CHAT TEXT SEGMENTATION USING TOPIC MODELING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4083BD5-6B11-4112-8CE0-A23EF901425A}"/>
              </a:ext>
            </a:extLst>
          </p:cNvPr>
          <p:cNvSpPr txBox="1">
            <a:spLocks/>
          </p:cNvSpPr>
          <p:nvPr/>
        </p:nvSpPr>
        <p:spPr>
          <a:xfrm>
            <a:off x="300383" y="2219507"/>
            <a:ext cx="11591235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94728" indent="0" algn="ctr">
              <a:buNone/>
            </a:pPr>
            <a:r>
              <a:rPr lang="en-IN" sz="4800" dirty="0">
                <a:solidFill>
                  <a:srgbClr val="FFC000"/>
                </a:solidFill>
                <a:latin typeface="Algerian" panose="04020705040A02060702" pitchFamily="82" charset="0"/>
              </a:rPr>
              <a:t>CS491</a:t>
            </a:r>
          </a:p>
        </p:txBody>
      </p:sp>
    </p:spTree>
    <p:extLst>
      <p:ext uri="{BB962C8B-B14F-4D97-AF65-F5344CB8AC3E}">
        <p14:creationId xmlns:p14="http://schemas.microsoft.com/office/powerpoint/2010/main" val="187780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9411" y="262087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spc="-1" dirty="0">
                <a:solidFill>
                  <a:srgbClr val="FFFFFF"/>
                </a:solidFill>
              </a:rPr>
              <a:t>ALGORITHM 2 : TO PREDICT IF CURRENT MESSAGE IS A REPLY OBJECT OR NOT</a:t>
            </a:r>
            <a:endParaRPr lang="en-US" sz="4000" spc="-1" dirty="0">
              <a:solidFill>
                <a:srgbClr val="31394D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5617A-3689-474F-85BA-C378E917FA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9"/>
          <a:stretch/>
        </p:blipFill>
        <p:spPr>
          <a:xfrm>
            <a:off x="2485748" y="1811045"/>
            <a:ext cx="7466120" cy="50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1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9411" y="208823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spc="-1" dirty="0">
                <a:solidFill>
                  <a:srgbClr val="FFFFFF"/>
                </a:solidFill>
              </a:rPr>
              <a:t>ALGORITHM 3 : TO FIND SIMILARITY DISTANCE OF MESSAGES IN THE WINDOW</a:t>
            </a:r>
            <a:endParaRPr lang="en-US" sz="4000" spc="-1" dirty="0">
              <a:solidFill>
                <a:srgbClr val="31394D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3C6B8-6258-4544-8978-6CA5E5AF3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9"/>
          <a:stretch/>
        </p:blipFill>
        <p:spPr>
          <a:xfrm>
            <a:off x="2574524" y="1819922"/>
            <a:ext cx="6995604" cy="503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2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9411" y="377500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spc="-1" dirty="0">
                <a:solidFill>
                  <a:srgbClr val="FFFFFF"/>
                </a:solidFill>
              </a:rPr>
              <a:t>OUTPUT 1</a:t>
            </a:r>
            <a:endParaRPr lang="en-US" sz="4000" spc="-1" dirty="0">
              <a:solidFill>
                <a:srgbClr val="31394D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4FBB8-F038-4C19-9068-FADBC7DE97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t="37282" r="3044" b="5504"/>
          <a:stretch/>
        </p:blipFill>
        <p:spPr>
          <a:xfrm>
            <a:off x="459411" y="1819922"/>
            <a:ext cx="11361528" cy="49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9411" y="377500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spc="-1" dirty="0">
                <a:solidFill>
                  <a:srgbClr val="FFFFFF"/>
                </a:solidFill>
              </a:rPr>
              <a:t>OUTPUT 2</a:t>
            </a:r>
            <a:endParaRPr lang="en-US" sz="4000" spc="-1" dirty="0">
              <a:solidFill>
                <a:srgbClr val="31394D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2D100-376A-4623-8FAF-436E9FABF0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" t="15275" r="3769" b="24919"/>
          <a:stretch/>
        </p:blipFill>
        <p:spPr>
          <a:xfrm>
            <a:off x="459412" y="1828801"/>
            <a:ext cx="11361528" cy="48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9379-FF1B-4997-AD37-9CC3264D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37" y="2631974"/>
            <a:ext cx="10644326" cy="1862225"/>
          </a:xfrm>
        </p:spPr>
        <p:txBody>
          <a:bodyPr/>
          <a:lstStyle/>
          <a:p>
            <a:pPr algn="ctr"/>
            <a:r>
              <a:rPr lang="en-IN" sz="8800" b="1" dirty="0"/>
              <a:t>INDIVIDUAL CONTRIBUTIONS</a:t>
            </a:r>
          </a:p>
        </p:txBody>
      </p:sp>
    </p:spTree>
    <p:extLst>
      <p:ext uri="{BB962C8B-B14F-4D97-AF65-F5344CB8AC3E}">
        <p14:creationId xmlns:p14="http://schemas.microsoft.com/office/powerpoint/2010/main" val="1742374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9411" y="377500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ctr"/>
            <a:r>
              <a:rPr lang="en-IN" sz="4267" b="1" dirty="0"/>
              <a:t>RISHABH</a:t>
            </a:r>
            <a:endParaRPr sz="4267" b="1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E3A9467-6D8C-4B70-8467-B28EA81618D4}"/>
              </a:ext>
            </a:extLst>
          </p:cNvPr>
          <p:cNvSpPr/>
          <p:nvPr/>
        </p:nvSpPr>
        <p:spPr>
          <a:xfrm>
            <a:off x="459360" y="1704513"/>
            <a:ext cx="11392200" cy="4679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Dataset Conversion (JSON Parsing).</a:t>
            </a:r>
            <a:endParaRPr lang="en-IN" sz="24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Tokenization.</a:t>
            </a:r>
            <a:endParaRPr lang="en-IN" sz="24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Analysing Reply Objects.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999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9411" y="377500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ctr"/>
            <a:r>
              <a:rPr lang="en-IN" sz="4267" b="1" dirty="0"/>
              <a:t>RENUKA</a:t>
            </a:r>
            <a:endParaRPr sz="4267" b="1" dirty="0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67973903-0754-4265-876E-5F9787DFEF18}"/>
              </a:ext>
            </a:extLst>
          </p:cNvPr>
          <p:cNvSpPr/>
          <p:nvPr/>
        </p:nvSpPr>
        <p:spPr>
          <a:xfrm>
            <a:off x="459360" y="1712520"/>
            <a:ext cx="11392200" cy="46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Stemming.</a:t>
            </a:r>
            <a:endParaRPr lang="en-IN" sz="24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Vectorizing.</a:t>
            </a:r>
            <a:endParaRPr lang="en-IN" sz="24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Calculate Similarity Distance.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336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9411" y="377500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ctr"/>
            <a:r>
              <a:rPr lang="en-IN" sz="4267" b="1" dirty="0"/>
              <a:t>SOUMI</a:t>
            </a:r>
            <a:endParaRPr sz="4267" b="1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3C5BDE1-BFC3-4283-81C6-27630CC06DCD}"/>
              </a:ext>
            </a:extLst>
          </p:cNvPr>
          <p:cNvSpPr/>
          <p:nvPr/>
        </p:nvSpPr>
        <p:spPr>
          <a:xfrm>
            <a:off x="459360" y="1712520"/>
            <a:ext cx="11392200" cy="46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Researched and came out with the idea.</a:t>
            </a:r>
            <a:endParaRPr lang="en-IN" sz="24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Project Integration.</a:t>
            </a:r>
            <a:endParaRPr lang="en-IN" sz="24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Topic Naming.</a:t>
            </a:r>
            <a:endParaRPr lang="en-IN" sz="24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Terminal Report Generation.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48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9379-FF1B-4997-AD37-9CC3264D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050" y="2312377"/>
            <a:ext cx="7132411" cy="1862225"/>
          </a:xfrm>
        </p:spPr>
        <p:txBody>
          <a:bodyPr/>
          <a:lstStyle/>
          <a:p>
            <a:pPr algn="ctr"/>
            <a:r>
              <a:rPr lang="en-US" sz="9600" b="1" spc="-1" dirty="0">
                <a:solidFill>
                  <a:srgbClr val="FFFFFF"/>
                </a:solidFill>
              </a:rPr>
              <a:t>CONCLUSION</a:t>
            </a:r>
            <a:endParaRPr lang="en-US" sz="9600" spc="-1" dirty="0">
              <a:solidFill>
                <a:srgbClr val="31394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01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9411" y="404133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spc="-1" dirty="0">
                <a:solidFill>
                  <a:srgbClr val="FFFFFF"/>
                </a:solidFill>
              </a:rPr>
              <a:t>FUTURE SCOPE</a:t>
            </a:r>
            <a:endParaRPr lang="en-US" sz="4000" spc="-1" dirty="0">
              <a:solidFill>
                <a:srgbClr val="31394D"/>
              </a:solidFill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2F211BF3-0FE5-4091-968C-0E042D09494E}"/>
              </a:ext>
            </a:extLst>
          </p:cNvPr>
          <p:cNvSpPr/>
          <p:nvPr/>
        </p:nvSpPr>
        <p:spPr>
          <a:xfrm>
            <a:off x="459360" y="1712520"/>
            <a:ext cx="11392200" cy="46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Train the model for more accurate segmentation.</a:t>
            </a:r>
            <a:endParaRPr lang="en-IN" sz="24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Name the topics manually and train the model to give more appropriate Topic Names.</a:t>
            </a:r>
            <a:endParaRPr lang="en-IN" sz="24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Give suggestion for an issue by searching the related topic.</a:t>
            </a:r>
            <a:endParaRPr lang="en-IN" sz="24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Keeping window size (currently 3) dynamic based on the importance (or weights) of topics.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551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F510-4E9B-47B2-A866-8A55573F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92104"/>
            <a:ext cx="11360800" cy="831600"/>
          </a:xfrm>
        </p:spPr>
        <p:txBody>
          <a:bodyPr/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TEAM DETAILS – G5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8C1C1-6D0E-4194-A550-047497DF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391" y="2609523"/>
            <a:ext cx="3869269" cy="3010556"/>
          </a:xfrm>
        </p:spPr>
        <p:txBody>
          <a:bodyPr/>
          <a:lstStyle/>
          <a:p>
            <a:pPr marL="194728" indent="0">
              <a:lnSpc>
                <a:spcPct val="200000"/>
              </a:lnSpc>
              <a:buNone/>
            </a:pP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1. Kumari Renuka </a:t>
            </a:r>
          </a:p>
          <a:p>
            <a:pPr marL="194728" indent="0">
              <a:lnSpc>
                <a:spcPct val="200000"/>
              </a:lnSpc>
              <a:buNone/>
            </a:pP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2. Soumi Pal</a:t>
            </a:r>
          </a:p>
          <a:p>
            <a:pPr marL="194728" indent="0">
              <a:lnSpc>
                <a:spcPct val="200000"/>
              </a:lnSpc>
              <a:buNone/>
            </a:pP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3. Rishabh Kumar Kandoi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119DE-D750-4794-A503-F9B226C5D2C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904456" y="2609523"/>
            <a:ext cx="3716800" cy="3134244"/>
          </a:xfrm>
        </p:spPr>
        <p:txBody>
          <a:bodyPr/>
          <a:lstStyle/>
          <a:p>
            <a:pPr marL="194728" indent="0">
              <a:lnSpc>
                <a:spcPct val="200000"/>
              </a:lnSpc>
              <a:buNone/>
            </a:pPr>
            <a:r>
              <a:rPr lang="pl-PL" sz="2400" dirty="0">
                <a:solidFill>
                  <a:schemeClr val="tx1">
                    <a:lumMod val="50000"/>
                  </a:schemeClr>
                </a:solidFill>
              </a:rPr>
              <a:t>U101115FCS111</a:t>
            </a:r>
          </a:p>
          <a:p>
            <a:pPr marL="194728" indent="0">
              <a:lnSpc>
                <a:spcPct val="200000"/>
              </a:lnSpc>
              <a:buNone/>
            </a:pPr>
            <a:r>
              <a:rPr lang="pl-PL" sz="2400" dirty="0">
                <a:solidFill>
                  <a:schemeClr val="tx1">
                    <a:lumMod val="50000"/>
                  </a:schemeClr>
                </a:solidFill>
              </a:rPr>
              <a:t>U101216FCS</a:t>
            </a: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158</a:t>
            </a:r>
            <a:r>
              <a:rPr lang="pl-PL" sz="2400" dirty="0">
                <a:solidFill>
                  <a:schemeClr val="tx1">
                    <a:lumMod val="50000"/>
                  </a:schemeClr>
                </a:solidFill>
              </a:rPr>
              <a:t>                             </a:t>
            </a:r>
          </a:p>
          <a:p>
            <a:pPr marL="194728" indent="0">
              <a:lnSpc>
                <a:spcPct val="200000"/>
              </a:lnSpc>
              <a:buNone/>
            </a:pPr>
            <a:r>
              <a:rPr lang="pl-PL" sz="2400" dirty="0">
                <a:solidFill>
                  <a:schemeClr val="tx1">
                    <a:lumMod val="50000"/>
                  </a:schemeClr>
                </a:solidFill>
              </a:rPr>
              <a:t>U101115FCS283</a:t>
            </a:r>
          </a:p>
        </p:txBody>
      </p:sp>
    </p:spTree>
    <p:extLst>
      <p:ext uri="{BB962C8B-B14F-4D97-AF65-F5344CB8AC3E}">
        <p14:creationId xmlns:p14="http://schemas.microsoft.com/office/powerpoint/2010/main" val="136541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47373" y="364637"/>
            <a:ext cx="11558227" cy="9165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5400" b="1" spc="-1" dirty="0">
                <a:solidFill>
                  <a:srgbClr val="FFFFFF"/>
                </a:solidFill>
              </a:rPr>
              <a:t>PAPER DETAILS</a:t>
            </a:r>
            <a:endParaRPr lang="en-US" sz="5400" spc="-1" dirty="0">
              <a:solidFill>
                <a:srgbClr val="31394D"/>
              </a:solidFill>
              <a:latin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3C48C-566A-45C8-B964-DC23B3AE095F}"/>
              </a:ext>
            </a:extLst>
          </p:cNvPr>
          <p:cNvSpPr/>
          <p:nvPr/>
        </p:nvSpPr>
        <p:spPr>
          <a:xfrm>
            <a:off x="385963" y="2469748"/>
            <a:ext cx="11419637" cy="24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i="1" kern="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Du, L., Buntine, W. and Johnson, M.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i="1" kern="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Topic segmentation with a structured topic model.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i="1" kern="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SUBMITTED AT: In Proceedings of the 2013 Conference of the North American Chapter of the Association for Computational Linguistics: Human Language Technologies (pp. 190-200).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9411" y="404133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spc="-1" dirty="0">
                <a:solidFill>
                  <a:srgbClr val="FFFFFF"/>
                </a:solidFill>
              </a:rPr>
              <a:t>PROBLEM DESCRIPTION</a:t>
            </a:r>
            <a:endParaRPr lang="en-US" sz="4000" spc="-1" dirty="0">
              <a:solidFill>
                <a:srgbClr val="31394D"/>
              </a:solidFill>
              <a:latin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488C0-5A0B-4ACB-AA0F-C6A6D77905C1}"/>
              </a:ext>
            </a:extLst>
          </p:cNvPr>
          <p:cNvSpPr txBox="1">
            <a:spLocks/>
          </p:cNvSpPr>
          <p:nvPr/>
        </p:nvSpPr>
        <p:spPr>
          <a:xfrm>
            <a:off x="459412" y="1712360"/>
            <a:ext cx="11294624" cy="46713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kern="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Paper presents a new hierarchical Bayesian unsupervised topic segmentation    model, integrating a point-wise boundary sampling algorithm with a structured topic model.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kern="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provides high quality segmentation performance.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kern="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managers can utilize these platforms for various tasks such as decision          auditing and dynamic responsibility allocation.</a:t>
            </a:r>
          </a:p>
        </p:txBody>
      </p:sp>
    </p:spTree>
    <p:extLst>
      <p:ext uri="{BB962C8B-B14F-4D97-AF65-F5344CB8AC3E}">
        <p14:creationId xmlns:p14="http://schemas.microsoft.com/office/powerpoint/2010/main" val="48826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9379-FF1B-4997-AD37-9CC3264D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75" y="2250232"/>
            <a:ext cx="10635449" cy="1862225"/>
          </a:xfrm>
        </p:spPr>
        <p:txBody>
          <a:bodyPr/>
          <a:lstStyle/>
          <a:p>
            <a:pPr algn="ctr"/>
            <a:r>
              <a:rPr lang="en-IN" sz="8000" b="1" dirty="0"/>
              <a:t>WORK DONE TILL NOW</a:t>
            </a:r>
          </a:p>
        </p:txBody>
      </p:sp>
    </p:spTree>
    <p:extLst>
      <p:ext uri="{BB962C8B-B14F-4D97-AF65-F5344CB8AC3E}">
        <p14:creationId xmlns:p14="http://schemas.microsoft.com/office/powerpoint/2010/main" val="259365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49267" y="448519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400" b="1" spc="-1" dirty="0">
                <a:solidFill>
                  <a:srgbClr val="FFFFFF"/>
                </a:solidFill>
              </a:rPr>
              <a:t>SUMMARY</a:t>
            </a:r>
            <a:endParaRPr lang="en-US" sz="4400" spc="-1" dirty="0">
              <a:solidFill>
                <a:srgbClr val="31394D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1F61E-94CF-46EF-941F-E7DB166604CA}"/>
              </a:ext>
            </a:extLst>
          </p:cNvPr>
          <p:cNvSpPr txBox="1"/>
          <p:nvPr/>
        </p:nvSpPr>
        <p:spPr>
          <a:xfrm>
            <a:off x="852257" y="2441355"/>
            <a:ext cx="10555549" cy="365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000" b="1" i="1" spc="-1" dirty="0">
                <a:solidFill>
                  <a:srgbClr val="004B76"/>
                </a:solidFill>
                <a:latin typeface="Times New Roman"/>
              </a:rPr>
              <a:t>To segment chat text (SLACK Dataset) on the basis of following criteria:</a:t>
            </a:r>
            <a:endParaRPr lang="en-IN" sz="2000" spc="-1" dirty="0"/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000" b="1" i="1" spc="-1" dirty="0">
                <a:solidFill>
                  <a:srgbClr val="004B76"/>
                </a:solidFill>
                <a:latin typeface="Times New Roman"/>
              </a:rPr>
              <a:t>	i. Analysing if the message is a reply object.</a:t>
            </a:r>
            <a:endParaRPr lang="en-IN" sz="2000" spc="-1" dirty="0"/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000" b="1" i="1" spc="-1" dirty="0">
                <a:solidFill>
                  <a:srgbClr val="004B76"/>
                </a:solidFill>
                <a:latin typeface="Times New Roman"/>
              </a:rPr>
              <a:t>	ii. Calculating Similarity Distance for comparing messages.</a:t>
            </a:r>
            <a:endParaRPr lang="en-IN" sz="2000" spc="-1" dirty="0"/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000" b="1" i="1" spc="-1" dirty="0">
                <a:solidFill>
                  <a:srgbClr val="004B76"/>
                </a:solidFill>
                <a:latin typeface="Times New Roman"/>
              </a:rPr>
              <a:t>	iii. Messages belonging to same author.</a:t>
            </a:r>
            <a:endParaRPr lang="en-IN" sz="2000" spc="-1" dirty="0"/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000" b="1" i="1" spc="-1" dirty="0">
                <a:solidFill>
                  <a:srgbClr val="004B76"/>
                </a:solidFill>
                <a:latin typeface="Times New Roman"/>
              </a:rPr>
              <a:t>	iv. Timestamp of messages.</a:t>
            </a:r>
            <a:endParaRPr lang="en-IN" sz="2000" spc="-1" dirty="0"/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000" b="1" i="1" spc="-1" dirty="0">
                <a:solidFill>
                  <a:srgbClr val="004B76"/>
                </a:solidFill>
                <a:latin typeface="Times New Roman"/>
              </a:rPr>
              <a:t>Naming the topics thus segmented.</a:t>
            </a:r>
            <a:endParaRPr lang="en-IN" sz="2000" spc="-1" dirty="0"/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000" b="1" i="1" spc="-1" dirty="0">
                <a:solidFill>
                  <a:srgbClr val="004B76"/>
                </a:solidFill>
                <a:latin typeface="Times New Roman"/>
              </a:rPr>
              <a:t>Providing detailed output on terminal.</a:t>
            </a:r>
            <a:endParaRPr lang="en-IN" sz="2000" spc="-1" dirty="0"/>
          </a:p>
        </p:txBody>
      </p:sp>
    </p:spTree>
    <p:extLst>
      <p:ext uri="{BB962C8B-B14F-4D97-AF65-F5344CB8AC3E}">
        <p14:creationId xmlns:p14="http://schemas.microsoft.com/office/powerpoint/2010/main" val="209072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2">
            <a:extLst>
              <a:ext uri="{FF2B5EF4-FFF2-40B4-BE49-F238E27FC236}">
                <a16:creationId xmlns:a16="http://schemas.microsoft.com/office/drawing/2014/main" id="{15ED4666-9231-4789-866B-74CFD19E06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411" y="395254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spc="-1" dirty="0">
                <a:solidFill>
                  <a:srgbClr val="FFFFFF"/>
                </a:solidFill>
              </a:rPr>
              <a:t>DATA SET DESCRIPTION</a:t>
            </a:r>
            <a:endParaRPr lang="en-US" sz="4000" spc="-1" dirty="0">
              <a:solidFill>
                <a:srgbClr val="31394D"/>
              </a:solidFill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B8B645A-A981-4FA2-8FCA-95D9374F8844}"/>
              </a:ext>
            </a:extLst>
          </p:cNvPr>
          <p:cNvSpPr/>
          <p:nvPr/>
        </p:nvSpPr>
        <p:spPr>
          <a:xfrm>
            <a:off x="459360" y="1712520"/>
            <a:ext cx="4076640" cy="46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1. Chat Dataset – SLACK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2. Multiple files for performing segmentation.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3. Each file is of same format as shown here.</a:t>
            </a: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536D6-A36A-4E5B-BB9D-221802810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4" t="10615" r="824" b="37346"/>
          <a:stretch/>
        </p:blipFill>
        <p:spPr>
          <a:xfrm>
            <a:off x="4536000" y="1898281"/>
            <a:ext cx="7284939" cy="46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8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9411" y="377500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spc="-1" dirty="0">
                <a:solidFill>
                  <a:srgbClr val="FFFFFF"/>
                </a:solidFill>
              </a:rPr>
              <a:t>DATA SET DESCRIPTION</a:t>
            </a:r>
            <a:endParaRPr lang="en-US" sz="4000" spc="-1" dirty="0">
              <a:solidFill>
                <a:srgbClr val="31394D"/>
              </a:solidFill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0EFACDEB-A226-4551-AC8C-7CE7F19DDF55}"/>
              </a:ext>
            </a:extLst>
          </p:cNvPr>
          <p:cNvSpPr/>
          <p:nvPr/>
        </p:nvSpPr>
        <p:spPr>
          <a:xfrm>
            <a:off x="459360" y="1712520"/>
            <a:ext cx="4076640" cy="46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4. Parse the dataset into JSON file as shown.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en-IN" sz="2400" b="1" i="1" strike="noStrike" spc="-1" dirty="0">
                <a:solidFill>
                  <a:srgbClr val="004B76"/>
                </a:solidFill>
                <a:latin typeface="Times New Roman"/>
              </a:rPr>
              <a:t>5. Now we can easily store JSON objects in python and process it.</a:t>
            </a:r>
            <a:endParaRPr lang="en-IN" sz="24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99524-535E-45E0-8C8A-98A863C03B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t="14628" r="65485" b="65825"/>
          <a:stretch/>
        </p:blipFill>
        <p:spPr>
          <a:xfrm>
            <a:off x="8060264" y="2440493"/>
            <a:ext cx="3836954" cy="1494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8013F-80BC-4FCD-93DC-FE343B3F3E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24971" r="70437" b="53398"/>
          <a:stretch/>
        </p:blipFill>
        <p:spPr>
          <a:xfrm>
            <a:off x="4799876" y="2440493"/>
            <a:ext cx="3144974" cy="1494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B5ACF-097A-43C1-8359-0CCEFF3DC0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16311" r="80704" b="64531"/>
          <a:stretch/>
        </p:blipFill>
        <p:spPr>
          <a:xfrm>
            <a:off x="4799876" y="4394452"/>
            <a:ext cx="3144973" cy="1483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F4A8AD-F23E-4655-97AD-70D5621A7B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" t="15405" r="80558" b="62964"/>
          <a:stretch/>
        </p:blipFill>
        <p:spPr>
          <a:xfrm>
            <a:off x="8060263" y="4394452"/>
            <a:ext cx="3836953" cy="14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1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9411" y="226577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spc="-1" dirty="0">
                <a:solidFill>
                  <a:srgbClr val="FFFFFF"/>
                </a:solidFill>
              </a:rPr>
              <a:t>ALGORITHM 1 : TO CONVERT MESSAGES INTO APPROPRIATE TOPICS</a:t>
            </a:r>
            <a:endParaRPr lang="en-US" sz="4000" spc="-1" dirty="0">
              <a:solidFill>
                <a:srgbClr val="31394D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3C9C0-2734-49FC-BA62-4FAD51E7C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8"/>
          <a:stretch/>
        </p:blipFill>
        <p:spPr>
          <a:xfrm>
            <a:off x="2698812" y="1775534"/>
            <a:ext cx="6560598" cy="50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0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357</Words>
  <Application>Microsoft Office PowerPoint</Application>
  <PresentationFormat>Widescreen</PresentationFormat>
  <Paragraphs>59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Algerian</vt:lpstr>
      <vt:lpstr>Arial</vt:lpstr>
      <vt:lpstr>Calibri</vt:lpstr>
      <vt:lpstr>Calibri Light</vt:lpstr>
      <vt:lpstr>Merriweather</vt:lpstr>
      <vt:lpstr>Roboto</vt:lpstr>
      <vt:lpstr>Times New Roman</vt:lpstr>
      <vt:lpstr>Wingdings</vt:lpstr>
      <vt:lpstr>Office Theme</vt:lpstr>
      <vt:lpstr>Paradigm</vt:lpstr>
      <vt:lpstr>NATURAL LANGUAGE PROCESSING</vt:lpstr>
      <vt:lpstr>TEAM DETAILS – G5</vt:lpstr>
      <vt:lpstr>PAPER DETAILS</vt:lpstr>
      <vt:lpstr>PROBLEM DESCRIPTION</vt:lpstr>
      <vt:lpstr>WORK DONE TILL NOW</vt:lpstr>
      <vt:lpstr>SUMMARY</vt:lpstr>
      <vt:lpstr>DATA SET DESCRIPTION</vt:lpstr>
      <vt:lpstr>DATA SET DESCRIPTION</vt:lpstr>
      <vt:lpstr>ALGORITHM 1 : TO CONVERT MESSAGES INTO APPROPRIATE TOPICS</vt:lpstr>
      <vt:lpstr>ALGORITHM 2 : TO PREDICT IF CURRENT MESSAGE IS A REPLY OBJECT OR NOT</vt:lpstr>
      <vt:lpstr>ALGORITHM 3 : TO FIND SIMILARITY DISTANCE OF MESSAGES IN THE WINDOW</vt:lpstr>
      <vt:lpstr>OUTPUT 1</vt:lpstr>
      <vt:lpstr>OUTPUT 2</vt:lpstr>
      <vt:lpstr>INDIVIDUAL CONTRIBUTIONS</vt:lpstr>
      <vt:lpstr>RISHABH</vt:lpstr>
      <vt:lpstr>RENUKA</vt:lpstr>
      <vt:lpstr>SOUMI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 1 : ANALYSIS VISUALIZATION</dc:title>
  <dc:creator>Rishabh kandoi</dc:creator>
  <cp:lastModifiedBy>Rishabh kandoi</cp:lastModifiedBy>
  <cp:revision>45</cp:revision>
  <dcterms:created xsi:type="dcterms:W3CDTF">2018-11-27T13:01:41Z</dcterms:created>
  <dcterms:modified xsi:type="dcterms:W3CDTF">2018-12-18T02:08:38Z</dcterms:modified>
</cp:coreProperties>
</file>