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74ECF5-0844-4E97-B14C-A2A111131CAC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5079342146451"/>
          <c:y val="8.2956259426847659E-2"/>
          <c:w val="0.87233688678823407"/>
          <c:h val="0.37851510077077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Months in Year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  <c:pt idx="4">
                  <c:v>September</c:v>
                </c:pt>
                <c:pt idx="5">
                  <c:v>October</c:v>
                </c:pt>
                <c:pt idx="6">
                  <c:v>November</c:v>
                </c:pt>
                <c:pt idx="7">
                  <c:v>December</c:v>
                </c:pt>
                <c:pt idx="8">
                  <c:v>January</c:v>
                </c:pt>
                <c:pt idx="9">
                  <c:v>February</c:v>
                </c:pt>
                <c:pt idx="10">
                  <c:v>March</c:v>
                </c:pt>
                <c:pt idx="11">
                  <c:v>April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</c:v>
                </c:pt>
                <c:pt idx="1">
                  <c:v>0.2</c:v>
                </c:pt>
                <c:pt idx="2">
                  <c:v>0.2</c:v>
                </c:pt>
                <c:pt idx="3">
                  <c:v>0.3</c:v>
                </c:pt>
                <c:pt idx="4">
                  <c:v>0.2</c:v>
                </c:pt>
                <c:pt idx="5">
                  <c:v>0.3</c:v>
                </c:pt>
                <c:pt idx="6">
                  <c:v>0.5</c:v>
                </c:pt>
                <c:pt idx="7">
                  <c:v>0.4</c:v>
                </c:pt>
                <c:pt idx="8">
                  <c:v>0.4</c:v>
                </c:pt>
                <c:pt idx="9">
                  <c:v>0.3</c:v>
                </c:pt>
                <c:pt idx="10">
                  <c:v>0.3</c:v>
                </c:pt>
                <c:pt idx="1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1E-489E-A516-70F1A99D7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0299152"/>
        <c:axId val="560299480"/>
      </c:barChart>
      <c:catAx>
        <c:axId val="56029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299480"/>
        <c:crosses val="autoZero"/>
        <c:auto val="1"/>
        <c:lblAlgn val="ctr"/>
        <c:lblOffset val="100"/>
        <c:noMultiLvlLbl val="0"/>
      </c:catAx>
      <c:valAx>
        <c:axId val="56029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In Million Dollars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29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250167965301047"/>
          <c:y val="0.65995862598372845"/>
          <c:w val="0.1020757092446318"/>
          <c:h val="8.0962663652518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Months in Year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Expenses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2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  <c:pt idx="4">
                  <c:v>September</c:v>
                </c:pt>
                <c:pt idx="5">
                  <c:v>October</c:v>
                </c:pt>
                <c:pt idx="6">
                  <c:v>November</c:v>
                </c:pt>
                <c:pt idx="7">
                  <c:v>December</c:v>
                </c:pt>
                <c:pt idx="8">
                  <c:v>January</c:v>
                </c:pt>
                <c:pt idx="9">
                  <c:v>February</c:v>
                </c:pt>
                <c:pt idx="10">
                  <c:v>March</c:v>
                </c:pt>
                <c:pt idx="11">
                  <c:v>April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1.1599999999999999</c:v>
                </c:pt>
                <c:pt idx="1">
                  <c:v>1.06</c:v>
                </c:pt>
                <c:pt idx="2">
                  <c:v>1.06</c:v>
                </c:pt>
                <c:pt idx="3">
                  <c:v>1.06</c:v>
                </c:pt>
                <c:pt idx="4">
                  <c:v>1.06</c:v>
                </c:pt>
                <c:pt idx="5">
                  <c:v>1.06</c:v>
                </c:pt>
                <c:pt idx="6">
                  <c:v>1.06</c:v>
                </c:pt>
                <c:pt idx="7">
                  <c:v>1.06</c:v>
                </c:pt>
                <c:pt idx="8">
                  <c:v>1.06</c:v>
                </c:pt>
                <c:pt idx="9">
                  <c:v>1.06</c:v>
                </c:pt>
                <c:pt idx="10">
                  <c:v>1.06</c:v>
                </c:pt>
                <c:pt idx="11">
                  <c:v>1.06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28-4043-8870-642A9A955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90206512"/>
        <c:axId val="590207496"/>
      </c:barChart>
      <c:catAx>
        <c:axId val="59020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207496"/>
        <c:crosses val="autoZero"/>
        <c:auto val="1"/>
        <c:lblAlgn val="ctr"/>
        <c:lblOffset val="100"/>
        <c:noMultiLvlLbl val="0"/>
      </c:catAx>
      <c:valAx>
        <c:axId val="590207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In Million Dollars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20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Profit/loss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FY2018</c:v>
                </c:pt>
                <c:pt idx="1">
                  <c:v>FY2019</c:v>
                </c:pt>
                <c:pt idx="2">
                  <c:v>FY2020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2.2000000000000002</c:v>
                </c:pt>
                <c:pt idx="1">
                  <c:v>2.4</c:v>
                </c:pt>
                <c:pt idx="2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66-4F61-965A-9E0086E56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977144"/>
        <c:axId val="598979768"/>
      </c:barChart>
      <c:catAx>
        <c:axId val="598977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979768"/>
        <c:crosses val="autoZero"/>
        <c:auto val="1"/>
        <c:lblAlgn val="ctr"/>
        <c:lblOffset val="100"/>
        <c:noMultiLvlLbl val="0"/>
      </c:catAx>
      <c:valAx>
        <c:axId val="59897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977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E0DE-481F-4960-A303-958A196B5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BEA36-937F-4918-B0B5-78BD3ECDE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4AE7-0569-4F4A-A830-D5D90F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2149-A483-40EE-B83B-B7BA6713CB21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FBE2A-388E-4CAD-B271-A6D420C6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1D297-E38B-4CDD-A69D-A5300131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6AA-1B61-46BB-B15F-01710D02E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1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61C5-1BCE-436B-848B-6578BB37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538BB-A961-4B6E-A669-7FAB782C1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B729-AEED-4438-A606-5D3A1EAC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2149-A483-40EE-B83B-B7BA6713CB21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E2E1-5F0F-45F8-BA81-50E7F58A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B01E4-00F0-49D2-A232-B2F5CACA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6AA-1B61-46BB-B15F-01710D02E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48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2E169-BAB2-4264-A7CF-15601E4D8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7C58A-56CC-4D13-9952-5404FDC87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61A8-DEA7-4C18-AA25-916E3E91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2149-A483-40EE-B83B-B7BA6713CB21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B0239-0C25-411E-94D9-3684AACC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0803E-1B3F-4BCF-8800-3C08E6DF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6AA-1B61-46BB-B15F-01710D02E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6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F363-82C7-48B6-AE1F-5943956A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526F-129B-4C0C-B889-C2A49EAD5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0084-2352-49B1-B0D2-940873C5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2149-A483-40EE-B83B-B7BA6713CB21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4F09C-DC8B-46CF-AFCF-D2B91732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F02D-8330-49A9-B7D8-B60E5309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6AA-1B61-46BB-B15F-01710D02E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15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211F-D75C-4EB5-9078-76374E79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B40F1-070A-42A9-8F56-F6A0EDF0B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08B9-C46A-4269-A141-3DA71261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2149-A483-40EE-B83B-B7BA6713CB21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402A-81FB-4177-907B-21F1219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D3A7-043D-4D16-9087-343F4186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6AA-1B61-46BB-B15F-01710D02E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04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05EC-3FC4-444C-B785-620192E0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14BA-BEEB-44EC-84E3-BD2AAC946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F9422-2168-49B6-BCDA-C2C24B169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5ABDF-E69E-47BC-B3EC-BBEA63CC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2149-A483-40EE-B83B-B7BA6713CB21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591AB-0FDC-4660-85ED-8781E60C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13FE3-4787-4F39-9996-2C4CD3CB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6AA-1B61-46BB-B15F-01710D02E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07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C00-9DF0-4BE8-A2FC-2720D051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F015A-9478-4BD4-AD58-7D6088F8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B315D-0E48-4631-9404-C0AC5FCB6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1659F-5A54-470C-AB47-56ED363C6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D8ECC-B654-4CDE-BF8A-D5091D13C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36F62-FE2B-422C-9949-4419F6B6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2149-A483-40EE-B83B-B7BA6713CB21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8EB28-AC21-4494-AD21-074DB5B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CC101-2A68-4EA8-89ED-F2B32180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6AA-1B61-46BB-B15F-01710D02E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68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B79B-B6B9-4465-9331-49CC9AD1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9EAC2-746C-48F5-ACA5-C45FAB2F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2149-A483-40EE-B83B-B7BA6713CB21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150C9-68E1-4592-A11C-19E78C66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E3264-2556-4348-A0EB-8D19EDDC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6AA-1B61-46BB-B15F-01710D02E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28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8E054-A8CE-4B6B-A4A4-6B77E1D8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2149-A483-40EE-B83B-B7BA6713CB21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BE727-ABDD-47D9-A679-AB99D930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65C0F-2BB8-46F4-82C1-B846C3E6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6AA-1B61-46BB-B15F-01710D02E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88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091B-3A26-4156-AB1B-00D736BB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3A28-0675-423E-8E0B-17549713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F94CE-E94D-4541-97B7-078FABDEE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A9D6E-51E2-4A60-AF87-3CD50D50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2149-A483-40EE-B83B-B7BA6713CB21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BF683-5A67-43A0-80F9-16240BFF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49B5E-EE08-41A2-8949-1019700A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6AA-1B61-46BB-B15F-01710D02E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91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690F-AAF4-44BC-8E38-E187F18D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B699A-8D4C-4683-9DBE-ACDD58731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B3D31-9A16-4E91-8C02-EB3412CBB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187F2-8BD9-4606-B2A6-B6CEF67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2149-A483-40EE-B83B-B7BA6713CB21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6510E-C173-4002-AB98-53E42731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39667-4E1B-434B-AB38-0C1E1D1B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6AA-1B61-46BB-B15F-01710D02E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16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517CA-46B1-4616-952B-93999DC8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C4C85-21F0-4987-827E-81EDF26A1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AC72B-B4E6-47D9-8ED3-58D9EC46C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2149-A483-40EE-B83B-B7BA6713CB21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4958-5934-4E97-950F-E844E3A9A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BD667-145D-41AF-8AEC-C62A56077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B06AA-1B61-46BB-B15F-01710D02E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01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88FF2E-1905-4EAA-B702-978C36C58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510958"/>
              </p:ext>
            </p:extLst>
          </p:nvPr>
        </p:nvGraphicFramePr>
        <p:xfrm>
          <a:off x="674664" y="781928"/>
          <a:ext cx="10764128" cy="264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66ACF0C-F67F-4432-A286-9AE9D2F3A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169942"/>
              </p:ext>
            </p:extLst>
          </p:nvPr>
        </p:nvGraphicFramePr>
        <p:xfrm>
          <a:off x="607840" y="3991708"/>
          <a:ext cx="10830951" cy="273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573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43FE76-D925-4D77-8E6A-E4BD44A3A0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4854584"/>
              </p:ext>
            </p:extLst>
          </p:nvPr>
        </p:nvGraphicFramePr>
        <p:xfrm>
          <a:off x="1075885" y="692248"/>
          <a:ext cx="2873545" cy="2332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444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602FA-FD2C-47C5-83A3-6DFDF5ACD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01773"/>
              </p:ext>
            </p:extLst>
          </p:nvPr>
        </p:nvGraphicFramePr>
        <p:xfrm>
          <a:off x="516932" y="764930"/>
          <a:ext cx="10684467" cy="382600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742818">
                  <a:extLst>
                    <a:ext uri="{9D8B030D-6E8A-4147-A177-3AD203B41FA5}">
                      <a16:colId xmlns:a16="http://schemas.microsoft.com/office/drawing/2014/main" val="1230396933"/>
                    </a:ext>
                  </a:extLst>
                </a:gridCol>
                <a:gridCol w="2313883">
                  <a:extLst>
                    <a:ext uri="{9D8B030D-6E8A-4147-A177-3AD203B41FA5}">
                      <a16:colId xmlns:a16="http://schemas.microsoft.com/office/drawing/2014/main" val="1482347110"/>
                    </a:ext>
                  </a:extLst>
                </a:gridCol>
                <a:gridCol w="2313883">
                  <a:extLst>
                    <a:ext uri="{9D8B030D-6E8A-4147-A177-3AD203B41FA5}">
                      <a16:colId xmlns:a16="http://schemas.microsoft.com/office/drawing/2014/main" val="857584426"/>
                    </a:ext>
                  </a:extLst>
                </a:gridCol>
                <a:gridCol w="2313883">
                  <a:extLst>
                    <a:ext uri="{9D8B030D-6E8A-4147-A177-3AD203B41FA5}">
                      <a16:colId xmlns:a16="http://schemas.microsoft.com/office/drawing/2014/main" val="788824810"/>
                    </a:ext>
                  </a:extLst>
                </a:gridCol>
              </a:tblGrid>
              <a:tr h="478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FY2018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FY2019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FY2020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extLst>
                  <a:ext uri="{0D108BD9-81ED-4DB2-BD59-A6C34878D82A}">
                    <a16:rowId xmlns:a16="http://schemas.microsoft.com/office/drawing/2014/main" val="3896097306"/>
                  </a:ext>
                </a:extLst>
              </a:tr>
              <a:tr h="478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Revenue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$3.6 million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$3.8 million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$4.2 million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extLst>
                  <a:ext uri="{0D108BD9-81ED-4DB2-BD59-A6C34878D82A}">
                    <a16:rowId xmlns:a16="http://schemas.microsoft.com/office/drawing/2014/main" val="3289335321"/>
                  </a:ext>
                </a:extLst>
              </a:tr>
              <a:tr h="478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Direct Costs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$1.38 million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$1.38 million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$1.38 million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extLst>
                  <a:ext uri="{0D108BD9-81ED-4DB2-BD59-A6C34878D82A}">
                    <a16:rowId xmlns:a16="http://schemas.microsoft.com/office/drawing/2014/main" val="360713085"/>
                  </a:ext>
                </a:extLst>
              </a:tr>
              <a:tr h="478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Gross Margin %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61.6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63.68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67.1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extLst>
                  <a:ext uri="{0D108BD9-81ED-4DB2-BD59-A6C34878D82A}">
                    <a16:rowId xmlns:a16="http://schemas.microsoft.com/office/drawing/2014/main" val="3357196538"/>
                  </a:ext>
                </a:extLst>
              </a:tr>
              <a:tr h="478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Total Operating Expenses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$27380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$19615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$20415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extLst>
                  <a:ext uri="{0D108BD9-81ED-4DB2-BD59-A6C34878D82A}">
                    <a16:rowId xmlns:a16="http://schemas.microsoft.com/office/drawing/2014/main" val="4118054235"/>
                  </a:ext>
                </a:extLst>
              </a:tr>
              <a:tr h="478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Total Expenses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$1.4 million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$1.39 million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$1.4 million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extLst>
                  <a:ext uri="{0D108BD9-81ED-4DB2-BD59-A6C34878D82A}">
                    <a16:rowId xmlns:a16="http://schemas.microsoft.com/office/drawing/2014/main" val="3136230917"/>
                  </a:ext>
                </a:extLst>
              </a:tr>
              <a:tr h="478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Net Profit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$2.2 million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$2.4 million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$2.8 million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extLst>
                  <a:ext uri="{0D108BD9-81ED-4DB2-BD59-A6C34878D82A}">
                    <a16:rowId xmlns:a16="http://schemas.microsoft.com/office/drawing/2014/main" val="582139578"/>
                  </a:ext>
                </a:extLst>
              </a:tr>
              <a:tr h="478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Net Profit / Sales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0.61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0.63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0.66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1177" marB="35296" anchor="ctr"/>
                </a:tc>
                <a:extLst>
                  <a:ext uri="{0D108BD9-81ED-4DB2-BD59-A6C34878D82A}">
                    <a16:rowId xmlns:a16="http://schemas.microsoft.com/office/drawing/2014/main" val="303053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98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2B2BCB-8A56-4F41-A589-BAD6CC4F5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01356"/>
              </p:ext>
            </p:extLst>
          </p:nvPr>
        </p:nvGraphicFramePr>
        <p:xfrm>
          <a:off x="1458057" y="571499"/>
          <a:ext cx="9275886" cy="305972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3248889">
                  <a:extLst>
                    <a:ext uri="{9D8B030D-6E8A-4147-A177-3AD203B41FA5}">
                      <a16:colId xmlns:a16="http://schemas.microsoft.com/office/drawing/2014/main" val="2871788950"/>
                    </a:ext>
                  </a:extLst>
                </a:gridCol>
                <a:gridCol w="2008999">
                  <a:extLst>
                    <a:ext uri="{9D8B030D-6E8A-4147-A177-3AD203B41FA5}">
                      <a16:colId xmlns:a16="http://schemas.microsoft.com/office/drawing/2014/main" val="457478190"/>
                    </a:ext>
                  </a:extLst>
                </a:gridCol>
                <a:gridCol w="2008999">
                  <a:extLst>
                    <a:ext uri="{9D8B030D-6E8A-4147-A177-3AD203B41FA5}">
                      <a16:colId xmlns:a16="http://schemas.microsoft.com/office/drawing/2014/main" val="848489901"/>
                    </a:ext>
                  </a:extLst>
                </a:gridCol>
                <a:gridCol w="2008999">
                  <a:extLst>
                    <a:ext uri="{9D8B030D-6E8A-4147-A177-3AD203B41FA5}">
                      <a16:colId xmlns:a16="http://schemas.microsoft.com/office/drawing/2014/main" val="2578876518"/>
                    </a:ext>
                  </a:extLst>
                </a:gridCol>
              </a:tblGrid>
              <a:tr h="514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FY2018</a:t>
                      </a:r>
                      <a:endParaRPr lang="en-IN" sz="18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FY2019</a:t>
                      </a:r>
                      <a:endParaRPr lang="en-IN" sz="18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FY2020</a:t>
                      </a:r>
                      <a:endParaRPr lang="en-IN" sz="18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extLst>
                  <a:ext uri="{0D108BD9-81ED-4DB2-BD59-A6C34878D82A}">
                    <a16:rowId xmlns:a16="http://schemas.microsoft.com/office/drawing/2014/main" val="1862327258"/>
                  </a:ext>
                </a:extLst>
              </a:tr>
              <a:tr h="514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Total Current Assets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$3.6 million</a:t>
                      </a:r>
                      <a:endParaRPr lang="en-IN" sz="18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$3.8 million</a:t>
                      </a:r>
                      <a:endParaRPr lang="en-IN" sz="18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$4.2 million</a:t>
                      </a:r>
                      <a:endParaRPr lang="en-IN" sz="18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extLst>
                  <a:ext uri="{0D108BD9-81ED-4DB2-BD59-A6C34878D82A}">
                    <a16:rowId xmlns:a16="http://schemas.microsoft.com/office/drawing/2014/main" val="4169723351"/>
                  </a:ext>
                </a:extLst>
              </a:tr>
              <a:tr h="4882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IN" sz="160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IN" sz="160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extLst>
                  <a:ext uri="{0D108BD9-81ED-4DB2-BD59-A6C34878D82A}">
                    <a16:rowId xmlns:a16="http://schemas.microsoft.com/office/drawing/2014/main" val="1818615129"/>
                  </a:ext>
                </a:extLst>
              </a:tr>
              <a:tr h="514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Long-Term Assets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$7700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$7700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$7700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extLst>
                  <a:ext uri="{0D108BD9-81ED-4DB2-BD59-A6C34878D82A}">
                    <a16:rowId xmlns:a16="http://schemas.microsoft.com/office/drawing/2014/main" val="801920103"/>
                  </a:ext>
                </a:extLst>
              </a:tr>
              <a:tr h="514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Accumulated Depreciation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$3800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$3800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$3800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extLst>
                  <a:ext uri="{0D108BD9-81ED-4DB2-BD59-A6C34878D82A}">
                    <a16:rowId xmlns:a16="http://schemas.microsoft.com/office/drawing/2014/main" val="2480307007"/>
                  </a:ext>
                </a:extLst>
              </a:tr>
              <a:tr h="514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Total Long-Term Assets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$3900</a:t>
                      </a:r>
                      <a:endParaRPr lang="en-IN" sz="18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$3900</a:t>
                      </a:r>
                      <a:endParaRPr lang="en-IN" sz="1800" b="1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$3900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22019" marB="36699" anchor="ctr"/>
                </a:tc>
                <a:extLst>
                  <a:ext uri="{0D108BD9-81ED-4DB2-BD59-A6C34878D82A}">
                    <a16:rowId xmlns:a16="http://schemas.microsoft.com/office/drawing/2014/main" val="15229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11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118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 kandoi</dc:creator>
  <cp:lastModifiedBy>Rishabh kandoi</cp:lastModifiedBy>
  <cp:revision>5</cp:revision>
  <dcterms:created xsi:type="dcterms:W3CDTF">2018-04-22T07:15:53Z</dcterms:created>
  <dcterms:modified xsi:type="dcterms:W3CDTF">2018-04-22T08:20:15Z</dcterms:modified>
</cp:coreProperties>
</file>