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9" r:id="rId3"/>
    <p:sldId id="257" r:id="rId4"/>
    <p:sldId id="285" r:id="rId5"/>
    <p:sldId id="286" r:id="rId6"/>
    <p:sldId id="289" r:id="rId7"/>
    <p:sldId id="274" r:id="rId8"/>
    <p:sldId id="288" r:id="rId9"/>
    <p:sldId id="292" r:id="rId10"/>
    <p:sldId id="293" r:id="rId11"/>
    <p:sldId id="294" r:id="rId12"/>
    <p:sldId id="266" r:id="rId13"/>
    <p:sldId id="290" r:id="rId14"/>
    <p:sldId id="265" r:id="rId15"/>
    <p:sldId id="272" r:id="rId16"/>
    <p:sldId id="264" r:id="rId17"/>
    <p:sldId id="287" r:id="rId18"/>
    <p:sldId id="268" r:id="rId19"/>
    <p:sldId id="275" r:id="rId20"/>
    <p:sldId id="276" r:id="rId21"/>
    <p:sldId id="291" r:id="rId22"/>
    <p:sldId id="295" r:id="rId23"/>
    <p:sldId id="296" r:id="rId24"/>
    <p:sldId id="297" r:id="rId25"/>
    <p:sldId id="299" r:id="rId26"/>
    <p:sldId id="300"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6485"/>
    <a:srgbClr val="5A78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88511" autoAdjust="0"/>
  </p:normalViewPr>
  <p:slideViewPr>
    <p:cSldViewPr snapToGrid="0">
      <p:cViewPr varScale="1">
        <p:scale>
          <a:sx n="81" d="100"/>
          <a:sy n="81" d="100"/>
        </p:scale>
        <p:origin x="739" y="67"/>
      </p:cViewPr>
      <p:guideLst/>
    </p:cSldViewPr>
  </p:slideViewPr>
  <p:outlineViewPr>
    <p:cViewPr>
      <p:scale>
        <a:sx n="33" d="100"/>
        <a:sy n="33" d="100"/>
      </p:scale>
      <p:origin x="0" y="-82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5079342146451"/>
          <c:y val="8.2956259426847659E-2"/>
          <c:w val="0.87233688678823407"/>
          <c:h val="0.37851510077077472"/>
        </c:manualLayout>
      </c:layout>
      <c:barChart>
        <c:barDir val="col"/>
        <c:grouping val="clustered"/>
        <c:varyColors val="0"/>
        <c:ser>
          <c:idx val="0"/>
          <c:order val="0"/>
          <c:tx>
            <c:strRef>
              <c:f>Sheet1!$B$1</c:f>
              <c:strCache>
                <c:ptCount val="1"/>
                <c:pt idx="0">
                  <c:v>Months in Year 1</c:v>
                </c:pt>
              </c:strCache>
            </c:strRef>
          </c:tx>
          <c:spPr>
            <a:solidFill>
              <a:schemeClr val="accent2"/>
            </a:solidFill>
            <a:ln>
              <a:noFill/>
            </a:ln>
            <a:effectLst/>
          </c:spPr>
          <c:invertIfNegative val="0"/>
          <c:cat>
            <c:strRef>
              <c:f>Sheet1!$A$2:$A$13</c:f>
              <c:strCache>
                <c:ptCount val="12"/>
                <c:pt idx="0">
                  <c:v>May</c:v>
                </c:pt>
                <c:pt idx="1">
                  <c:v>June</c:v>
                </c:pt>
                <c:pt idx="2">
                  <c:v>July</c:v>
                </c:pt>
                <c:pt idx="3">
                  <c:v>August</c:v>
                </c:pt>
                <c:pt idx="4">
                  <c:v>September</c:v>
                </c:pt>
                <c:pt idx="5">
                  <c:v>October</c:v>
                </c:pt>
                <c:pt idx="6">
                  <c:v>November</c:v>
                </c:pt>
                <c:pt idx="7">
                  <c:v>December</c:v>
                </c:pt>
                <c:pt idx="8">
                  <c:v>January</c:v>
                </c:pt>
                <c:pt idx="9">
                  <c:v>February</c:v>
                </c:pt>
                <c:pt idx="10">
                  <c:v>March</c:v>
                </c:pt>
                <c:pt idx="11">
                  <c:v>April</c:v>
                </c:pt>
              </c:strCache>
            </c:strRef>
          </c:cat>
          <c:val>
            <c:numRef>
              <c:f>Sheet1!$B$2:$B$13</c:f>
              <c:numCache>
                <c:formatCode>General</c:formatCode>
                <c:ptCount val="12"/>
                <c:pt idx="0">
                  <c:v>0.1</c:v>
                </c:pt>
                <c:pt idx="1">
                  <c:v>0.2</c:v>
                </c:pt>
                <c:pt idx="2">
                  <c:v>0.2</c:v>
                </c:pt>
                <c:pt idx="3">
                  <c:v>0.3</c:v>
                </c:pt>
                <c:pt idx="4">
                  <c:v>0.2</c:v>
                </c:pt>
                <c:pt idx="5">
                  <c:v>0.3</c:v>
                </c:pt>
                <c:pt idx="6">
                  <c:v>0.5</c:v>
                </c:pt>
                <c:pt idx="7">
                  <c:v>0.4</c:v>
                </c:pt>
                <c:pt idx="8">
                  <c:v>0.4</c:v>
                </c:pt>
                <c:pt idx="9">
                  <c:v>0.3</c:v>
                </c:pt>
                <c:pt idx="10">
                  <c:v>0.3</c:v>
                </c:pt>
                <c:pt idx="11">
                  <c:v>0.4</c:v>
                </c:pt>
              </c:numCache>
            </c:numRef>
          </c:val>
          <c:extLst>
            <c:ext xmlns:c16="http://schemas.microsoft.com/office/drawing/2014/chart" uri="{C3380CC4-5D6E-409C-BE32-E72D297353CC}">
              <c16:uniqueId val="{00000000-48F0-4191-82AA-820AEE4D1FBF}"/>
            </c:ext>
          </c:extLst>
        </c:ser>
        <c:dLbls>
          <c:showLegendKey val="0"/>
          <c:showVal val="0"/>
          <c:showCatName val="0"/>
          <c:showSerName val="0"/>
          <c:showPercent val="0"/>
          <c:showBubbleSize val="0"/>
        </c:dLbls>
        <c:gapWidth val="219"/>
        <c:overlap val="-27"/>
        <c:axId val="560299152"/>
        <c:axId val="560299480"/>
      </c:barChart>
      <c:catAx>
        <c:axId val="560299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60299480"/>
        <c:crosses val="autoZero"/>
        <c:auto val="1"/>
        <c:lblAlgn val="ctr"/>
        <c:lblOffset val="100"/>
        <c:noMultiLvlLbl val="0"/>
      </c:catAx>
      <c:valAx>
        <c:axId val="5602994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dirty="0"/>
                  <a:t>In Million Dollars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60299152"/>
        <c:crosses val="autoZero"/>
        <c:crossBetween val="between"/>
      </c:valAx>
      <c:spPr>
        <a:noFill/>
        <a:ln>
          <a:noFill/>
        </a:ln>
        <a:effectLst/>
      </c:spPr>
    </c:plotArea>
    <c:legend>
      <c:legendPos val="b"/>
      <c:layout>
        <c:manualLayout>
          <c:xMode val="edge"/>
          <c:yMode val="edge"/>
          <c:x val="0.45250167965301047"/>
          <c:y val="0.65995862598372845"/>
          <c:w val="0.1020757092446318"/>
          <c:h val="8.096266365251871E-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stacked"/>
        <c:varyColors val="0"/>
        <c:ser>
          <c:idx val="0"/>
          <c:order val="0"/>
          <c:tx>
            <c:strRef>
              <c:f>Sheet1!$B$1</c:f>
              <c:strCache>
                <c:ptCount val="1"/>
                <c:pt idx="0">
                  <c:v>Total Expenses</c:v>
                </c:pt>
              </c:strCache>
            </c:strRef>
          </c:tx>
          <c:spPr>
            <a:solidFill>
              <a:schemeClr val="accent5"/>
            </a:solidFill>
            <a:ln>
              <a:noFill/>
            </a:ln>
            <a:effectLst/>
          </c:spPr>
          <c:invertIfNegative val="0"/>
          <c:cat>
            <c:strRef>
              <c:f>Sheet1!$A$2:$A$14</c:f>
              <c:strCache>
                <c:ptCount val="12"/>
                <c:pt idx="0">
                  <c:v>May</c:v>
                </c:pt>
                <c:pt idx="1">
                  <c:v>June</c:v>
                </c:pt>
                <c:pt idx="2">
                  <c:v>July</c:v>
                </c:pt>
                <c:pt idx="3">
                  <c:v>August</c:v>
                </c:pt>
                <c:pt idx="4">
                  <c:v>September</c:v>
                </c:pt>
                <c:pt idx="5">
                  <c:v>October</c:v>
                </c:pt>
                <c:pt idx="6">
                  <c:v>November</c:v>
                </c:pt>
                <c:pt idx="7">
                  <c:v>December</c:v>
                </c:pt>
                <c:pt idx="8">
                  <c:v>January</c:v>
                </c:pt>
                <c:pt idx="9">
                  <c:v>February</c:v>
                </c:pt>
                <c:pt idx="10">
                  <c:v>March</c:v>
                </c:pt>
                <c:pt idx="11">
                  <c:v>April</c:v>
                </c:pt>
              </c:strCache>
            </c:strRef>
          </c:cat>
          <c:val>
            <c:numRef>
              <c:f>Sheet1!$B$2:$B$14</c:f>
              <c:numCache>
                <c:formatCode>General</c:formatCode>
                <c:ptCount val="13"/>
                <c:pt idx="0">
                  <c:v>1.19</c:v>
                </c:pt>
                <c:pt idx="1">
                  <c:v>1.0900000000000001</c:v>
                </c:pt>
                <c:pt idx="2">
                  <c:v>1.0900000000000001</c:v>
                </c:pt>
                <c:pt idx="3">
                  <c:v>1.0900000000000001</c:v>
                </c:pt>
                <c:pt idx="4">
                  <c:v>1.0900000000000001</c:v>
                </c:pt>
                <c:pt idx="5">
                  <c:v>1.0900000000000001</c:v>
                </c:pt>
                <c:pt idx="6">
                  <c:v>1.0900000000000001</c:v>
                </c:pt>
                <c:pt idx="7">
                  <c:v>1.0900000000000001</c:v>
                </c:pt>
                <c:pt idx="8">
                  <c:v>1.0900000000000001</c:v>
                </c:pt>
                <c:pt idx="9">
                  <c:v>1.0900000000000001</c:v>
                </c:pt>
                <c:pt idx="10">
                  <c:v>1.0900000000000001</c:v>
                </c:pt>
                <c:pt idx="11">
                  <c:v>1.0900000000000001</c:v>
                </c:pt>
              </c:numCache>
            </c:numRef>
          </c:val>
          <c:extLst>
            <c:ext xmlns:c16="http://schemas.microsoft.com/office/drawing/2014/chart" uri="{C3380CC4-5D6E-409C-BE32-E72D297353CC}">
              <c16:uniqueId val="{00000000-080E-4150-95B5-AFE0AA14FBCE}"/>
            </c:ext>
          </c:extLst>
        </c:ser>
        <c:dLbls>
          <c:showLegendKey val="0"/>
          <c:showVal val="0"/>
          <c:showCatName val="0"/>
          <c:showSerName val="0"/>
          <c:showPercent val="0"/>
          <c:showBubbleSize val="0"/>
        </c:dLbls>
        <c:gapWidth val="219"/>
        <c:overlap val="100"/>
        <c:axId val="590206512"/>
        <c:axId val="590207496"/>
      </c:barChart>
      <c:catAx>
        <c:axId val="590206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90207496"/>
        <c:crosses val="autoZero"/>
        <c:auto val="1"/>
        <c:lblAlgn val="ctr"/>
        <c:lblOffset val="100"/>
        <c:noMultiLvlLbl val="0"/>
      </c:catAx>
      <c:valAx>
        <c:axId val="5902074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a:t>In Million Dollars</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902065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Net Profit/loss</c:v>
                </c:pt>
              </c:strCache>
            </c:strRef>
          </c:tx>
          <c:spPr>
            <a:solidFill>
              <a:schemeClr val="accent6"/>
            </a:solidFill>
            <a:ln>
              <a:noFill/>
            </a:ln>
            <a:effectLst/>
          </c:spPr>
          <c:invertIfNegative val="0"/>
          <c:cat>
            <c:strRef>
              <c:f>Sheet1!$A$2:$A$4</c:f>
              <c:strCache>
                <c:ptCount val="3"/>
                <c:pt idx="0">
                  <c:v>FY2018</c:v>
                </c:pt>
                <c:pt idx="1">
                  <c:v>FY2019</c:v>
                </c:pt>
                <c:pt idx="2">
                  <c:v>FY2020</c:v>
                </c:pt>
              </c:strCache>
            </c:strRef>
          </c:cat>
          <c:val>
            <c:numRef>
              <c:f>Sheet1!$B$2:$B$4</c:f>
              <c:numCache>
                <c:formatCode>General</c:formatCode>
                <c:ptCount val="3"/>
                <c:pt idx="0">
                  <c:v>1.7</c:v>
                </c:pt>
                <c:pt idx="1">
                  <c:v>1.69</c:v>
                </c:pt>
                <c:pt idx="2">
                  <c:v>1.98</c:v>
                </c:pt>
              </c:numCache>
            </c:numRef>
          </c:val>
          <c:extLst>
            <c:ext xmlns:c16="http://schemas.microsoft.com/office/drawing/2014/chart" uri="{C3380CC4-5D6E-409C-BE32-E72D297353CC}">
              <c16:uniqueId val="{00000000-3D56-4D22-8A39-7704468B8626}"/>
            </c:ext>
          </c:extLst>
        </c:ser>
        <c:dLbls>
          <c:showLegendKey val="0"/>
          <c:showVal val="0"/>
          <c:showCatName val="0"/>
          <c:showSerName val="0"/>
          <c:showPercent val="0"/>
          <c:showBubbleSize val="0"/>
        </c:dLbls>
        <c:gapWidth val="219"/>
        <c:overlap val="-27"/>
        <c:axId val="598977144"/>
        <c:axId val="598979768"/>
      </c:barChart>
      <c:catAx>
        <c:axId val="598977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8979768"/>
        <c:crosses val="autoZero"/>
        <c:auto val="1"/>
        <c:lblAlgn val="ctr"/>
        <c:lblOffset val="100"/>
        <c:noMultiLvlLbl val="0"/>
      </c:catAx>
      <c:valAx>
        <c:axId val="5989797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In Million Dollars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8977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8">
  <a:schemeClr val="accent5"/>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566A20-6C37-44CA-A8D4-42ABDCA8A424}" type="datetimeFigureOut">
              <a:rPr lang="en-IN" smtClean="0"/>
              <a:t>23-04-2018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111E91-67D5-47DC-B5F9-8F75FBAC89B2}" type="slidenum">
              <a:rPr lang="en-IN" smtClean="0"/>
              <a:t>‹#›</a:t>
            </a:fld>
            <a:endParaRPr lang="en-IN"/>
          </a:p>
        </p:txBody>
      </p:sp>
    </p:spTree>
    <p:extLst>
      <p:ext uri="{BB962C8B-B14F-4D97-AF65-F5344CB8AC3E}">
        <p14:creationId xmlns:p14="http://schemas.microsoft.com/office/powerpoint/2010/main" val="2616222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0111E91-67D5-47DC-B5F9-8F75FBAC89B2}" type="slidenum">
              <a:rPr lang="en-IN" smtClean="0"/>
              <a:t>26</a:t>
            </a:fld>
            <a:endParaRPr lang="en-IN"/>
          </a:p>
        </p:txBody>
      </p:sp>
    </p:spTree>
    <p:extLst>
      <p:ext uri="{BB962C8B-B14F-4D97-AF65-F5344CB8AC3E}">
        <p14:creationId xmlns:p14="http://schemas.microsoft.com/office/powerpoint/2010/main" val="2087192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BB38B81-7AB8-44D8-A541-56D1F31371B2}" type="datetimeFigureOut">
              <a:rPr lang="en-IN" smtClean="0"/>
              <a:t>23-04-2018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7A9EB7-F7C6-4AFE-B1AF-3D06699DE69B}" type="slidenum">
              <a:rPr lang="en-IN" smtClean="0"/>
              <a:t>‹#›</a:t>
            </a:fld>
            <a:endParaRPr lang="en-IN"/>
          </a:p>
        </p:txBody>
      </p:sp>
    </p:spTree>
    <p:extLst>
      <p:ext uri="{BB962C8B-B14F-4D97-AF65-F5344CB8AC3E}">
        <p14:creationId xmlns:p14="http://schemas.microsoft.com/office/powerpoint/2010/main" val="3216760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BB38B81-7AB8-44D8-A541-56D1F31371B2}" type="datetimeFigureOut">
              <a:rPr lang="en-IN" smtClean="0"/>
              <a:t>23-04-2018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7A9EB7-F7C6-4AFE-B1AF-3D06699DE69B}" type="slidenum">
              <a:rPr lang="en-IN" smtClean="0"/>
              <a:t>‹#›</a:t>
            </a:fld>
            <a:endParaRPr lang="en-IN"/>
          </a:p>
        </p:txBody>
      </p:sp>
    </p:spTree>
    <p:extLst>
      <p:ext uri="{BB962C8B-B14F-4D97-AF65-F5344CB8AC3E}">
        <p14:creationId xmlns:p14="http://schemas.microsoft.com/office/powerpoint/2010/main" val="2937631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BB38B81-7AB8-44D8-A541-56D1F31371B2}" type="datetimeFigureOut">
              <a:rPr lang="en-IN" smtClean="0"/>
              <a:t>23-04-2018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7A9EB7-F7C6-4AFE-B1AF-3D06699DE69B}" type="slidenum">
              <a:rPr lang="en-IN" smtClean="0"/>
              <a:t>‹#›</a:t>
            </a:fld>
            <a:endParaRPr lang="en-IN"/>
          </a:p>
        </p:txBody>
      </p:sp>
    </p:spTree>
    <p:extLst>
      <p:ext uri="{BB962C8B-B14F-4D97-AF65-F5344CB8AC3E}">
        <p14:creationId xmlns:p14="http://schemas.microsoft.com/office/powerpoint/2010/main" val="336911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BB38B81-7AB8-44D8-A541-56D1F31371B2}" type="datetimeFigureOut">
              <a:rPr lang="en-IN" smtClean="0"/>
              <a:t>23-04-2018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7A9EB7-F7C6-4AFE-B1AF-3D06699DE69B}" type="slidenum">
              <a:rPr lang="en-IN" smtClean="0"/>
              <a:t>‹#›</a:t>
            </a:fld>
            <a:endParaRPr lang="en-IN"/>
          </a:p>
        </p:txBody>
      </p:sp>
    </p:spTree>
    <p:extLst>
      <p:ext uri="{BB962C8B-B14F-4D97-AF65-F5344CB8AC3E}">
        <p14:creationId xmlns:p14="http://schemas.microsoft.com/office/powerpoint/2010/main" val="2184088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B38B81-7AB8-44D8-A541-56D1F31371B2}" type="datetimeFigureOut">
              <a:rPr lang="en-IN" smtClean="0"/>
              <a:t>23-04-2018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7A9EB7-F7C6-4AFE-B1AF-3D06699DE69B}" type="slidenum">
              <a:rPr lang="en-IN" smtClean="0"/>
              <a:t>‹#›</a:t>
            </a:fld>
            <a:endParaRPr lang="en-IN"/>
          </a:p>
        </p:txBody>
      </p:sp>
    </p:spTree>
    <p:extLst>
      <p:ext uri="{BB962C8B-B14F-4D97-AF65-F5344CB8AC3E}">
        <p14:creationId xmlns:p14="http://schemas.microsoft.com/office/powerpoint/2010/main" val="471593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BB38B81-7AB8-44D8-A541-56D1F31371B2}" type="datetimeFigureOut">
              <a:rPr lang="en-IN" smtClean="0"/>
              <a:t>23-04-2018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7A9EB7-F7C6-4AFE-B1AF-3D06699DE69B}" type="slidenum">
              <a:rPr lang="en-IN" smtClean="0"/>
              <a:t>‹#›</a:t>
            </a:fld>
            <a:endParaRPr lang="en-IN"/>
          </a:p>
        </p:txBody>
      </p:sp>
    </p:spTree>
    <p:extLst>
      <p:ext uri="{BB962C8B-B14F-4D97-AF65-F5344CB8AC3E}">
        <p14:creationId xmlns:p14="http://schemas.microsoft.com/office/powerpoint/2010/main" val="3785032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BB38B81-7AB8-44D8-A541-56D1F31371B2}" type="datetimeFigureOut">
              <a:rPr lang="en-IN" smtClean="0"/>
              <a:t>23-04-2018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7A9EB7-F7C6-4AFE-B1AF-3D06699DE69B}" type="slidenum">
              <a:rPr lang="en-IN" smtClean="0"/>
              <a:t>‹#›</a:t>
            </a:fld>
            <a:endParaRPr lang="en-IN"/>
          </a:p>
        </p:txBody>
      </p:sp>
    </p:spTree>
    <p:extLst>
      <p:ext uri="{BB962C8B-B14F-4D97-AF65-F5344CB8AC3E}">
        <p14:creationId xmlns:p14="http://schemas.microsoft.com/office/powerpoint/2010/main" val="2643949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BB38B81-7AB8-44D8-A541-56D1F31371B2}" type="datetimeFigureOut">
              <a:rPr lang="en-IN" smtClean="0"/>
              <a:t>23-04-2018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7A9EB7-F7C6-4AFE-B1AF-3D06699DE69B}" type="slidenum">
              <a:rPr lang="en-IN" smtClean="0"/>
              <a:t>‹#›</a:t>
            </a:fld>
            <a:endParaRPr lang="en-IN"/>
          </a:p>
        </p:txBody>
      </p:sp>
    </p:spTree>
    <p:extLst>
      <p:ext uri="{BB962C8B-B14F-4D97-AF65-F5344CB8AC3E}">
        <p14:creationId xmlns:p14="http://schemas.microsoft.com/office/powerpoint/2010/main" val="2281681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B38B81-7AB8-44D8-A541-56D1F31371B2}" type="datetimeFigureOut">
              <a:rPr lang="en-IN" smtClean="0"/>
              <a:t>23-04-2018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7A9EB7-F7C6-4AFE-B1AF-3D06699DE69B}" type="slidenum">
              <a:rPr lang="en-IN" smtClean="0"/>
              <a:t>‹#›</a:t>
            </a:fld>
            <a:endParaRPr lang="en-IN"/>
          </a:p>
        </p:txBody>
      </p:sp>
    </p:spTree>
    <p:extLst>
      <p:ext uri="{BB962C8B-B14F-4D97-AF65-F5344CB8AC3E}">
        <p14:creationId xmlns:p14="http://schemas.microsoft.com/office/powerpoint/2010/main" val="1158824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B38B81-7AB8-44D8-A541-56D1F31371B2}" type="datetimeFigureOut">
              <a:rPr lang="en-IN" smtClean="0"/>
              <a:t>23-04-2018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7A9EB7-F7C6-4AFE-B1AF-3D06699DE69B}" type="slidenum">
              <a:rPr lang="en-IN" smtClean="0"/>
              <a:t>‹#›</a:t>
            </a:fld>
            <a:endParaRPr lang="en-IN"/>
          </a:p>
        </p:txBody>
      </p:sp>
    </p:spTree>
    <p:extLst>
      <p:ext uri="{BB962C8B-B14F-4D97-AF65-F5344CB8AC3E}">
        <p14:creationId xmlns:p14="http://schemas.microsoft.com/office/powerpoint/2010/main" val="4235526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B38B81-7AB8-44D8-A541-56D1F31371B2}" type="datetimeFigureOut">
              <a:rPr lang="en-IN" smtClean="0"/>
              <a:t>23-04-2018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7A9EB7-F7C6-4AFE-B1AF-3D06699DE69B}" type="slidenum">
              <a:rPr lang="en-IN" smtClean="0"/>
              <a:t>‹#›</a:t>
            </a:fld>
            <a:endParaRPr lang="en-IN"/>
          </a:p>
        </p:txBody>
      </p:sp>
    </p:spTree>
    <p:extLst>
      <p:ext uri="{BB962C8B-B14F-4D97-AF65-F5344CB8AC3E}">
        <p14:creationId xmlns:p14="http://schemas.microsoft.com/office/powerpoint/2010/main" val="3903698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B38B81-7AB8-44D8-A541-56D1F31371B2}" type="datetimeFigureOut">
              <a:rPr lang="en-IN" smtClean="0"/>
              <a:t>23-04-2018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7A9EB7-F7C6-4AFE-B1AF-3D06699DE69B}" type="slidenum">
              <a:rPr lang="en-IN" smtClean="0"/>
              <a:t>‹#›</a:t>
            </a:fld>
            <a:endParaRPr lang="en-IN"/>
          </a:p>
        </p:txBody>
      </p:sp>
    </p:spTree>
    <p:extLst>
      <p:ext uri="{BB962C8B-B14F-4D97-AF65-F5344CB8AC3E}">
        <p14:creationId xmlns:p14="http://schemas.microsoft.com/office/powerpoint/2010/main" val="2958684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3551" y="464234"/>
            <a:ext cx="10142805" cy="4670474"/>
          </a:xfrm>
        </p:spPr>
        <p:txBody>
          <a:bodyPr>
            <a:normAutofit/>
          </a:bodyPr>
          <a:lstStyle/>
          <a:p>
            <a:r>
              <a:rPr lang="en-IN" b="1" dirty="0">
                <a:latin typeface="+mn-lt"/>
              </a:rPr>
              <a:t>ENTREPRENEURSHIP  MGT401</a:t>
            </a:r>
            <a:br>
              <a:rPr lang="en-IN" sz="800" b="1" dirty="0">
                <a:latin typeface="+mn-lt"/>
              </a:rPr>
            </a:br>
            <a:r>
              <a:rPr lang="en-IN" sz="4800" b="1" dirty="0">
                <a:latin typeface="+mn-lt"/>
              </a:rPr>
              <a:t>BUSINESS PLAN</a:t>
            </a:r>
            <a:br>
              <a:rPr lang="en-IN" sz="800" b="1" dirty="0">
                <a:latin typeface="+mn-lt"/>
              </a:rPr>
            </a:br>
            <a:br>
              <a:rPr lang="en-IN" sz="5400" b="1" dirty="0">
                <a:latin typeface="+mn-lt"/>
              </a:rPr>
            </a:br>
            <a:br>
              <a:rPr lang="en-IN" sz="5400" b="1" dirty="0">
                <a:solidFill>
                  <a:schemeClr val="accent5">
                    <a:lumMod val="75000"/>
                  </a:schemeClr>
                </a:solidFill>
                <a:latin typeface="+mn-lt"/>
              </a:rPr>
            </a:br>
            <a:r>
              <a:rPr lang="en-IN" sz="4800" b="1" dirty="0">
                <a:solidFill>
                  <a:schemeClr val="accent5">
                    <a:lumMod val="75000"/>
                  </a:schemeClr>
                </a:solidFill>
                <a:latin typeface="Algerian" panose="04020705040A02060702" pitchFamily="82" charset="0"/>
              </a:rPr>
              <a:t>PADHOMITRON</a:t>
            </a:r>
            <a:endParaRPr lang="en-IN" dirty="0">
              <a:solidFill>
                <a:schemeClr val="accent5">
                  <a:lumMod val="75000"/>
                </a:schemeClr>
              </a:solidFill>
              <a:latin typeface="Algerian" panose="04020705040A02060702" pitchFamily="82" charset="0"/>
            </a:endParaRPr>
          </a:p>
        </p:txBody>
      </p:sp>
      <p:sp>
        <p:nvSpPr>
          <p:cNvPr id="3" name="Subtitle 2"/>
          <p:cNvSpPr>
            <a:spLocks noGrp="1"/>
          </p:cNvSpPr>
          <p:nvPr>
            <p:ph type="subTitle" idx="1"/>
          </p:nvPr>
        </p:nvSpPr>
        <p:spPr>
          <a:xfrm>
            <a:off x="379828" y="5655213"/>
            <a:ext cx="11521440" cy="841009"/>
          </a:xfrm>
        </p:spPr>
        <p:txBody>
          <a:bodyPr>
            <a:noAutofit/>
          </a:bodyPr>
          <a:lstStyle/>
          <a:p>
            <a:pPr algn="l"/>
            <a:r>
              <a:rPr lang="en-IN" sz="2800" b="1" dirty="0"/>
              <a:t>Group no: 2301                                                                                     Section: S2-S3</a:t>
            </a:r>
          </a:p>
        </p:txBody>
      </p:sp>
      <p:pic>
        <p:nvPicPr>
          <p:cNvPr id="4" name="Picture 3">
            <a:extLst>
              <a:ext uri="{FF2B5EF4-FFF2-40B4-BE49-F238E27FC236}">
                <a16:creationId xmlns:a16="http://schemas.microsoft.com/office/drawing/2014/main" id="{A6A149CE-F06A-4F42-B3F4-4FEEBBBBC06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46917" y="2138290"/>
            <a:ext cx="3545058" cy="2757268"/>
          </a:xfrm>
          <a:prstGeom prst="rect">
            <a:avLst/>
          </a:prstGeom>
          <a:noFill/>
          <a:ln>
            <a:noFill/>
          </a:ln>
        </p:spPr>
      </p:pic>
    </p:spTree>
    <p:extLst>
      <p:ext uri="{BB962C8B-B14F-4D97-AF65-F5344CB8AC3E}">
        <p14:creationId xmlns:p14="http://schemas.microsoft.com/office/powerpoint/2010/main" val="1564508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1897-E71A-4AB0-9075-E1EBA745F791}"/>
              </a:ext>
            </a:extLst>
          </p:cNvPr>
          <p:cNvSpPr>
            <a:spLocks noGrp="1"/>
          </p:cNvSpPr>
          <p:nvPr>
            <p:ph type="title"/>
          </p:nvPr>
        </p:nvSpPr>
        <p:spPr/>
        <p:txBody>
          <a:bodyPr>
            <a:normAutofit/>
          </a:bodyPr>
          <a:lstStyle/>
          <a:p>
            <a:pPr algn="ctr"/>
            <a:r>
              <a:rPr lang="en-US" sz="4000" b="1" dirty="0">
                <a:latin typeface="+mn-lt"/>
              </a:rPr>
              <a:t>OPPORTUNITIES: BUYING INTENTION SURVEY</a:t>
            </a:r>
            <a:endParaRPr lang="en-IN" sz="4000" b="1" dirty="0">
              <a:latin typeface="+mn-lt"/>
            </a:endParaRPr>
          </a:p>
        </p:txBody>
      </p:sp>
      <p:pic>
        <p:nvPicPr>
          <p:cNvPr id="4" name="Content Placeholder 3" descr="F:\3rd Year\Semester 6\Entrepreneurship\Interested pie chart.PNG">
            <a:extLst>
              <a:ext uri="{FF2B5EF4-FFF2-40B4-BE49-F238E27FC236}">
                <a16:creationId xmlns:a16="http://schemas.microsoft.com/office/drawing/2014/main" id="{35093E51-608C-4A56-8AA1-E60CD220164C}"/>
              </a:ext>
            </a:extLst>
          </p:cNvPr>
          <p:cNvPicPr>
            <a:picLocks noGrp="1"/>
          </p:cNvPicPr>
          <p:nvPr>
            <p:ph idx="1"/>
          </p:nvPr>
        </p:nvPicPr>
        <p:blipFill>
          <a:blip r:embed="rId2">
            <a:lum/>
            <a:alphaModFix/>
            <a:extLst>
              <a:ext uri="{28A0092B-C50C-407E-A947-70E740481C1C}">
                <a14:useLocalDpi xmlns:a14="http://schemas.microsoft.com/office/drawing/2010/main" val="0"/>
              </a:ext>
            </a:extLst>
          </a:blip>
          <a:srcRect/>
          <a:stretch>
            <a:fillRect/>
          </a:stretch>
        </p:blipFill>
        <p:spPr>
          <a:xfrm>
            <a:off x="590843" y="2118408"/>
            <a:ext cx="6161649" cy="3916632"/>
          </a:xfrm>
          <a:prstGeom prst="rect">
            <a:avLst/>
          </a:prstGeom>
          <a:noFill/>
          <a:ln>
            <a:noFill/>
            <a:prstDash/>
          </a:ln>
        </p:spPr>
      </p:pic>
      <p:sp>
        <p:nvSpPr>
          <p:cNvPr id="5" name="Rectangle 4">
            <a:extLst>
              <a:ext uri="{FF2B5EF4-FFF2-40B4-BE49-F238E27FC236}">
                <a16:creationId xmlns:a16="http://schemas.microsoft.com/office/drawing/2014/main" id="{7DC2B5E9-C0D6-46A9-820B-4C0F3C93F693}"/>
              </a:ext>
            </a:extLst>
          </p:cNvPr>
          <p:cNvSpPr/>
          <p:nvPr/>
        </p:nvSpPr>
        <p:spPr>
          <a:xfrm>
            <a:off x="6471138" y="2197966"/>
            <a:ext cx="5458266" cy="4124206"/>
          </a:xfrm>
          <a:prstGeom prst="rect">
            <a:avLst/>
          </a:prstGeom>
        </p:spPr>
        <p:txBody>
          <a:bodyPr wrap="square">
            <a:spAutoFit/>
          </a:bodyPr>
          <a:lstStyle/>
          <a:p>
            <a:pPr marL="342900" lvl="0" indent="-342900">
              <a:spcAft>
                <a:spcPts val="0"/>
              </a:spcAft>
              <a:buFont typeface="+mj-lt"/>
              <a:buAutoNum type="alphaUcPeriod"/>
              <a:tabLst>
                <a:tab pos="355600" algn="l"/>
              </a:tabLst>
            </a:pPr>
            <a:r>
              <a:rPr lang="en-IN" sz="2200" b="1" kern="150" dirty="0">
                <a:solidFill>
                  <a:schemeClr val="accent1">
                    <a:lumMod val="75000"/>
                  </a:schemeClr>
                </a:solidFill>
                <a:latin typeface="Times New Roman" panose="02020603050405020304" pitchFamily="18" charset="0"/>
                <a:ea typeface="Times New Roman" panose="02020603050405020304" pitchFamily="18" charset="0"/>
                <a:cs typeface="FreeSans"/>
              </a:rPr>
              <a:t>BUYING INTENTION SURVEY</a:t>
            </a:r>
            <a:r>
              <a:rPr lang="en-IN" sz="2200" kern="150" dirty="0">
                <a:latin typeface="Times New Roman" panose="02020603050405020304" pitchFamily="18" charset="0"/>
                <a:ea typeface="Times New Roman" panose="02020603050405020304" pitchFamily="18" charset="0"/>
                <a:cs typeface="FreeSans"/>
              </a:rPr>
              <a:t>: </a:t>
            </a:r>
            <a:endParaRPr lang="en-IN" sz="2200" i="1" kern="150" dirty="0">
              <a:latin typeface="Times New Roman" panose="02020603050405020304" pitchFamily="18" charset="0"/>
              <a:ea typeface="Times New Roman" panose="02020603050405020304" pitchFamily="18" charset="0"/>
              <a:cs typeface="FreeSans"/>
            </a:endParaRPr>
          </a:p>
          <a:p>
            <a:pPr lvl="0">
              <a:spcAft>
                <a:spcPts val="0"/>
              </a:spcAft>
              <a:tabLst>
                <a:tab pos="355600" algn="l"/>
              </a:tabLst>
            </a:pPr>
            <a:r>
              <a:rPr lang="en-IN" sz="2400" i="1" kern="150" dirty="0">
                <a:latin typeface="Times New Roman" panose="02020603050405020304" pitchFamily="18" charset="0"/>
                <a:ea typeface="Noto Sans CJK SC Regular"/>
                <a:cs typeface="FreeSans"/>
              </a:rPr>
              <a:t>     Feasible</a:t>
            </a:r>
            <a:endParaRPr lang="en-IN" sz="2400" i="1" kern="150" dirty="0">
              <a:latin typeface="Liberation Serif"/>
              <a:ea typeface="Noto Sans CJK SC Regular"/>
              <a:cs typeface="FreeSans"/>
            </a:endParaRPr>
          </a:p>
          <a:p>
            <a:pPr marL="177800">
              <a:spcAft>
                <a:spcPts val="0"/>
              </a:spcAft>
              <a:tabLst>
                <a:tab pos="2362200" algn="l"/>
                <a:tab pos="4127500" algn="l"/>
              </a:tabLst>
            </a:pPr>
            <a:r>
              <a:rPr lang="en-IN" sz="2400" i="1" kern="150" dirty="0">
                <a:latin typeface="Times New Roman" panose="02020603050405020304" pitchFamily="18" charset="0"/>
                <a:ea typeface="Times New Roman" panose="02020603050405020304" pitchFamily="18" charset="0"/>
                <a:cs typeface="FreeSans"/>
              </a:rPr>
              <a:t> </a:t>
            </a:r>
            <a:endParaRPr lang="en-IN" sz="2400" i="1" kern="150" dirty="0">
              <a:latin typeface="Liberation Serif"/>
              <a:ea typeface="Noto Sans CJK SC Regular"/>
              <a:cs typeface="FreeSans"/>
            </a:endParaRPr>
          </a:p>
          <a:p>
            <a:pPr marL="342900" indent="-342900">
              <a:spcAft>
                <a:spcPts val="0"/>
              </a:spcAft>
              <a:buFont typeface="Arial" panose="020B0604020202020204" pitchFamily="34" charset="0"/>
              <a:buChar char="•"/>
              <a:tabLst>
                <a:tab pos="177800" algn="l"/>
              </a:tabLst>
            </a:pPr>
            <a:r>
              <a:rPr lang="en-IN" sz="2400" i="1" kern="150" dirty="0">
                <a:latin typeface="Times New Roman" panose="02020603050405020304" pitchFamily="18" charset="0"/>
                <a:ea typeface="Times New Roman" panose="02020603050405020304" pitchFamily="18" charset="0"/>
                <a:cs typeface="FreeSans"/>
              </a:rPr>
              <a:t>According to our finding, </a:t>
            </a:r>
            <a:r>
              <a:rPr lang="en-IN" sz="2400" b="1" i="1" kern="150" dirty="0">
                <a:latin typeface="Times New Roman" panose="02020603050405020304" pitchFamily="18" charset="0"/>
                <a:ea typeface="Times New Roman" panose="02020603050405020304" pitchFamily="18" charset="0"/>
                <a:cs typeface="FreeSans"/>
              </a:rPr>
              <a:t>63.6% </a:t>
            </a:r>
            <a:r>
              <a:rPr lang="en-IN" sz="2400" i="1" kern="150" dirty="0">
                <a:latin typeface="Times New Roman" panose="02020603050405020304" pitchFamily="18" charset="0"/>
                <a:ea typeface="Times New Roman" panose="02020603050405020304" pitchFamily="18" charset="0"/>
                <a:cs typeface="FreeSans"/>
              </a:rPr>
              <a:t>of the total number of people would be interested in our product.</a:t>
            </a:r>
          </a:p>
          <a:p>
            <a:pPr marL="342900" indent="-342900">
              <a:buFont typeface="Arial" panose="020B0604020202020204" pitchFamily="34" charset="0"/>
              <a:buChar char="•"/>
              <a:tabLst>
                <a:tab pos="177800" algn="l"/>
              </a:tabLst>
            </a:pPr>
            <a:r>
              <a:rPr lang="en-IN" sz="2400" b="1" i="1" kern="150" dirty="0">
                <a:latin typeface="Times New Roman" panose="02020603050405020304" pitchFamily="18" charset="0"/>
                <a:ea typeface="Times New Roman" panose="02020603050405020304" pitchFamily="18" charset="0"/>
                <a:cs typeface="FreeSans"/>
              </a:rPr>
              <a:t>36.4% </a:t>
            </a:r>
            <a:r>
              <a:rPr lang="en-IN" sz="2400" i="1" kern="150" dirty="0">
                <a:latin typeface="Times New Roman" panose="02020603050405020304" pitchFamily="18" charset="0"/>
                <a:ea typeface="Times New Roman" panose="02020603050405020304" pitchFamily="18" charset="0"/>
                <a:cs typeface="FreeSans"/>
              </a:rPr>
              <a:t>of the total number of people would be somewhat interested.</a:t>
            </a:r>
          </a:p>
          <a:p>
            <a:pPr marL="342900" indent="-342900">
              <a:spcAft>
                <a:spcPts val="0"/>
              </a:spcAft>
              <a:buFont typeface="Arial" panose="020B0604020202020204" pitchFamily="34" charset="0"/>
              <a:buChar char="•"/>
              <a:tabLst>
                <a:tab pos="177800" algn="l"/>
              </a:tabLst>
            </a:pPr>
            <a:endParaRPr lang="en-IN" sz="2400" kern="150" dirty="0">
              <a:effectLst/>
              <a:latin typeface="Times New Roman" panose="02020603050405020304" pitchFamily="18" charset="0"/>
              <a:ea typeface="Noto Sans CJK SC Regular"/>
              <a:cs typeface="FreeSans"/>
            </a:endParaRPr>
          </a:p>
          <a:p>
            <a:pPr>
              <a:spcAft>
                <a:spcPts val="0"/>
              </a:spcAft>
              <a:tabLst>
                <a:tab pos="177800" algn="l"/>
              </a:tabLst>
            </a:pPr>
            <a:endParaRPr lang="en-IN" sz="2400" kern="150" dirty="0">
              <a:latin typeface="Times New Roman" panose="02020603050405020304" pitchFamily="18" charset="0"/>
              <a:ea typeface="Noto Sans CJK SC Regular"/>
              <a:cs typeface="FreeSans"/>
            </a:endParaRPr>
          </a:p>
          <a:p>
            <a:pPr>
              <a:spcAft>
                <a:spcPts val="0"/>
              </a:spcAft>
              <a:tabLst>
                <a:tab pos="177800" algn="l"/>
              </a:tabLst>
            </a:pPr>
            <a:endParaRPr lang="en-IN" sz="2400" kern="150" dirty="0">
              <a:effectLst/>
              <a:latin typeface="Liberation Serif"/>
              <a:ea typeface="Noto Sans CJK SC Regular"/>
              <a:cs typeface="FreeSans"/>
            </a:endParaRPr>
          </a:p>
        </p:txBody>
      </p:sp>
    </p:spTree>
    <p:extLst>
      <p:ext uri="{BB962C8B-B14F-4D97-AF65-F5344CB8AC3E}">
        <p14:creationId xmlns:p14="http://schemas.microsoft.com/office/powerpoint/2010/main" val="273289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9DFAA-FBB1-4064-BF24-61B2F41AC22F}"/>
              </a:ext>
            </a:extLst>
          </p:cNvPr>
          <p:cNvSpPr>
            <a:spLocks noGrp="1"/>
          </p:cNvSpPr>
          <p:nvPr>
            <p:ph type="title"/>
          </p:nvPr>
        </p:nvSpPr>
        <p:spPr/>
        <p:txBody>
          <a:bodyPr>
            <a:normAutofit/>
          </a:bodyPr>
          <a:lstStyle/>
          <a:p>
            <a:pPr algn="ctr"/>
            <a:r>
              <a:rPr lang="en-US" sz="4000" b="1" dirty="0">
                <a:latin typeface="+mn-lt"/>
              </a:rPr>
              <a:t>OPPORTUNITIES: BUYING INTENTION SURVEY</a:t>
            </a:r>
            <a:endParaRPr lang="en-IN" sz="4000" dirty="0">
              <a:latin typeface="+mn-lt"/>
            </a:endParaRPr>
          </a:p>
        </p:txBody>
      </p:sp>
      <p:pic>
        <p:nvPicPr>
          <p:cNvPr id="4" name="Content Placeholder 3">
            <a:extLst>
              <a:ext uri="{FF2B5EF4-FFF2-40B4-BE49-F238E27FC236}">
                <a16:creationId xmlns:a16="http://schemas.microsoft.com/office/drawing/2014/main" id="{41F28D06-6A19-43F2-AD11-52025E2C57A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0670" y="2136468"/>
            <a:ext cx="5022167" cy="3800098"/>
          </a:xfrm>
          <a:prstGeom prst="rect">
            <a:avLst/>
          </a:prstGeom>
          <a:noFill/>
          <a:ln>
            <a:noFill/>
          </a:ln>
        </p:spPr>
      </p:pic>
      <p:sp>
        <p:nvSpPr>
          <p:cNvPr id="5" name="Rectangle 4">
            <a:extLst>
              <a:ext uri="{FF2B5EF4-FFF2-40B4-BE49-F238E27FC236}">
                <a16:creationId xmlns:a16="http://schemas.microsoft.com/office/drawing/2014/main" id="{BDF064AB-FBDE-4EA1-B068-9D64370B830D}"/>
              </a:ext>
            </a:extLst>
          </p:cNvPr>
          <p:cNvSpPr/>
          <p:nvPr/>
        </p:nvSpPr>
        <p:spPr>
          <a:xfrm>
            <a:off x="6471138" y="2141695"/>
            <a:ext cx="5528604" cy="3724096"/>
          </a:xfrm>
          <a:prstGeom prst="rect">
            <a:avLst/>
          </a:prstGeom>
        </p:spPr>
        <p:txBody>
          <a:bodyPr wrap="square">
            <a:spAutoFit/>
          </a:bodyPr>
          <a:lstStyle/>
          <a:p>
            <a:pPr marL="342900" lvl="0" indent="-342900">
              <a:spcAft>
                <a:spcPts val="0"/>
              </a:spcAft>
              <a:buFont typeface="+mj-lt"/>
              <a:buAutoNum type="alphaUcPeriod"/>
              <a:tabLst>
                <a:tab pos="355600" algn="l"/>
              </a:tabLst>
            </a:pPr>
            <a:r>
              <a:rPr lang="en-IN" sz="2400" b="1" kern="150" dirty="0">
                <a:solidFill>
                  <a:schemeClr val="accent1">
                    <a:lumMod val="75000"/>
                  </a:schemeClr>
                </a:solidFill>
                <a:latin typeface="Times New Roman" panose="02020603050405020304" pitchFamily="18" charset="0"/>
                <a:ea typeface="Times New Roman" panose="02020603050405020304" pitchFamily="18" charset="0"/>
                <a:cs typeface="FreeSans"/>
              </a:rPr>
              <a:t>SUBSCRIPTION SURVEY</a:t>
            </a:r>
            <a:r>
              <a:rPr lang="en-IN" sz="2400" kern="150" dirty="0">
                <a:latin typeface="Times New Roman" panose="02020603050405020304" pitchFamily="18" charset="0"/>
                <a:ea typeface="Times New Roman" panose="02020603050405020304" pitchFamily="18" charset="0"/>
                <a:cs typeface="FreeSans"/>
              </a:rPr>
              <a:t>: </a:t>
            </a:r>
            <a:endParaRPr lang="en-IN" sz="2400" i="1" kern="150" dirty="0">
              <a:latin typeface="Times New Roman" panose="02020603050405020304" pitchFamily="18" charset="0"/>
              <a:ea typeface="Times New Roman" panose="02020603050405020304" pitchFamily="18" charset="0"/>
              <a:cs typeface="FreeSans"/>
            </a:endParaRPr>
          </a:p>
          <a:p>
            <a:pPr marL="177800">
              <a:spcAft>
                <a:spcPts val="0"/>
              </a:spcAft>
              <a:tabLst>
                <a:tab pos="2362200" algn="l"/>
                <a:tab pos="4127500" algn="l"/>
              </a:tabLst>
            </a:pPr>
            <a:r>
              <a:rPr lang="en-IN" sz="3200" i="1" kern="150" dirty="0">
                <a:latin typeface="Times New Roman" panose="02020603050405020304" pitchFamily="18" charset="0"/>
                <a:ea typeface="Times New Roman" panose="02020603050405020304" pitchFamily="18" charset="0"/>
                <a:cs typeface="FreeSans"/>
              </a:rPr>
              <a:t> </a:t>
            </a:r>
            <a:endParaRPr lang="en-IN" sz="3200" i="1" kern="150" dirty="0">
              <a:latin typeface="Liberation Serif"/>
              <a:ea typeface="Noto Sans CJK SC Regular"/>
              <a:cs typeface="FreeSans"/>
            </a:endParaRPr>
          </a:p>
          <a:p>
            <a:pPr marL="285750" indent="-285750">
              <a:buFont typeface="Arial" panose="020B0604020202020204" pitchFamily="34" charset="0"/>
              <a:buChar char="•"/>
            </a:pPr>
            <a:r>
              <a:rPr lang="en-IN" sz="2400" b="1" i="1" dirty="0"/>
              <a:t>61.8%</a:t>
            </a:r>
            <a:r>
              <a:rPr lang="en-IN" sz="2400" i="1" dirty="0"/>
              <a:t> of the total number of people </a:t>
            </a:r>
            <a:r>
              <a:rPr lang="en-IN" sz="2400" b="1" i="1" dirty="0"/>
              <a:t>will</a:t>
            </a:r>
            <a:r>
              <a:rPr lang="en-IN" sz="2400" i="1" dirty="0"/>
              <a:t> pay for one-to-one mentorship subscription of our service.</a:t>
            </a:r>
          </a:p>
          <a:p>
            <a:pPr marL="285750" indent="-285750">
              <a:buFont typeface="Arial" panose="020B0604020202020204" pitchFamily="34" charset="0"/>
              <a:buChar char="•"/>
            </a:pPr>
            <a:r>
              <a:rPr lang="en-IN" sz="2400" b="1" i="1" dirty="0"/>
              <a:t>20%</a:t>
            </a:r>
            <a:r>
              <a:rPr lang="en-IN" sz="2400" i="1" dirty="0"/>
              <a:t> of the total number of people </a:t>
            </a:r>
            <a:r>
              <a:rPr lang="en-IN" sz="2400" b="1" i="1" dirty="0"/>
              <a:t>may</a:t>
            </a:r>
            <a:r>
              <a:rPr lang="en-IN" sz="2400" i="1" dirty="0"/>
              <a:t> pay for one-to-one mentorship subscription of our service.</a:t>
            </a:r>
            <a:endParaRPr lang="en-IN" sz="3200" i="1" kern="150" dirty="0">
              <a:latin typeface="Times New Roman" panose="02020603050405020304" pitchFamily="18" charset="0"/>
              <a:ea typeface="Noto Sans CJK SC Regular"/>
              <a:cs typeface="FreeSans"/>
            </a:endParaRPr>
          </a:p>
          <a:p>
            <a:pPr>
              <a:spcAft>
                <a:spcPts val="0"/>
              </a:spcAft>
              <a:tabLst>
                <a:tab pos="177800" algn="l"/>
              </a:tabLst>
            </a:pPr>
            <a:endParaRPr lang="en-IN" sz="3200" kern="150" dirty="0">
              <a:effectLst/>
              <a:latin typeface="Liberation Serif"/>
              <a:ea typeface="Noto Sans CJK SC Regular"/>
              <a:cs typeface="FreeSans"/>
            </a:endParaRPr>
          </a:p>
        </p:txBody>
      </p:sp>
    </p:spTree>
    <p:extLst>
      <p:ext uri="{BB962C8B-B14F-4D97-AF65-F5344CB8AC3E}">
        <p14:creationId xmlns:p14="http://schemas.microsoft.com/office/powerpoint/2010/main" val="2631739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830F-772A-4707-8C69-0C8ABFE9D735}"/>
              </a:ext>
            </a:extLst>
          </p:cNvPr>
          <p:cNvSpPr>
            <a:spLocks noGrp="1"/>
          </p:cNvSpPr>
          <p:nvPr>
            <p:ph type="title"/>
          </p:nvPr>
        </p:nvSpPr>
        <p:spPr/>
        <p:txBody>
          <a:bodyPr/>
          <a:lstStyle/>
          <a:p>
            <a:pPr algn="ctr"/>
            <a:r>
              <a:rPr lang="en-IN" b="1" dirty="0">
                <a:latin typeface="+mn-lt"/>
              </a:rPr>
              <a:t>OPPORTUNITIES: TARGET MARKET</a:t>
            </a:r>
            <a:endParaRPr lang="en-IN" dirty="0">
              <a:latin typeface="+mn-lt"/>
            </a:endParaRPr>
          </a:p>
        </p:txBody>
      </p:sp>
      <p:sp>
        <p:nvSpPr>
          <p:cNvPr id="3" name="Content Placeholder 2">
            <a:extLst>
              <a:ext uri="{FF2B5EF4-FFF2-40B4-BE49-F238E27FC236}">
                <a16:creationId xmlns:a16="http://schemas.microsoft.com/office/drawing/2014/main" id="{4A4CE187-0001-47C1-B4AF-470F93EE5338}"/>
              </a:ext>
            </a:extLst>
          </p:cNvPr>
          <p:cNvSpPr>
            <a:spLocks noGrp="1"/>
          </p:cNvSpPr>
          <p:nvPr>
            <p:ph idx="1"/>
          </p:nvPr>
        </p:nvSpPr>
        <p:spPr>
          <a:xfrm>
            <a:off x="838200" y="2082017"/>
            <a:ext cx="10515600" cy="4094945"/>
          </a:xfrm>
        </p:spPr>
        <p:txBody>
          <a:bodyPr/>
          <a:lstStyle/>
          <a:p>
            <a:pPr marL="0" indent="0">
              <a:buNone/>
            </a:pPr>
            <a:r>
              <a:rPr lang="en-IN" b="1" i="1" dirty="0">
                <a:solidFill>
                  <a:schemeClr val="accent5">
                    <a:lumMod val="75000"/>
                  </a:schemeClr>
                </a:solidFill>
              </a:rPr>
              <a:t>We will focus on the following target markets with regards to the flow of money.</a:t>
            </a:r>
          </a:p>
          <a:p>
            <a:pPr marL="0" indent="0">
              <a:buNone/>
            </a:pPr>
            <a:endParaRPr lang="en-IN" i="1" dirty="0"/>
          </a:p>
          <a:p>
            <a:r>
              <a:rPr lang="en-IN" i="1" dirty="0"/>
              <a:t>MOOCs partners.  </a:t>
            </a:r>
          </a:p>
          <a:p>
            <a:r>
              <a:rPr lang="en-IN" i="1" dirty="0"/>
              <a:t> Paying individual learners. </a:t>
            </a:r>
          </a:p>
          <a:p>
            <a:r>
              <a:rPr lang="en-IN" i="1" dirty="0"/>
              <a:t>Non-paying individual learners. </a:t>
            </a:r>
          </a:p>
          <a:p>
            <a:r>
              <a:rPr lang="en-IN" i="1" dirty="0"/>
              <a:t>Institutional customers.</a:t>
            </a:r>
          </a:p>
          <a:p>
            <a:r>
              <a:rPr lang="en-IN" i="1" dirty="0"/>
              <a:t>Mentors from the various universities.</a:t>
            </a:r>
          </a:p>
        </p:txBody>
      </p:sp>
    </p:spTree>
    <p:extLst>
      <p:ext uri="{BB962C8B-B14F-4D97-AF65-F5344CB8AC3E}">
        <p14:creationId xmlns:p14="http://schemas.microsoft.com/office/powerpoint/2010/main" val="2587219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0856F-C738-4D3B-8045-9DFDEE26D8A6}"/>
              </a:ext>
            </a:extLst>
          </p:cNvPr>
          <p:cNvSpPr>
            <a:spLocks noGrp="1"/>
          </p:cNvSpPr>
          <p:nvPr>
            <p:ph type="title"/>
          </p:nvPr>
        </p:nvSpPr>
        <p:spPr/>
        <p:txBody>
          <a:bodyPr/>
          <a:lstStyle/>
          <a:p>
            <a:pPr algn="ctr"/>
            <a:r>
              <a:rPr lang="en-IN" b="1" dirty="0">
                <a:latin typeface="+mn-lt"/>
              </a:rPr>
              <a:t>OPPORTUNITIES: COMPETITION</a:t>
            </a:r>
            <a:endParaRPr lang="en-IN" dirty="0">
              <a:latin typeface="+mn-lt"/>
            </a:endParaRPr>
          </a:p>
        </p:txBody>
      </p:sp>
      <p:sp>
        <p:nvSpPr>
          <p:cNvPr id="3" name="Content Placeholder 2">
            <a:extLst>
              <a:ext uri="{FF2B5EF4-FFF2-40B4-BE49-F238E27FC236}">
                <a16:creationId xmlns:a16="http://schemas.microsoft.com/office/drawing/2014/main" id="{4B88FF7C-93C4-4452-80C7-9235C7CF9CDC}"/>
              </a:ext>
            </a:extLst>
          </p:cNvPr>
          <p:cNvSpPr>
            <a:spLocks noGrp="1"/>
          </p:cNvSpPr>
          <p:nvPr>
            <p:ph idx="1"/>
          </p:nvPr>
        </p:nvSpPr>
        <p:spPr>
          <a:xfrm>
            <a:off x="838200" y="1825625"/>
            <a:ext cx="9895449" cy="4351338"/>
          </a:xfrm>
        </p:spPr>
        <p:txBody>
          <a:bodyPr>
            <a:normAutofit/>
          </a:bodyPr>
          <a:lstStyle/>
          <a:p>
            <a:pPr marL="0" indent="0">
              <a:buNone/>
            </a:pPr>
            <a:r>
              <a:rPr lang="en-IN" b="1" dirty="0">
                <a:solidFill>
                  <a:schemeClr val="accent1">
                    <a:lumMod val="75000"/>
                  </a:schemeClr>
                </a:solidFill>
              </a:rPr>
              <a:t>CURRENT COMPETITORS</a:t>
            </a:r>
          </a:p>
          <a:p>
            <a:pPr marL="0" indent="0">
              <a:buNone/>
            </a:pPr>
            <a:r>
              <a:rPr lang="en-IN" i="1" dirty="0"/>
              <a:t>The major players in global market includes- </a:t>
            </a:r>
          </a:p>
          <a:p>
            <a:pPr marL="0" indent="0">
              <a:buNone/>
            </a:pPr>
            <a:br>
              <a:rPr lang="en-IN" i="1" dirty="0"/>
            </a:br>
            <a:r>
              <a:rPr lang="en-IN" i="1" dirty="0"/>
              <a:t>1. EdX</a:t>
            </a:r>
            <a:br>
              <a:rPr lang="en-IN" i="1" dirty="0"/>
            </a:br>
            <a:r>
              <a:rPr lang="en-IN" i="1" dirty="0"/>
              <a:t>2. Coursera</a:t>
            </a:r>
            <a:br>
              <a:rPr lang="en-IN" i="1" dirty="0"/>
            </a:br>
            <a:r>
              <a:rPr lang="en-IN" i="1" dirty="0"/>
              <a:t>3. Udacity</a:t>
            </a:r>
            <a:br>
              <a:rPr lang="en-IN" i="1" dirty="0"/>
            </a:br>
            <a:r>
              <a:rPr lang="en-IN" i="1" dirty="0"/>
              <a:t>4. Udemy</a:t>
            </a:r>
            <a:br>
              <a:rPr lang="en-IN" i="1" dirty="0"/>
            </a:br>
            <a:r>
              <a:rPr lang="en-IN" i="1" dirty="0"/>
              <a:t>5. Duolingo</a:t>
            </a:r>
            <a:br>
              <a:rPr lang="en-IN" i="1" dirty="0"/>
            </a:br>
            <a:r>
              <a:rPr lang="en-IN" i="1" dirty="0"/>
              <a:t>6. Englishtown</a:t>
            </a:r>
            <a:br>
              <a:rPr lang="en-IN" i="1" dirty="0"/>
            </a:br>
            <a:endParaRPr lang="en-IN" i="1" dirty="0"/>
          </a:p>
        </p:txBody>
      </p:sp>
      <p:sp>
        <p:nvSpPr>
          <p:cNvPr id="4" name="Rectangle 3">
            <a:extLst>
              <a:ext uri="{FF2B5EF4-FFF2-40B4-BE49-F238E27FC236}">
                <a16:creationId xmlns:a16="http://schemas.microsoft.com/office/drawing/2014/main" id="{B951BE7B-3EBB-4DDC-ABF9-67F3BA1B9C9B}"/>
              </a:ext>
            </a:extLst>
          </p:cNvPr>
          <p:cNvSpPr/>
          <p:nvPr/>
        </p:nvSpPr>
        <p:spPr>
          <a:xfrm>
            <a:off x="6865034" y="2269759"/>
            <a:ext cx="4389120" cy="3539430"/>
          </a:xfrm>
          <a:prstGeom prst="rect">
            <a:avLst/>
          </a:prstGeom>
        </p:spPr>
        <p:txBody>
          <a:bodyPr wrap="square">
            <a:spAutoFit/>
          </a:bodyPr>
          <a:lstStyle/>
          <a:p>
            <a:pPr>
              <a:spcAft>
                <a:spcPts val="800"/>
              </a:spcAft>
            </a:pPr>
            <a:br>
              <a:rPr lang="en-IN" sz="2800" i="1" dirty="0">
                <a:solidFill>
                  <a:srgbClr val="000000"/>
                </a:solidFill>
                <a:ea typeface="Calibri" panose="020F0502020204030204" pitchFamily="34" charset="0"/>
                <a:cs typeface="Times New Roman" panose="02020603050405020304" pitchFamily="18" charset="0"/>
              </a:rPr>
            </a:br>
            <a:br>
              <a:rPr lang="en-IN" sz="2800" i="1" dirty="0">
                <a:solidFill>
                  <a:srgbClr val="000000"/>
                </a:solidFill>
                <a:ea typeface="Calibri" panose="020F0502020204030204" pitchFamily="34" charset="0"/>
                <a:cs typeface="Times New Roman" panose="02020603050405020304" pitchFamily="18" charset="0"/>
              </a:rPr>
            </a:br>
            <a:r>
              <a:rPr lang="en-IN" sz="2800" i="1" dirty="0">
                <a:solidFill>
                  <a:srgbClr val="000000"/>
                </a:solidFill>
                <a:ea typeface="Calibri" panose="020F0502020204030204" pitchFamily="34" charset="0"/>
                <a:cs typeface="Times New Roman" panose="02020603050405020304" pitchFamily="18" charset="0"/>
              </a:rPr>
              <a:t>7. Google Primer</a:t>
            </a:r>
            <a:br>
              <a:rPr lang="en-IN" sz="2800" i="1" dirty="0">
                <a:solidFill>
                  <a:srgbClr val="000000"/>
                </a:solidFill>
                <a:ea typeface="Calibri" panose="020F0502020204030204" pitchFamily="34" charset="0"/>
                <a:cs typeface="Times New Roman" panose="02020603050405020304" pitchFamily="18" charset="0"/>
              </a:rPr>
            </a:br>
            <a:r>
              <a:rPr lang="en-IN" sz="2800" i="1" dirty="0">
                <a:solidFill>
                  <a:srgbClr val="000000"/>
                </a:solidFill>
                <a:ea typeface="Calibri" panose="020F0502020204030204" pitchFamily="34" charset="0"/>
                <a:cs typeface="Times New Roman" panose="02020603050405020304" pitchFamily="18" charset="0"/>
              </a:rPr>
              <a:t>8. Lynda.com</a:t>
            </a:r>
            <a:br>
              <a:rPr lang="en-IN" sz="2800" i="1" dirty="0">
                <a:solidFill>
                  <a:srgbClr val="000000"/>
                </a:solidFill>
                <a:ea typeface="Calibri" panose="020F0502020204030204" pitchFamily="34" charset="0"/>
                <a:cs typeface="Times New Roman" panose="02020603050405020304" pitchFamily="18" charset="0"/>
              </a:rPr>
            </a:br>
            <a:r>
              <a:rPr lang="en-IN" sz="2800" i="1" dirty="0">
                <a:solidFill>
                  <a:srgbClr val="000000"/>
                </a:solidFill>
                <a:ea typeface="Calibri" panose="020F0502020204030204" pitchFamily="34" charset="0"/>
                <a:cs typeface="Times New Roman" panose="02020603050405020304" pitchFamily="18" charset="0"/>
              </a:rPr>
              <a:t>9. CodeAcademy</a:t>
            </a:r>
            <a:br>
              <a:rPr lang="en-IN" sz="2800" i="1" dirty="0">
                <a:solidFill>
                  <a:srgbClr val="000000"/>
                </a:solidFill>
                <a:ea typeface="Calibri" panose="020F0502020204030204" pitchFamily="34" charset="0"/>
                <a:cs typeface="Times New Roman" panose="02020603050405020304" pitchFamily="18" charset="0"/>
              </a:rPr>
            </a:br>
            <a:r>
              <a:rPr lang="en-IN" sz="2800" i="1" dirty="0">
                <a:solidFill>
                  <a:srgbClr val="000000"/>
                </a:solidFill>
                <a:ea typeface="Calibri" panose="020F0502020204030204" pitchFamily="34" charset="0"/>
                <a:cs typeface="Times New Roman" panose="02020603050405020304" pitchFamily="18" charset="0"/>
              </a:rPr>
              <a:t>10. FutureLearn</a:t>
            </a:r>
            <a:br>
              <a:rPr lang="en-IN" sz="2800" i="1" dirty="0">
                <a:solidFill>
                  <a:srgbClr val="000000"/>
                </a:solidFill>
                <a:ea typeface="Calibri" panose="020F0502020204030204" pitchFamily="34" charset="0"/>
                <a:cs typeface="Times New Roman" panose="02020603050405020304" pitchFamily="18" charset="0"/>
              </a:rPr>
            </a:br>
            <a:r>
              <a:rPr lang="en-IN" sz="2800" i="1" dirty="0">
                <a:solidFill>
                  <a:srgbClr val="000000"/>
                </a:solidFill>
                <a:ea typeface="Calibri" panose="020F0502020204030204" pitchFamily="34" charset="0"/>
                <a:cs typeface="Times New Roman" panose="02020603050405020304" pitchFamily="18" charset="0"/>
              </a:rPr>
              <a:t>11. Esri</a:t>
            </a:r>
            <a:br>
              <a:rPr lang="en-IN" sz="2800" i="1" dirty="0">
                <a:solidFill>
                  <a:srgbClr val="000000"/>
                </a:solidFill>
                <a:ea typeface="Calibri" panose="020F0502020204030204" pitchFamily="34" charset="0"/>
                <a:cs typeface="Times New Roman" panose="02020603050405020304" pitchFamily="18" charset="0"/>
              </a:rPr>
            </a:br>
            <a:r>
              <a:rPr lang="en-IN" sz="2800" i="1" dirty="0">
                <a:solidFill>
                  <a:srgbClr val="000000"/>
                </a:solidFill>
                <a:ea typeface="Calibri" panose="020F0502020204030204" pitchFamily="34" charset="0"/>
                <a:cs typeface="Times New Roman" panose="02020603050405020304" pitchFamily="18" charset="0"/>
              </a:rPr>
              <a:t>12. IER</a:t>
            </a:r>
            <a:endParaRPr lang="en-IN" sz="2400" i="1"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6569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EAC33-BDC5-486F-A50A-3274136954F9}"/>
              </a:ext>
            </a:extLst>
          </p:cNvPr>
          <p:cNvSpPr>
            <a:spLocks noGrp="1"/>
          </p:cNvSpPr>
          <p:nvPr>
            <p:ph type="title"/>
          </p:nvPr>
        </p:nvSpPr>
        <p:spPr>
          <a:xfrm>
            <a:off x="675249" y="365125"/>
            <a:ext cx="10678551" cy="1325563"/>
          </a:xfrm>
        </p:spPr>
        <p:txBody>
          <a:bodyPr>
            <a:normAutofit/>
          </a:bodyPr>
          <a:lstStyle/>
          <a:p>
            <a:pPr algn="ctr"/>
            <a:r>
              <a:rPr lang="en-IN" sz="4000" b="1" dirty="0">
                <a:latin typeface="+mn-lt"/>
              </a:rPr>
              <a:t>OPPORTUNTIES: PROFITABILITY AND COMPETITIVE POSTION</a:t>
            </a:r>
          </a:p>
        </p:txBody>
      </p:sp>
      <p:sp>
        <p:nvSpPr>
          <p:cNvPr id="4" name="Content Placeholder 3">
            <a:extLst>
              <a:ext uri="{FF2B5EF4-FFF2-40B4-BE49-F238E27FC236}">
                <a16:creationId xmlns:a16="http://schemas.microsoft.com/office/drawing/2014/main" id="{A196B00A-8E3B-4C94-977A-DC65F3E7D2DB}"/>
              </a:ext>
            </a:extLst>
          </p:cNvPr>
          <p:cNvSpPr>
            <a:spLocks noGrp="1"/>
          </p:cNvSpPr>
          <p:nvPr>
            <p:ph idx="1"/>
          </p:nvPr>
        </p:nvSpPr>
        <p:spPr/>
        <p:txBody>
          <a:bodyPr>
            <a:normAutofit lnSpcReduction="10000"/>
          </a:bodyPr>
          <a:lstStyle/>
          <a:p>
            <a:pPr marL="0" indent="0">
              <a:buNone/>
            </a:pPr>
            <a:r>
              <a:rPr lang="en-IN" b="1" dirty="0"/>
              <a:t>COMPETITIVE ADVANTAGES</a:t>
            </a:r>
          </a:p>
          <a:p>
            <a:pPr marL="0" indent="0">
              <a:buNone/>
            </a:pPr>
            <a:endParaRPr lang="en-IN" sz="1000" b="1" dirty="0"/>
          </a:p>
          <a:p>
            <a:pPr marL="457200" indent="-457200">
              <a:buAutoNum type="arabicParenR"/>
            </a:pPr>
            <a:r>
              <a:rPr lang="en-IN" sz="2400" b="1" dirty="0">
                <a:solidFill>
                  <a:schemeClr val="accent1">
                    <a:lumMod val="75000"/>
                  </a:schemeClr>
                </a:solidFill>
              </a:rPr>
              <a:t>LOW COST LEADERSHIP</a:t>
            </a:r>
          </a:p>
          <a:p>
            <a:r>
              <a:rPr lang="en-IN" sz="2400" i="1" dirty="0"/>
              <a:t>One-to-one mentorship which is of lost cost as compared to other MOOCs providers </a:t>
            </a:r>
          </a:p>
          <a:p>
            <a:r>
              <a:rPr lang="en-IN" sz="2400" i="1" dirty="0"/>
              <a:t>Providing right learning path to each and </a:t>
            </a:r>
            <a:r>
              <a:rPr lang="en-IN" sz="2400" i="1"/>
              <a:t>every individual. </a:t>
            </a:r>
            <a:endParaRPr lang="en-IN" sz="2400" i="1" dirty="0"/>
          </a:p>
          <a:p>
            <a:pPr marL="0" indent="0">
              <a:buNone/>
            </a:pPr>
            <a:endParaRPr lang="en-IN" sz="2400" b="1" dirty="0"/>
          </a:p>
          <a:p>
            <a:pPr marL="457200" indent="-457200">
              <a:buAutoNum type="arabicParenR" startAt="2"/>
            </a:pPr>
            <a:r>
              <a:rPr lang="en-IN" sz="2400" b="1" dirty="0">
                <a:solidFill>
                  <a:schemeClr val="accent1">
                    <a:lumMod val="75000"/>
                  </a:schemeClr>
                </a:solidFill>
              </a:rPr>
              <a:t>DIFFERENTIATION</a:t>
            </a:r>
          </a:p>
          <a:p>
            <a:r>
              <a:rPr lang="en-IN" sz="2400" i="1" dirty="0"/>
              <a:t>Our Product provides a bridge between online courses available(MOOC’s) and the Learner. To guide the learner through different courses and pick the best one for the aim they want to achieve.</a:t>
            </a:r>
            <a:endParaRPr lang="en-US" sz="2400" i="1" spc="-1" dirty="0"/>
          </a:p>
          <a:p>
            <a:pPr marL="0" indent="0">
              <a:buNone/>
            </a:pPr>
            <a:endParaRPr lang="en-IN" sz="2400" b="1" dirty="0">
              <a:solidFill>
                <a:schemeClr val="accent1">
                  <a:lumMod val="75000"/>
                </a:schemeClr>
              </a:solidFill>
            </a:endParaRPr>
          </a:p>
          <a:p>
            <a:endParaRPr lang="en-IN" dirty="0"/>
          </a:p>
        </p:txBody>
      </p:sp>
    </p:spTree>
    <p:extLst>
      <p:ext uri="{BB962C8B-B14F-4D97-AF65-F5344CB8AC3E}">
        <p14:creationId xmlns:p14="http://schemas.microsoft.com/office/powerpoint/2010/main" val="2314901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491" y="0"/>
            <a:ext cx="10515600" cy="1325563"/>
          </a:xfrm>
        </p:spPr>
        <p:txBody>
          <a:bodyPr/>
          <a:lstStyle/>
          <a:p>
            <a:pPr algn="ctr"/>
            <a:r>
              <a:rPr lang="en-US" b="1" dirty="0">
                <a:latin typeface="+mn-lt"/>
              </a:rPr>
              <a:t>BUSINESS MODEL</a:t>
            </a:r>
          </a:p>
        </p:txBody>
      </p:sp>
      <p:pic>
        <p:nvPicPr>
          <p:cNvPr id="5" name="Picture 4">
            <a:extLst>
              <a:ext uri="{FF2B5EF4-FFF2-40B4-BE49-F238E27FC236}">
                <a16:creationId xmlns:a16="http://schemas.microsoft.com/office/drawing/2014/main" id="{F28C93F0-6187-40EC-B2DD-56AFAF44A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895" y="1001879"/>
            <a:ext cx="11605847" cy="5539597"/>
          </a:xfrm>
          <a:prstGeom prst="rect">
            <a:avLst/>
          </a:prstGeom>
        </p:spPr>
      </p:pic>
    </p:spTree>
    <p:extLst>
      <p:ext uri="{BB962C8B-B14F-4D97-AF65-F5344CB8AC3E}">
        <p14:creationId xmlns:p14="http://schemas.microsoft.com/office/powerpoint/2010/main" val="431647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93450-BCEC-4794-BC4D-7401D7A912B2}"/>
              </a:ext>
            </a:extLst>
          </p:cNvPr>
          <p:cNvSpPr>
            <a:spLocks noGrp="1"/>
          </p:cNvSpPr>
          <p:nvPr>
            <p:ph type="title"/>
          </p:nvPr>
        </p:nvSpPr>
        <p:spPr>
          <a:xfrm>
            <a:off x="1049215" y="590843"/>
            <a:ext cx="10515600" cy="888830"/>
          </a:xfrm>
        </p:spPr>
        <p:txBody>
          <a:bodyPr/>
          <a:lstStyle/>
          <a:p>
            <a:pPr algn="ctr"/>
            <a:r>
              <a:rPr lang="en-IN" b="1" dirty="0">
                <a:latin typeface="+mn-lt"/>
              </a:rPr>
              <a:t>EXECUTION: MARKETING AND SALES</a:t>
            </a:r>
          </a:p>
        </p:txBody>
      </p:sp>
      <p:sp>
        <p:nvSpPr>
          <p:cNvPr id="5" name="Content Placeholder 4">
            <a:extLst>
              <a:ext uri="{FF2B5EF4-FFF2-40B4-BE49-F238E27FC236}">
                <a16:creationId xmlns:a16="http://schemas.microsoft.com/office/drawing/2014/main" id="{544B9186-3628-4760-89C9-4C2F76C0B688}"/>
              </a:ext>
            </a:extLst>
          </p:cNvPr>
          <p:cNvSpPr>
            <a:spLocks noGrp="1"/>
          </p:cNvSpPr>
          <p:nvPr>
            <p:ph idx="1"/>
          </p:nvPr>
        </p:nvSpPr>
        <p:spPr>
          <a:xfrm>
            <a:off x="669388" y="1702190"/>
            <a:ext cx="10866120" cy="4811151"/>
          </a:xfrm>
        </p:spPr>
        <p:txBody>
          <a:bodyPr>
            <a:noAutofit/>
          </a:bodyPr>
          <a:lstStyle/>
          <a:p>
            <a:pPr marL="0" indent="0">
              <a:buNone/>
            </a:pPr>
            <a:r>
              <a:rPr lang="en-US" b="1" dirty="0">
                <a:solidFill>
                  <a:schemeClr val="accent1">
                    <a:lumMod val="75000"/>
                  </a:schemeClr>
                </a:solidFill>
              </a:rPr>
              <a:t>OUR MISSION</a:t>
            </a:r>
            <a:endParaRPr lang="en-US" dirty="0">
              <a:solidFill>
                <a:schemeClr val="accent1">
                  <a:lumMod val="75000"/>
                </a:schemeClr>
              </a:solidFill>
            </a:endParaRPr>
          </a:p>
          <a:p>
            <a:r>
              <a:rPr lang="en-US" i="1" dirty="0"/>
              <a:t>To connect the learners to the best available resources available for the subject they wish to learn and to make the process of self-learning easy, convenient and goal oriented.</a:t>
            </a:r>
            <a:endParaRPr lang="en-US" b="1" i="1" dirty="0">
              <a:solidFill>
                <a:schemeClr val="accent1">
                  <a:lumMod val="75000"/>
                </a:schemeClr>
              </a:solidFill>
            </a:endParaRPr>
          </a:p>
          <a:p>
            <a:pPr marL="0" lvl="0" indent="0" fontAlgn="base">
              <a:lnSpc>
                <a:spcPct val="150000"/>
              </a:lnSpc>
              <a:buNone/>
            </a:pPr>
            <a:r>
              <a:rPr lang="en-US" b="1" dirty="0">
                <a:solidFill>
                  <a:schemeClr val="accent1">
                    <a:lumMod val="75000"/>
                  </a:schemeClr>
                </a:solidFill>
              </a:rPr>
              <a:t>FINANCIAL OBJECTIVES</a:t>
            </a:r>
            <a:endParaRPr lang="en-US" dirty="0">
              <a:solidFill>
                <a:schemeClr val="accent1">
                  <a:lumMod val="75000"/>
                </a:schemeClr>
              </a:solidFill>
            </a:endParaRPr>
          </a:p>
          <a:p>
            <a:pPr lvl="0" fontAlgn="base">
              <a:lnSpc>
                <a:spcPct val="100000"/>
              </a:lnSpc>
            </a:pPr>
            <a:r>
              <a:rPr lang="en-US" i="1" dirty="0"/>
              <a:t>A double-digit growth rate for each future year.</a:t>
            </a:r>
          </a:p>
          <a:p>
            <a:pPr lvl="0" fontAlgn="base">
              <a:lnSpc>
                <a:spcPct val="100000"/>
              </a:lnSpc>
            </a:pPr>
            <a:r>
              <a:rPr lang="en-US" i="1" dirty="0"/>
              <a:t>Reduce the variable costs through efficiency gains.</a:t>
            </a:r>
          </a:p>
          <a:p>
            <a:pPr lvl="0" fontAlgn="base">
              <a:lnSpc>
                <a:spcPct val="100000"/>
              </a:lnSpc>
            </a:pPr>
            <a:r>
              <a:rPr lang="en-US" i="1" dirty="0"/>
              <a:t>Reach profitability within the first year.</a:t>
            </a:r>
          </a:p>
          <a:p>
            <a:pPr>
              <a:lnSpc>
                <a:spcPct val="150000"/>
              </a:lnSpc>
            </a:pPr>
            <a:endParaRPr lang="en-IN" dirty="0"/>
          </a:p>
        </p:txBody>
      </p:sp>
    </p:spTree>
    <p:extLst>
      <p:ext uri="{BB962C8B-B14F-4D97-AF65-F5344CB8AC3E}">
        <p14:creationId xmlns:p14="http://schemas.microsoft.com/office/powerpoint/2010/main" val="2837862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3C83B-28EF-4F71-A9FE-CAB3363952D0}"/>
              </a:ext>
            </a:extLst>
          </p:cNvPr>
          <p:cNvSpPr>
            <a:spLocks noGrp="1"/>
          </p:cNvSpPr>
          <p:nvPr>
            <p:ph type="title"/>
          </p:nvPr>
        </p:nvSpPr>
        <p:spPr>
          <a:xfrm>
            <a:off x="154745" y="365125"/>
            <a:ext cx="11619913" cy="1325563"/>
          </a:xfrm>
        </p:spPr>
        <p:txBody>
          <a:bodyPr>
            <a:normAutofit/>
          </a:bodyPr>
          <a:lstStyle/>
          <a:p>
            <a:pPr algn="ctr"/>
            <a:r>
              <a:rPr lang="en-IN" sz="4000" b="1" dirty="0">
                <a:latin typeface="+mn-lt"/>
              </a:rPr>
              <a:t>MARKETING AND SALES: </a:t>
            </a:r>
            <a:r>
              <a:rPr lang="en-US" sz="4000" b="1" dirty="0">
                <a:latin typeface="+mn-lt"/>
              </a:rPr>
              <a:t>MARKETING OBJECTIVE</a:t>
            </a:r>
            <a:endParaRPr lang="en-IN" sz="4000" dirty="0">
              <a:latin typeface="+mn-lt"/>
            </a:endParaRPr>
          </a:p>
        </p:txBody>
      </p:sp>
      <p:sp>
        <p:nvSpPr>
          <p:cNvPr id="3" name="Content Placeholder 2">
            <a:extLst>
              <a:ext uri="{FF2B5EF4-FFF2-40B4-BE49-F238E27FC236}">
                <a16:creationId xmlns:a16="http://schemas.microsoft.com/office/drawing/2014/main" id="{5CBCD7D8-B7E8-45FF-9F64-5B19E14CCD0B}"/>
              </a:ext>
            </a:extLst>
          </p:cNvPr>
          <p:cNvSpPr>
            <a:spLocks noGrp="1"/>
          </p:cNvSpPr>
          <p:nvPr>
            <p:ph idx="1"/>
          </p:nvPr>
        </p:nvSpPr>
        <p:spPr>
          <a:xfrm>
            <a:off x="866335" y="1955410"/>
            <a:ext cx="10515600" cy="4376298"/>
          </a:xfrm>
        </p:spPr>
        <p:txBody>
          <a:bodyPr/>
          <a:lstStyle/>
          <a:p>
            <a:pPr lvl="0" algn="just" fontAlgn="base">
              <a:lnSpc>
                <a:spcPct val="100000"/>
              </a:lnSpc>
            </a:pPr>
            <a:r>
              <a:rPr lang="en-US" i="1" dirty="0"/>
              <a:t>Develop brand awareness through a steady, month to month increase of new customers.</a:t>
            </a:r>
          </a:p>
          <a:p>
            <a:pPr lvl="0" algn="just" fontAlgn="base">
              <a:lnSpc>
                <a:spcPct val="100000"/>
              </a:lnSpc>
            </a:pPr>
            <a:r>
              <a:rPr lang="en-US" i="1" dirty="0"/>
              <a:t>Develop an increase in sales while achieving a status quo state or decrease in marketing expenses.</a:t>
            </a:r>
          </a:p>
          <a:p>
            <a:pPr lvl="0" algn="just">
              <a:lnSpc>
                <a:spcPct val="100000"/>
              </a:lnSpc>
            </a:pPr>
            <a:r>
              <a:rPr lang="en-US" i="1" dirty="0"/>
              <a:t>Reach the target market through different communication channels like digital media and print media to promote the brand.</a:t>
            </a:r>
          </a:p>
          <a:p>
            <a:pPr lvl="0" algn="just">
              <a:lnSpc>
                <a:spcPct val="100000"/>
              </a:lnSpc>
            </a:pPr>
            <a:r>
              <a:rPr lang="en-US" i="1" dirty="0"/>
              <a:t>To retain the existing customers and increase their frequency of usage of our services.</a:t>
            </a:r>
          </a:p>
          <a:p>
            <a:pPr marL="0" indent="0">
              <a:buNone/>
            </a:pPr>
            <a:endParaRPr lang="en-IN" i="1" dirty="0"/>
          </a:p>
        </p:txBody>
      </p:sp>
    </p:spTree>
    <p:extLst>
      <p:ext uri="{BB962C8B-B14F-4D97-AF65-F5344CB8AC3E}">
        <p14:creationId xmlns:p14="http://schemas.microsoft.com/office/powerpoint/2010/main" val="1510000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AB6AD-1212-4C9B-98CF-B7DC3645217D}"/>
              </a:ext>
            </a:extLst>
          </p:cNvPr>
          <p:cNvSpPr>
            <a:spLocks noGrp="1"/>
          </p:cNvSpPr>
          <p:nvPr>
            <p:ph type="title"/>
          </p:nvPr>
        </p:nvSpPr>
        <p:spPr>
          <a:xfrm>
            <a:off x="838200" y="365761"/>
            <a:ext cx="10515600" cy="1324928"/>
          </a:xfrm>
        </p:spPr>
        <p:txBody>
          <a:bodyPr>
            <a:normAutofit/>
          </a:bodyPr>
          <a:lstStyle/>
          <a:p>
            <a:pPr algn="ctr"/>
            <a:r>
              <a:rPr lang="en-IN" sz="4000" b="1" dirty="0">
                <a:latin typeface="+mn-lt"/>
              </a:rPr>
              <a:t>MARKETING AND SALES: </a:t>
            </a:r>
            <a:r>
              <a:rPr lang="en-US" sz="4000" b="1" dirty="0">
                <a:latin typeface="+mn-lt"/>
              </a:rPr>
              <a:t>MARKETING STRATEGY</a:t>
            </a:r>
            <a:endParaRPr lang="en-IN" sz="4000" dirty="0">
              <a:latin typeface="+mn-lt"/>
            </a:endParaRPr>
          </a:p>
        </p:txBody>
      </p:sp>
      <p:sp>
        <p:nvSpPr>
          <p:cNvPr id="3" name="Content Placeholder 2">
            <a:extLst>
              <a:ext uri="{FF2B5EF4-FFF2-40B4-BE49-F238E27FC236}">
                <a16:creationId xmlns:a16="http://schemas.microsoft.com/office/drawing/2014/main" id="{F68F5A6F-5466-43B3-B02E-9141850E0B94}"/>
              </a:ext>
            </a:extLst>
          </p:cNvPr>
          <p:cNvSpPr>
            <a:spLocks noGrp="1"/>
          </p:cNvSpPr>
          <p:nvPr>
            <p:ph idx="1"/>
          </p:nvPr>
        </p:nvSpPr>
        <p:spPr>
          <a:xfrm>
            <a:off x="1105486" y="1871003"/>
            <a:ext cx="10515600" cy="4235621"/>
          </a:xfrm>
        </p:spPr>
        <p:txBody>
          <a:bodyPr>
            <a:normAutofit/>
          </a:bodyPr>
          <a:lstStyle/>
          <a:p>
            <a:pPr>
              <a:lnSpc>
                <a:spcPct val="120000"/>
              </a:lnSpc>
            </a:pPr>
            <a:r>
              <a:rPr lang="en-IN" i="1" dirty="0"/>
              <a:t>Social Media marketing</a:t>
            </a:r>
          </a:p>
          <a:p>
            <a:pPr>
              <a:lnSpc>
                <a:spcPct val="120000"/>
              </a:lnSpc>
            </a:pPr>
            <a:r>
              <a:rPr lang="en-IN" i="1" dirty="0"/>
              <a:t>Advertising through Posters, flyers and print media </a:t>
            </a:r>
          </a:p>
          <a:p>
            <a:pPr>
              <a:lnSpc>
                <a:spcPct val="120000"/>
              </a:lnSpc>
            </a:pPr>
            <a:r>
              <a:rPr lang="en-IN" i="1" dirty="0"/>
              <a:t>Email Marketing</a:t>
            </a:r>
          </a:p>
          <a:p>
            <a:pPr>
              <a:lnSpc>
                <a:spcPct val="120000"/>
              </a:lnSpc>
            </a:pPr>
            <a:r>
              <a:rPr lang="en-IN" i="1" dirty="0"/>
              <a:t>Promoting the brand though celebrity Brand Ambassador</a:t>
            </a:r>
          </a:p>
          <a:p>
            <a:pPr>
              <a:lnSpc>
                <a:spcPct val="120000"/>
              </a:lnSpc>
            </a:pPr>
            <a:r>
              <a:rPr lang="en-IN" i="1" dirty="0"/>
              <a:t>Sponsoring in tech and education events to promote our relevant products and services</a:t>
            </a:r>
          </a:p>
        </p:txBody>
      </p:sp>
    </p:spTree>
    <p:extLst>
      <p:ext uri="{BB962C8B-B14F-4D97-AF65-F5344CB8AC3E}">
        <p14:creationId xmlns:p14="http://schemas.microsoft.com/office/powerpoint/2010/main" val="19982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mn-lt"/>
              </a:rPr>
              <a:t>EXECUTION: OPERATIONS</a:t>
            </a:r>
          </a:p>
        </p:txBody>
      </p:sp>
      <p:sp>
        <p:nvSpPr>
          <p:cNvPr id="3" name="Content Placeholder 2"/>
          <p:cNvSpPr>
            <a:spLocks noGrp="1"/>
          </p:cNvSpPr>
          <p:nvPr>
            <p:ph idx="1"/>
          </p:nvPr>
        </p:nvSpPr>
        <p:spPr>
          <a:xfrm>
            <a:off x="534572" y="1786598"/>
            <a:ext cx="11015003" cy="4667456"/>
          </a:xfrm>
        </p:spPr>
        <p:txBody>
          <a:bodyPr>
            <a:noAutofit/>
          </a:bodyPr>
          <a:lstStyle/>
          <a:p>
            <a:pPr marL="0" indent="0">
              <a:buNone/>
            </a:pPr>
            <a:r>
              <a:rPr lang="en-IN" sz="2400" b="1" dirty="0">
                <a:solidFill>
                  <a:schemeClr val="accent1">
                    <a:lumMod val="75000"/>
                  </a:schemeClr>
                </a:solidFill>
              </a:rPr>
              <a:t>LOCATIONS &amp; FACILITIES</a:t>
            </a:r>
          </a:p>
          <a:p>
            <a:pPr marL="0" indent="0">
              <a:buNone/>
            </a:pPr>
            <a:r>
              <a:rPr lang="en-US" sz="2400" i="1" dirty="0">
                <a:effectLst>
                  <a:outerShdw blurRad="38100" dist="38100" dir="2700000" algn="tl">
                    <a:srgbClr val="000000">
                      <a:alpha val="43137"/>
                    </a:srgbClr>
                  </a:outerShdw>
                </a:effectLst>
              </a:rPr>
              <a:t>PadhoMitron</a:t>
            </a:r>
            <a:r>
              <a:rPr lang="en-IN" sz="2400" i="1" dirty="0"/>
              <a:t> would be Neemrana-based Start-up company which would be located in Japanese Zone in Neemrana, Rajasthan.</a:t>
            </a:r>
            <a:endParaRPr lang="en-IN" sz="2400" b="1" i="1" dirty="0">
              <a:solidFill>
                <a:schemeClr val="accent1">
                  <a:lumMod val="75000"/>
                </a:schemeClr>
              </a:solidFill>
            </a:endParaRPr>
          </a:p>
          <a:p>
            <a:pPr marL="0" indent="0">
              <a:buNone/>
            </a:pPr>
            <a:endParaRPr lang="en-IN" sz="100" b="1" dirty="0">
              <a:solidFill>
                <a:schemeClr val="accent1">
                  <a:lumMod val="75000"/>
                </a:schemeClr>
              </a:solidFill>
            </a:endParaRPr>
          </a:p>
          <a:p>
            <a:pPr marL="0" indent="0">
              <a:buNone/>
            </a:pPr>
            <a:r>
              <a:rPr lang="en-IN" sz="2400" b="1" dirty="0">
                <a:solidFill>
                  <a:schemeClr val="accent1">
                    <a:lumMod val="75000"/>
                  </a:schemeClr>
                </a:solidFill>
              </a:rPr>
              <a:t>TECHNOLOGY</a:t>
            </a:r>
          </a:p>
          <a:p>
            <a:pPr marL="0" indent="0">
              <a:buNone/>
            </a:pPr>
            <a:r>
              <a:rPr lang="en-IN" sz="2400" i="1" dirty="0"/>
              <a:t>Software such as cloud solution, database, payment gateway and google services would be required for the development of the product and hardware such as the servers, computers would be mandatory.</a:t>
            </a:r>
          </a:p>
          <a:p>
            <a:pPr marL="0" indent="0">
              <a:buNone/>
            </a:pPr>
            <a:endParaRPr lang="en-IN" sz="700" b="1" dirty="0">
              <a:solidFill>
                <a:schemeClr val="accent1">
                  <a:lumMod val="75000"/>
                </a:schemeClr>
              </a:solidFill>
            </a:endParaRPr>
          </a:p>
          <a:p>
            <a:pPr marL="0" indent="0">
              <a:buNone/>
            </a:pPr>
            <a:r>
              <a:rPr lang="en-IN" sz="2400" b="1" dirty="0">
                <a:solidFill>
                  <a:schemeClr val="accent1">
                    <a:lumMod val="75000"/>
                  </a:schemeClr>
                </a:solidFill>
              </a:rPr>
              <a:t>EQUIPMENT &amp; TOOLS</a:t>
            </a:r>
          </a:p>
          <a:p>
            <a:pPr marL="0" indent="0">
              <a:buNone/>
            </a:pPr>
            <a:r>
              <a:rPr lang="en-IN" sz="2400" i="1" dirty="0"/>
              <a:t>Tools and equipment such as the IDE to develop the product and router for faster internet connection would be required</a:t>
            </a:r>
            <a:r>
              <a:rPr lang="en-IN" sz="2400" dirty="0"/>
              <a:t>. </a:t>
            </a:r>
            <a:endParaRPr lang="en-US" sz="2400" dirty="0"/>
          </a:p>
        </p:txBody>
      </p:sp>
    </p:spTree>
    <p:extLst>
      <p:ext uri="{BB962C8B-B14F-4D97-AF65-F5344CB8AC3E}">
        <p14:creationId xmlns:p14="http://schemas.microsoft.com/office/powerpoint/2010/main" val="2134445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FBBB-02F9-422D-86CC-775470A20F46}"/>
              </a:ext>
            </a:extLst>
          </p:cNvPr>
          <p:cNvSpPr>
            <a:spLocks noGrp="1"/>
          </p:cNvSpPr>
          <p:nvPr>
            <p:ph type="title"/>
          </p:nvPr>
        </p:nvSpPr>
        <p:spPr>
          <a:xfrm>
            <a:off x="838200" y="661182"/>
            <a:ext cx="10515600" cy="1029506"/>
          </a:xfrm>
        </p:spPr>
        <p:txBody>
          <a:bodyPr/>
          <a:lstStyle/>
          <a:p>
            <a:r>
              <a:rPr lang="en-IN" b="1" dirty="0">
                <a:latin typeface="+mn-lt"/>
              </a:rPr>
              <a:t>TEAM MEMBERS</a:t>
            </a:r>
          </a:p>
        </p:txBody>
      </p:sp>
      <p:sp>
        <p:nvSpPr>
          <p:cNvPr id="3" name="Content Placeholder 2">
            <a:extLst>
              <a:ext uri="{FF2B5EF4-FFF2-40B4-BE49-F238E27FC236}">
                <a16:creationId xmlns:a16="http://schemas.microsoft.com/office/drawing/2014/main" id="{8404E242-24A7-4C64-B269-EA57D189E7EA}"/>
              </a:ext>
            </a:extLst>
          </p:cNvPr>
          <p:cNvSpPr>
            <a:spLocks noGrp="1"/>
          </p:cNvSpPr>
          <p:nvPr>
            <p:ph idx="1"/>
          </p:nvPr>
        </p:nvSpPr>
        <p:spPr>
          <a:xfrm>
            <a:off x="838200" y="1952234"/>
            <a:ext cx="10515600" cy="4351338"/>
          </a:xfrm>
        </p:spPr>
        <p:txBody>
          <a:bodyPr/>
          <a:lstStyle/>
          <a:p>
            <a:pPr marL="0" indent="0">
              <a:buNone/>
            </a:pPr>
            <a:endParaRPr lang="en-IN" dirty="0"/>
          </a:p>
          <a:p>
            <a:r>
              <a:rPr lang="en-IN" dirty="0"/>
              <a:t>Kumari Renuka                                                              U101115FCS111</a:t>
            </a:r>
          </a:p>
          <a:p>
            <a:r>
              <a:rPr lang="en-IN" dirty="0"/>
              <a:t>Yash Vaidya                                                                    U101115FCS182</a:t>
            </a:r>
          </a:p>
          <a:p>
            <a:r>
              <a:rPr lang="en-IN" dirty="0"/>
              <a:t>Tushar Sharma                                                              U101115FCS168</a:t>
            </a:r>
          </a:p>
          <a:p>
            <a:r>
              <a:rPr lang="en-IN" dirty="0"/>
              <a:t>Shailesh Mohta                                                             U101115FCS305</a:t>
            </a:r>
          </a:p>
          <a:p>
            <a:r>
              <a:rPr lang="en-IN" dirty="0"/>
              <a:t>Rishabh Kumar Kandoi                                                 U101115FCS283</a:t>
            </a:r>
          </a:p>
          <a:p>
            <a:r>
              <a:rPr lang="en-IN" dirty="0"/>
              <a:t>Abhimanyu Kishor Sangitrao                                       U101115FCS038</a:t>
            </a:r>
          </a:p>
          <a:p>
            <a:endParaRPr lang="en-IN" dirty="0"/>
          </a:p>
        </p:txBody>
      </p:sp>
    </p:spTree>
    <p:extLst>
      <p:ext uri="{BB962C8B-B14F-4D97-AF65-F5344CB8AC3E}">
        <p14:creationId xmlns:p14="http://schemas.microsoft.com/office/powerpoint/2010/main" val="565774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pPr algn="ctr"/>
            <a:r>
              <a:rPr lang="en-US" b="1" dirty="0">
                <a:latin typeface="+mn-lt"/>
              </a:rPr>
              <a:t>EXECUTION: MILESTONES AND METRICS</a:t>
            </a:r>
          </a:p>
        </p:txBody>
      </p:sp>
      <p:sp>
        <p:nvSpPr>
          <p:cNvPr id="5" name="Rectangle 1"/>
          <p:cNvSpPr>
            <a:spLocks noChangeArrowheads="1"/>
          </p:cNvSpPr>
          <p:nvPr/>
        </p:nvSpPr>
        <p:spPr bwMode="auto">
          <a:xfrm>
            <a:off x="1952625" y="22209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Content Placeholder 5">
            <a:extLst>
              <a:ext uri="{FF2B5EF4-FFF2-40B4-BE49-F238E27FC236}">
                <a16:creationId xmlns:a16="http://schemas.microsoft.com/office/drawing/2014/main" id="{75BDDF6A-99F9-4B59-84A7-CF60CBB7204F}"/>
              </a:ext>
            </a:extLst>
          </p:cNvPr>
          <p:cNvGraphicFramePr>
            <a:graphicFrameLocks noGrp="1"/>
          </p:cNvGraphicFramePr>
          <p:nvPr>
            <p:ph idx="1"/>
            <p:extLst>
              <p:ext uri="{D42A27DB-BD31-4B8C-83A1-F6EECF244321}">
                <p14:modId xmlns:p14="http://schemas.microsoft.com/office/powerpoint/2010/main" val="2525058710"/>
              </p:ext>
            </p:extLst>
          </p:nvPr>
        </p:nvGraphicFramePr>
        <p:xfrm>
          <a:off x="942535" y="1477108"/>
          <a:ext cx="10452295" cy="4937760"/>
        </p:xfrm>
        <a:graphic>
          <a:graphicData uri="http://schemas.openxmlformats.org/drawingml/2006/table">
            <a:tbl>
              <a:tblPr firstRow="1" firstCol="1" bandRow="1">
                <a:tableStyleId>{5C22544A-7EE6-4342-B048-85BDC9FD1C3A}</a:tableStyleId>
              </a:tblPr>
              <a:tblGrid>
                <a:gridCol w="3393514">
                  <a:extLst>
                    <a:ext uri="{9D8B030D-6E8A-4147-A177-3AD203B41FA5}">
                      <a16:colId xmlns:a16="http://schemas.microsoft.com/office/drawing/2014/main" val="205866528"/>
                    </a:ext>
                  </a:extLst>
                </a:gridCol>
                <a:gridCol w="7058781">
                  <a:extLst>
                    <a:ext uri="{9D8B030D-6E8A-4147-A177-3AD203B41FA5}">
                      <a16:colId xmlns:a16="http://schemas.microsoft.com/office/drawing/2014/main" val="2918445743"/>
                    </a:ext>
                  </a:extLst>
                </a:gridCol>
              </a:tblGrid>
              <a:tr h="495224">
                <a:tc>
                  <a:txBody>
                    <a:bodyPr/>
                    <a:lstStyle/>
                    <a:p>
                      <a:pPr algn="ctr">
                        <a:lnSpc>
                          <a:spcPct val="107000"/>
                        </a:lnSpc>
                        <a:spcAft>
                          <a:spcPts val="600"/>
                        </a:spcAft>
                      </a:pPr>
                      <a:r>
                        <a:rPr lang="en-US" sz="2400" b="0" dirty="0">
                          <a:effectLst/>
                        </a:rPr>
                        <a:t>TIMELINE</a:t>
                      </a:r>
                      <a:endParaRPr lang="en-IN"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600"/>
                        </a:spcAft>
                      </a:pPr>
                      <a:r>
                        <a:rPr lang="en-US" sz="2400" b="0" dirty="0">
                          <a:effectLst/>
                        </a:rPr>
                        <a:t>KEY MILESTONES</a:t>
                      </a:r>
                      <a:endParaRPr lang="en-IN"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5487701"/>
                  </a:ext>
                </a:extLst>
              </a:tr>
              <a:tr h="550250">
                <a:tc>
                  <a:txBody>
                    <a:bodyPr/>
                    <a:lstStyle/>
                    <a:p>
                      <a:pPr algn="just">
                        <a:lnSpc>
                          <a:spcPct val="107000"/>
                        </a:lnSpc>
                        <a:spcAft>
                          <a:spcPts val="600"/>
                        </a:spcAft>
                      </a:pPr>
                      <a:r>
                        <a:rPr lang="en-US" sz="2000" b="0" dirty="0">
                          <a:effectLst/>
                        </a:rPr>
                        <a:t> March 2018 –April 2018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600"/>
                        </a:spcAft>
                      </a:pPr>
                      <a:r>
                        <a:rPr lang="en-US" sz="2000" b="0" dirty="0">
                          <a:effectLst/>
                        </a:rPr>
                        <a:t>Prepare full Business Plan at the ideation stage of the product </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872750"/>
                  </a:ext>
                </a:extLst>
              </a:tr>
              <a:tr h="751287">
                <a:tc>
                  <a:txBody>
                    <a:bodyPr/>
                    <a:lstStyle/>
                    <a:p>
                      <a:pPr algn="just">
                        <a:lnSpc>
                          <a:spcPct val="107000"/>
                        </a:lnSpc>
                        <a:spcAft>
                          <a:spcPts val="600"/>
                        </a:spcAft>
                      </a:pPr>
                      <a:r>
                        <a:rPr lang="en-US" sz="2000" b="0">
                          <a:effectLst/>
                        </a:rPr>
                        <a:t>April 2018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600"/>
                        </a:spcAft>
                      </a:pPr>
                      <a:r>
                        <a:rPr lang="en-US" sz="2000" b="0" dirty="0">
                          <a:effectLst/>
                        </a:rPr>
                        <a:t>Office Setup with various hardware tools and hiring people to start the development process</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9811304"/>
                  </a:ext>
                </a:extLst>
              </a:tr>
              <a:tr h="751287">
                <a:tc>
                  <a:txBody>
                    <a:bodyPr/>
                    <a:lstStyle/>
                    <a:p>
                      <a:pPr algn="just">
                        <a:lnSpc>
                          <a:spcPct val="107000"/>
                        </a:lnSpc>
                        <a:spcAft>
                          <a:spcPts val="600"/>
                        </a:spcAft>
                      </a:pPr>
                      <a:r>
                        <a:rPr lang="en-US" sz="2000" b="0">
                          <a:effectLst/>
                        </a:rPr>
                        <a:t>April 2018 - September 2018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600"/>
                        </a:spcAft>
                      </a:pPr>
                      <a:r>
                        <a:rPr lang="en-US" sz="2000" b="0">
                          <a:effectLst/>
                        </a:rPr>
                        <a:t>Start product development and complete the prototype for beta testing</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472716"/>
                  </a:ext>
                </a:extLst>
              </a:tr>
              <a:tr h="367169">
                <a:tc>
                  <a:txBody>
                    <a:bodyPr/>
                    <a:lstStyle/>
                    <a:p>
                      <a:pPr algn="just">
                        <a:lnSpc>
                          <a:spcPct val="107000"/>
                        </a:lnSpc>
                        <a:spcAft>
                          <a:spcPts val="600"/>
                        </a:spcAft>
                      </a:pPr>
                      <a:r>
                        <a:rPr lang="en-US" sz="2000" b="0">
                          <a:effectLst/>
                        </a:rPr>
                        <a:t>October - December 2018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600"/>
                        </a:spcAft>
                      </a:pPr>
                      <a:r>
                        <a:rPr lang="en-US" sz="2000" b="0">
                          <a:effectLst/>
                        </a:rPr>
                        <a:t>Customer validation/feedback</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2675665"/>
                  </a:ext>
                </a:extLst>
              </a:tr>
              <a:tr h="413782">
                <a:tc>
                  <a:txBody>
                    <a:bodyPr/>
                    <a:lstStyle/>
                    <a:p>
                      <a:pPr algn="just">
                        <a:lnSpc>
                          <a:spcPct val="107000"/>
                        </a:lnSpc>
                        <a:spcAft>
                          <a:spcPts val="600"/>
                        </a:spcAft>
                      </a:pPr>
                      <a:r>
                        <a:rPr lang="en-US" sz="2000" b="0">
                          <a:effectLst/>
                        </a:rPr>
                        <a:t>January – March 2019</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600"/>
                        </a:spcAft>
                      </a:pPr>
                      <a:r>
                        <a:rPr lang="en-US" sz="2000" b="0">
                          <a:effectLst/>
                        </a:rPr>
                        <a:t>Beta users feedback and product development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5274651"/>
                  </a:ext>
                </a:extLst>
              </a:tr>
              <a:tr h="420013">
                <a:tc>
                  <a:txBody>
                    <a:bodyPr/>
                    <a:lstStyle/>
                    <a:p>
                      <a:pPr algn="just">
                        <a:lnSpc>
                          <a:spcPct val="107000"/>
                        </a:lnSpc>
                        <a:spcAft>
                          <a:spcPts val="600"/>
                        </a:spcAft>
                      </a:pPr>
                      <a:r>
                        <a:rPr lang="en-US" sz="2000" b="0">
                          <a:effectLst/>
                        </a:rPr>
                        <a:t>April – June 2019</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600"/>
                        </a:spcAft>
                      </a:pPr>
                      <a:r>
                        <a:rPr lang="en-US" sz="2000" b="0">
                          <a:effectLst/>
                        </a:rPr>
                        <a:t>Prepare schedule for funding/investment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9718726"/>
                  </a:ext>
                </a:extLst>
              </a:tr>
              <a:tr h="437461">
                <a:tc>
                  <a:txBody>
                    <a:bodyPr/>
                    <a:lstStyle/>
                    <a:p>
                      <a:pPr algn="just">
                        <a:lnSpc>
                          <a:spcPct val="107000"/>
                        </a:lnSpc>
                        <a:spcAft>
                          <a:spcPts val="600"/>
                        </a:spcAft>
                      </a:pPr>
                      <a:r>
                        <a:rPr lang="en-US" sz="2000" b="0">
                          <a:effectLst/>
                        </a:rPr>
                        <a:t>July – August 2019</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600"/>
                        </a:spcAft>
                      </a:pPr>
                      <a:r>
                        <a:rPr lang="en-US" sz="2000" b="0">
                          <a:effectLst/>
                        </a:rPr>
                        <a:t>Pitch for funding/investment from VC or angel investors</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528193"/>
                  </a:ext>
                </a:extLst>
              </a:tr>
              <a:tr h="751287">
                <a:tc>
                  <a:txBody>
                    <a:bodyPr/>
                    <a:lstStyle/>
                    <a:p>
                      <a:pPr algn="just">
                        <a:lnSpc>
                          <a:spcPct val="107000"/>
                        </a:lnSpc>
                        <a:spcAft>
                          <a:spcPts val="600"/>
                        </a:spcAft>
                      </a:pPr>
                      <a:r>
                        <a:rPr lang="en-US" sz="2000" b="0">
                          <a:effectLst/>
                        </a:rPr>
                        <a:t>September – December 2019</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600"/>
                        </a:spcAft>
                      </a:pPr>
                      <a:r>
                        <a:rPr lang="en-US" sz="2000" b="0" dirty="0">
                          <a:effectLst/>
                        </a:rPr>
                        <a:t>Begin operations and product marketing</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0567019"/>
                  </a:ext>
                </a:extLst>
              </a:tr>
            </a:tbl>
          </a:graphicData>
        </a:graphic>
      </p:graphicFrame>
    </p:spTree>
    <p:extLst>
      <p:ext uri="{BB962C8B-B14F-4D97-AF65-F5344CB8AC3E}">
        <p14:creationId xmlns:p14="http://schemas.microsoft.com/office/powerpoint/2010/main" val="689950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EBC5-15EE-4676-AD36-A4A44384DAE0}"/>
              </a:ext>
            </a:extLst>
          </p:cNvPr>
          <p:cNvSpPr>
            <a:spLocks noGrp="1"/>
          </p:cNvSpPr>
          <p:nvPr>
            <p:ph type="title"/>
          </p:nvPr>
        </p:nvSpPr>
        <p:spPr/>
        <p:txBody>
          <a:bodyPr/>
          <a:lstStyle/>
          <a:p>
            <a:pPr algn="ctr"/>
            <a:r>
              <a:rPr lang="en-IN" b="1" dirty="0">
                <a:latin typeface="+mn-lt"/>
              </a:rPr>
              <a:t>EXECUTION: KEY METRICS</a:t>
            </a:r>
          </a:p>
        </p:txBody>
      </p:sp>
      <p:sp>
        <p:nvSpPr>
          <p:cNvPr id="3" name="Content Placeholder 2">
            <a:extLst>
              <a:ext uri="{FF2B5EF4-FFF2-40B4-BE49-F238E27FC236}">
                <a16:creationId xmlns:a16="http://schemas.microsoft.com/office/drawing/2014/main" id="{97164C42-9F0E-486A-8E49-756195FAB53A}"/>
              </a:ext>
            </a:extLst>
          </p:cNvPr>
          <p:cNvSpPr>
            <a:spLocks noGrp="1"/>
          </p:cNvSpPr>
          <p:nvPr>
            <p:ph idx="1"/>
          </p:nvPr>
        </p:nvSpPr>
        <p:spPr>
          <a:xfrm>
            <a:off x="520505" y="1617784"/>
            <a:ext cx="11169747" cy="4600136"/>
          </a:xfrm>
        </p:spPr>
        <p:txBody>
          <a:bodyPr>
            <a:normAutofit/>
          </a:bodyPr>
          <a:lstStyle/>
          <a:p>
            <a:pPr marL="0" lvl="0" indent="0">
              <a:buNone/>
            </a:pPr>
            <a:endParaRPr lang="en-IN" sz="2400" i="1" dirty="0"/>
          </a:p>
          <a:p>
            <a:pPr lvl="0"/>
            <a:r>
              <a:rPr lang="en-IN" sz="2400" i="1" dirty="0"/>
              <a:t>The important thing to be considered is to keep the platform up and running all the time which can be achieved by upgrading to better quality of servers and storage providers.</a:t>
            </a:r>
          </a:p>
          <a:p>
            <a:pPr lvl="0"/>
            <a:r>
              <a:rPr lang="en-IN" sz="2400" i="1" dirty="0"/>
              <a:t>Updating the platform from time to time depending on the new resources available in the market.</a:t>
            </a:r>
          </a:p>
          <a:p>
            <a:pPr lvl="0"/>
            <a:r>
              <a:rPr lang="en-IN" sz="2400" i="1" dirty="0"/>
              <a:t>Analysis of the users in order to increase the traffic is important</a:t>
            </a:r>
          </a:p>
          <a:p>
            <a:pPr lvl="0"/>
            <a:r>
              <a:rPr lang="en-IN" sz="2400" i="1" dirty="0"/>
              <a:t>Maintaining good customers relationship through discussion forum.</a:t>
            </a:r>
          </a:p>
          <a:p>
            <a:pPr lvl="0"/>
            <a:r>
              <a:rPr lang="en-IN" sz="2400" i="1" dirty="0"/>
              <a:t>Understanding the growth in the number of key partners (content providers) and growth in the number of subjects according to the user preference.</a:t>
            </a:r>
          </a:p>
        </p:txBody>
      </p:sp>
    </p:spTree>
    <p:extLst>
      <p:ext uri="{BB962C8B-B14F-4D97-AF65-F5344CB8AC3E}">
        <p14:creationId xmlns:p14="http://schemas.microsoft.com/office/powerpoint/2010/main" val="1083549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24F2-AEEE-4154-86F0-34969C167D6E}"/>
              </a:ext>
            </a:extLst>
          </p:cNvPr>
          <p:cNvSpPr>
            <a:spLocks noGrp="1"/>
          </p:cNvSpPr>
          <p:nvPr>
            <p:ph type="title"/>
          </p:nvPr>
        </p:nvSpPr>
        <p:spPr>
          <a:xfrm>
            <a:off x="838200" y="365126"/>
            <a:ext cx="10515600" cy="1041644"/>
          </a:xfrm>
        </p:spPr>
        <p:txBody>
          <a:bodyPr/>
          <a:lstStyle/>
          <a:p>
            <a:pPr algn="ctr"/>
            <a:r>
              <a:rPr lang="en-IN" b="1" dirty="0">
                <a:latin typeface="+mn-lt"/>
              </a:rPr>
              <a:t>FINANCIAL PLAN: FORECAST</a:t>
            </a:r>
            <a:endParaRPr lang="en-IN" dirty="0">
              <a:latin typeface="+mn-lt"/>
            </a:endParaRPr>
          </a:p>
        </p:txBody>
      </p:sp>
      <p:graphicFrame>
        <p:nvGraphicFramePr>
          <p:cNvPr id="6" name="Chart 5">
            <a:extLst>
              <a:ext uri="{FF2B5EF4-FFF2-40B4-BE49-F238E27FC236}">
                <a16:creationId xmlns:a16="http://schemas.microsoft.com/office/drawing/2014/main" id="{1194A65E-ABB9-4C24-8861-1A5C8517D285}"/>
              </a:ext>
            </a:extLst>
          </p:cNvPr>
          <p:cNvGraphicFramePr/>
          <p:nvPr>
            <p:extLst>
              <p:ext uri="{D42A27DB-BD31-4B8C-83A1-F6EECF244321}">
                <p14:modId xmlns:p14="http://schemas.microsoft.com/office/powerpoint/2010/main" val="3582092799"/>
              </p:ext>
            </p:extLst>
          </p:nvPr>
        </p:nvGraphicFramePr>
        <p:xfrm>
          <a:off x="456026" y="1469024"/>
          <a:ext cx="10764128" cy="23597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7F552A0B-1783-48F8-80E2-D9E47423FC07}"/>
              </a:ext>
            </a:extLst>
          </p:cNvPr>
          <p:cNvGraphicFramePr/>
          <p:nvPr>
            <p:extLst>
              <p:ext uri="{D42A27DB-BD31-4B8C-83A1-F6EECF244321}">
                <p14:modId xmlns:p14="http://schemas.microsoft.com/office/powerpoint/2010/main" val="1643050025"/>
              </p:ext>
            </p:extLst>
          </p:nvPr>
        </p:nvGraphicFramePr>
        <p:xfrm>
          <a:off x="767861" y="3411415"/>
          <a:ext cx="10830951" cy="26823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68838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CA62-1D7C-4679-9AFA-7B417780B849}"/>
              </a:ext>
            </a:extLst>
          </p:cNvPr>
          <p:cNvSpPr>
            <a:spLocks noGrp="1"/>
          </p:cNvSpPr>
          <p:nvPr>
            <p:ph type="title"/>
          </p:nvPr>
        </p:nvSpPr>
        <p:spPr/>
        <p:txBody>
          <a:bodyPr/>
          <a:lstStyle/>
          <a:p>
            <a:pPr algn="ctr"/>
            <a:r>
              <a:rPr lang="en-IN" b="1" dirty="0">
                <a:latin typeface="+mn-lt"/>
              </a:rPr>
              <a:t>FINANCIAL PLAN: NET PROFIT/LOSS</a:t>
            </a:r>
            <a:endParaRPr lang="en-IN" dirty="0">
              <a:latin typeface="+mn-lt"/>
            </a:endParaRPr>
          </a:p>
        </p:txBody>
      </p:sp>
      <p:graphicFrame>
        <p:nvGraphicFramePr>
          <p:cNvPr id="4" name="Content Placeholder 3">
            <a:extLst>
              <a:ext uri="{FF2B5EF4-FFF2-40B4-BE49-F238E27FC236}">
                <a16:creationId xmlns:a16="http://schemas.microsoft.com/office/drawing/2014/main" id="{BA1F49F3-3F57-4E88-86D9-A475F594722B}"/>
              </a:ext>
            </a:extLst>
          </p:cNvPr>
          <p:cNvGraphicFramePr>
            <a:graphicFrameLocks noGrp="1"/>
          </p:cNvGraphicFramePr>
          <p:nvPr>
            <p:ph idx="1"/>
            <p:extLst>
              <p:ext uri="{D42A27DB-BD31-4B8C-83A1-F6EECF244321}">
                <p14:modId xmlns:p14="http://schemas.microsoft.com/office/powerpoint/2010/main" val="517434064"/>
              </p:ext>
            </p:extLst>
          </p:nvPr>
        </p:nvGraphicFramePr>
        <p:xfrm>
          <a:off x="838200" y="2066191"/>
          <a:ext cx="4762500" cy="3789485"/>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E6AC6B36-B7FA-4604-8A91-E364995D113F}"/>
              </a:ext>
            </a:extLst>
          </p:cNvPr>
          <p:cNvSpPr/>
          <p:nvPr/>
        </p:nvSpPr>
        <p:spPr>
          <a:xfrm>
            <a:off x="6207369" y="1690688"/>
            <a:ext cx="5722035" cy="5262979"/>
          </a:xfrm>
          <a:prstGeom prst="rect">
            <a:avLst/>
          </a:prstGeom>
        </p:spPr>
        <p:txBody>
          <a:bodyPr wrap="square">
            <a:spAutoFit/>
          </a:bodyPr>
          <a:lstStyle/>
          <a:p>
            <a:pPr lvl="0">
              <a:spcAft>
                <a:spcPts val="0"/>
              </a:spcAft>
              <a:tabLst>
                <a:tab pos="355600" algn="l"/>
              </a:tabLst>
            </a:pPr>
            <a:r>
              <a:rPr lang="en-IN" sz="2400" i="1" kern="150" dirty="0">
                <a:latin typeface="Times New Roman" panose="02020603050405020304" pitchFamily="18" charset="0"/>
                <a:ea typeface="Noto Sans CJK SC Regular"/>
                <a:cs typeface="FreeSans"/>
              </a:rPr>
              <a:t>     </a:t>
            </a:r>
            <a:endParaRPr lang="en-IN" sz="2400" i="1" kern="150" dirty="0">
              <a:latin typeface="Liberation Serif"/>
              <a:ea typeface="Noto Sans CJK SC Regular"/>
              <a:cs typeface="FreeSans"/>
            </a:endParaRPr>
          </a:p>
          <a:p>
            <a:pPr marL="177800">
              <a:spcAft>
                <a:spcPts val="0"/>
              </a:spcAft>
              <a:tabLst>
                <a:tab pos="2362200" algn="l"/>
                <a:tab pos="4127500" algn="l"/>
              </a:tabLst>
            </a:pPr>
            <a:r>
              <a:rPr lang="en-IN" sz="2400" i="1" kern="150" dirty="0">
                <a:latin typeface="Times New Roman" panose="02020603050405020304" pitchFamily="18" charset="0"/>
                <a:ea typeface="Times New Roman" panose="02020603050405020304" pitchFamily="18" charset="0"/>
                <a:cs typeface="FreeSans"/>
              </a:rPr>
              <a:t> </a:t>
            </a:r>
            <a:endParaRPr lang="en-IN" sz="2400" i="1" kern="150" dirty="0">
              <a:latin typeface="Liberation Serif"/>
              <a:ea typeface="Noto Sans CJK SC Regular"/>
              <a:cs typeface="FreeSans"/>
            </a:endParaRPr>
          </a:p>
          <a:p>
            <a:pPr marL="342900" indent="-342900">
              <a:spcAft>
                <a:spcPts val="0"/>
              </a:spcAft>
              <a:buFont typeface="Arial" panose="020B0604020202020204" pitchFamily="34" charset="0"/>
              <a:buChar char="•"/>
              <a:tabLst>
                <a:tab pos="177800" algn="l"/>
              </a:tabLst>
            </a:pPr>
            <a:r>
              <a:rPr lang="en-IN" sz="2400" i="1" kern="150" dirty="0">
                <a:latin typeface="Times New Roman" panose="02020603050405020304" pitchFamily="18" charset="0"/>
                <a:ea typeface="Times New Roman" panose="02020603050405020304" pitchFamily="18" charset="0"/>
                <a:cs typeface="FreeSans"/>
              </a:rPr>
              <a:t>By forecasting the future revenue and expenses, the value for net profit is achieved for 3 subsequent years.</a:t>
            </a:r>
          </a:p>
          <a:p>
            <a:pPr marL="342900" indent="-342900">
              <a:spcAft>
                <a:spcPts val="0"/>
              </a:spcAft>
              <a:buFont typeface="Arial" panose="020B0604020202020204" pitchFamily="34" charset="0"/>
              <a:buChar char="•"/>
              <a:tabLst>
                <a:tab pos="177800" algn="l"/>
              </a:tabLst>
            </a:pPr>
            <a:r>
              <a:rPr lang="en-IN" sz="2400" i="1" kern="150" dirty="0">
                <a:latin typeface="Times New Roman" panose="02020603050405020304" pitchFamily="18" charset="0"/>
                <a:ea typeface="Times New Roman" panose="02020603050405020304" pitchFamily="18" charset="0"/>
                <a:cs typeface="FreeSans"/>
              </a:rPr>
              <a:t>Formula: Total Revenue – Total Cost</a:t>
            </a:r>
          </a:p>
          <a:p>
            <a:pPr marL="342900" indent="-342900">
              <a:spcAft>
                <a:spcPts val="0"/>
              </a:spcAft>
              <a:buFont typeface="Arial" panose="020B0604020202020204" pitchFamily="34" charset="0"/>
              <a:buChar char="•"/>
              <a:tabLst>
                <a:tab pos="177800" algn="l"/>
              </a:tabLst>
            </a:pPr>
            <a:r>
              <a:rPr lang="en-IN" sz="2400" i="1" kern="150" dirty="0">
                <a:latin typeface="Times New Roman" panose="02020603050405020304" pitchFamily="18" charset="0"/>
                <a:ea typeface="Times New Roman" panose="02020603050405020304" pitchFamily="18" charset="0"/>
                <a:cs typeface="FreeSans"/>
              </a:rPr>
              <a:t>Key Assumptions: Around a lakh customers per year, with cost of one-to-one mentorship being $60 per year, and appointing 500 mentors per year.</a:t>
            </a:r>
          </a:p>
          <a:p>
            <a:pPr marL="342900" indent="-342900">
              <a:spcAft>
                <a:spcPts val="0"/>
              </a:spcAft>
              <a:buFont typeface="Arial" panose="020B0604020202020204" pitchFamily="34" charset="0"/>
              <a:buChar char="•"/>
              <a:tabLst>
                <a:tab pos="177800" algn="l"/>
              </a:tabLst>
            </a:pPr>
            <a:endParaRPr lang="en-IN" sz="2400" i="1" kern="150" dirty="0">
              <a:latin typeface="Times New Roman" panose="02020603050405020304" pitchFamily="18" charset="0"/>
              <a:ea typeface="Times New Roman" panose="02020603050405020304" pitchFamily="18" charset="0"/>
              <a:cs typeface="FreeSans"/>
            </a:endParaRPr>
          </a:p>
          <a:p>
            <a:pPr marL="342900" indent="-342900">
              <a:spcAft>
                <a:spcPts val="0"/>
              </a:spcAft>
              <a:buFont typeface="Arial" panose="020B0604020202020204" pitchFamily="34" charset="0"/>
              <a:buChar char="•"/>
              <a:tabLst>
                <a:tab pos="177800" algn="l"/>
              </a:tabLst>
            </a:pPr>
            <a:endParaRPr lang="en-IN" sz="2400" kern="150" dirty="0">
              <a:effectLst/>
              <a:latin typeface="Times New Roman" panose="02020603050405020304" pitchFamily="18" charset="0"/>
              <a:ea typeface="Noto Sans CJK SC Regular"/>
              <a:cs typeface="FreeSans"/>
            </a:endParaRPr>
          </a:p>
          <a:p>
            <a:pPr>
              <a:spcAft>
                <a:spcPts val="0"/>
              </a:spcAft>
              <a:tabLst>
                <a:tab pos="177800" algn="l"/>
              </a:tabLst>
            </a:pPr>
            <a:endParaRPr lang="en-IN" sz="2400" kern="150" dirty="0">
              <a:latin typeface="Times New Roman" panose="02020603050405020304" pitchFamily="18" charset="0"/>
              <a:ea typeface="Noto Sans CJK SC Regular"/>
              <a:cs typeface="FreeSans"/>
            </a:endParaRPr>
          </a:p>
          <a:p>
            <a:pPr>
              <a:spcAft>
                <a:spcPts val="0"/>
              </a:spcAft>
              <a:tabLst>
                <a:tab pos="177800" algn="l"/>
              </a:tabLst>
            </a:pPr>
            <a:endParaRPr lang="en-IN" sz="2400" kern="150" dirty="0">
              <a:effectLst/>
              <a:latin typeface="Liberation Serif"/>
              <a:ea typeface="Noto Sans CJK SC Regular"/>
              <a:cs typeface="FreeSans"/>
            </a:endParaRPr>
          </a:p>
        </p:txBody>
      </p:sp>
    </p:spTree>
    <p:extLst>
      <p:ext uri="{BB962C8B-B14F-4D97-AF65-F5344CB8AC3E}">
        <p14:creationId xmlns:p14="http://schemas.microsoft.com/office/powerpoint/2010/main" val="2731256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42A46-B2E1-445B-B446-EDEAA067548E}"/>
              </a:ext>
            </a:extLst>
          </p:cNvPr>
          <p:cNvSpPr>
            <a:spLocks noGrp="1"/>
          </p:cNvSpPr>
          <p:nvPr>
            <p:ph type="title"/>
          </p:nvPr>
        </p:nvSpPr>
        <p:spPr/>
        <p:txBody>
          <a:bodyPr/>
          <a:lstStyle/>
          <a:p>
            <a:pPr algn="ctr"/>
            <a:r>
              <a:rPr lang="en-IN" b="1" dirty="0">
                <a:latin typeface="+mn-lt"/>
              </a:rPr>
              <a:t>FINANCIAL PLAN:STATEMENTS</a:t>
            </a:r>
            <a:endParaRPr lang="en-IN" dirty="0">
              <a:latin typeface="+mn-lt"/>
            </a:endParaRPr>
          </a:p>
        </p:txBody>
      </p:sp>
      <p:graphicFrame>
        <p:nvGraphicFramePr>
          <p:cNvPr id="4" name="Table 3">
            <a:extLst>
              <a:ext uri="{FF2B5EF4-FFF2-40B4-BE49-F238E27FC236}">
                <a16:creationId xmlns:a16="http://schemas.microsoft.com/office/drawing/2014/main" id="{946032D0-D868-4362-887A-1821C839A61B}"/>
              </a:ext>
            </a:extLst>
          </p:cNvPr>
          <p:cNvGraphicFramePr>
            <a:graphicFrameLocks noGrp="1"/>
          </p:cNvGraphicFramePr>
          <p:nvPr>
            <p:extLst>
              <p:ext uri="{D42A27DB-BD31-4B8C-83A1-F6EECF244321}">
                <p14:modId xmlns:p14="http://schemas.microsoft.com/office/powerpoint/2010/main" val="1271082657"/>
              </p:ext>
            </p:extLst>
          </p:nvPr>
        </p:nvGraphicFramePr>
        <p:xfrm>
          <a:off x="838200" y="1995853"/>
          <a:ext cx="10684467" cy="3826000"/>
        </p:xfrm>
        <a:graphic>
          <a:graphicData uri="http://schemas.openxmlformats.org/drawingml/2006/table">
            <a:tbl>
              <a:tblPr firstRow="1" firstCol="1" bandRow="1">
                <a:tableStyleId>{7DF18680-E054-41AD-8BC1-D1AEF772440D}</a:tableStyleId>
              </a:tblPr>
              <a:tblGrid>
                <a:gridCol w="3742818">
                  <a:extLst>
                    <a:ext uri="{9D8B030D-6E8A-4147-A177-3AD203B41FA5}">
                      <a16:colId xmlns:a16="http://schemas.microsoft.com/office/drawing/2014/main" val="1230396933"/>
                    </a:ext>
                  </a:extLst>
                </a:gridCol>
                <a:gridCol w="2313883">
                  <a:extLst>
                    <a:ext uri="{9D8B030D-6E8A-4147-A177-3AD203B41FA5}">
                      <a16:colId xmlns:a16="http://schemas.microsoft.com/office/drawing/2014/main" val="1482347110"/>
                    </a:ext>
                  </a:extLst>
                </a:gridCol>
                <a:gridCol w="2313883">
                  <a:extLst>
                    <a:ext uri="{9D8B030D-6E8A-4147-A177-3AD203B41FA5}">
                      <a16:colId xmlns:a16="http://schemas.microsoft.com/office/drawing/2014/main" val="857584426"/>
                    </a:ext>
                  </a:extLst>
                </a:gridCol>
                <a:gridCol w="2313883">
                  <a:extLst>
                    <a:ext uri="{9D8B030D-6E8A-4147-A177-3AD203B41FA5}">
                      <a16:colId xmlns:a16="http://schemas.microsoft.com/office/drawing/2014/main" val="788824810"/>
                    </a:ext>
                  </a:extLst>
                </a:gridCol>
              </a:tblGrid>
              <a:tr h="478250">
                <a:tc>
                  <a:txBody>
                    <a:bodyPr/>
                    <a:lstStyle/>
                    <a:p>
                      <a:pPr algn="ctr">
                        <a:lnSpc>
                          <a:spcPct val="115000"/>
                        </a:lnSpc>
                      </a:pPr>
                      <a:r>
                        <a:rPr lang="en-US" sz="1600" dirty="0">
                          <a:effectLst/>
                        </a:rPr>
                        <a:t>PARAMETERS </a:t>
                      </a:r>
                      <a:endParaRPr lang="en-IN" sz="1600" b="1"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1177" marB="35296" anchor="ctr"/>
                </a:tc>
                <a:tc>
                  <a:txBody>
                    <a:bodyPr/>
                    <a:lstStyle/>
                    <a:p>
                      <a:pPr algn="ctr">
                        <a:lnSpc>
                          <a:spcPct val="115000"/>
                        </a:lnSpc>
                      </a:pPr>
                      <a:r>
                        <a:rPr lang="en-US" sz="1600" dirty="0">
                          <a:effectLst/>
                        </a:rPr>
                        <a:t>FY2018</a:t>
                      </a:r>
                      <a:endParaRPr lang="en-IN" sz="1600" b="1"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1177" marB="35296" anchor="ctr"/>
                </a:tc>
                <a:tc>
                  <a:txBody>
                    <a:bodyPr/>
                    <a:lstStyle/>
                    <a:p>
                      <a:pPr algn="ctr">
                        <a:lnSpc>
                          <a:spcPct val="115000"/>
                        </a:lnSpc>
                      </a:pPr>
                      <a:r>
                        <a:rPr lang="en-US" sz="1600" dirty="0">
                          <a:effectLst/>
                        </a:rPr>
                        <a:t>FY2019</a:t>
                      </a:r>
                      <a:endParaRPr lang="en-IN" sz="1600" b="1"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1177" marB="35296" anchor="ctr"/>
                </a:tc>
                <a:tc>
                  <a:txBody>
                    <a:bodyPr/>
                    <a:lstStyle/>
                    <a:p>
                      <a:pPr algn="ctr">
                        <a:lnSpc>
                          <a:spcPct val="115000"/>
                        </a:lnSpc>
                      </a:pPr>
                      <a:r>
                        <a:rPr lang="en-US" sz="1600">
                          <a:effectLst/>
                        </a:rPr>
                        <a:t>FY2020</a:t>
                      </a:r>
                      <a:endParaRPr lang="en-IN" sz="1600" b="1">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1177" marB="35296" anchor="ctr"/>
                </a:tc>
                <a:extLst>
                  <a:ext uri="{0D108BD9-81ED-4DB2-BD59-A6C34878D82A}">
                    <a16:rowId xmlns:a16="http://schemas.microsoft.com/office/drawing/2014/main" val="3896097306"/>
                  </a:ext>
                </a:extLst>
              </a:tr>
              <a:tr h="478250">
                <a:tc>
                  <a:txBody>
                    <a:bodyPr/>
                    <a:lstStyle/>
                    <a:p>
                      <a:pPr algn="ctr">
                        <a:lnSpc>
                          <a:spcPct val="115000"/>
                        </a:lnSpc>
                      </a:pPr>
                      <a:r>
                        <a:rPr lang="en-US" sz="1600">
                          <a:effectLst/>
                        </a:rPr>
                        <a:t>Revenue</a:t>
                      </a:r>
                      <a:endParaRPr lang="en-IN" sz="1600" b="1">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1177" marB="35296" anchor="ctr"/>
                </a:tc>
                <a:tc>
                  <a:txBody>
                    <a:bodyPr/>
                    <a:lstStyle/>
                    <a:p>
                      <a:pPr algn="ctr">
                        <a:lnSpc>
                          <a:spcPct val="115000"/>
                        </a:lnSpc>
                      </a:pPr>
                      <a:r>
                        <a:rPr lang="en-US" sz="1600">
                          <a:effectLst/>
                        </a:rPr>
                        <a:t>$3.6 million</a:t>
                      </a:r>
                      <a:endParaRPr lang="en-IN" sz="1600" b="1">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1177" marB="35296" anchor="ctr"/>
                </a:tc>
                <a:tc>
                  <a:txBody>
                    <a:bodyPr/>
                    <a:lstStyle/>
                    <a:p>
                      <a:pPr algn="ctr">
                        <a:lnSpc>
                          <a:spcPct val="115000"/>
                        </a:lnSpc>
                      </a:pPr>
                      <a:r>
                        <a:rPr lang="en-US" sz="1600">
                          <a:effectLst/>
                        </a:rPr>
                        <a:t>$3.8 million</a:t>
                      </a:r>
                      <a:endParaRPr lang="en-IN" sz="1600" b="1">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1177" marB="35296" anchor="ctr"/>
                </a:tc>
                <a:tc>
                  <a:txBody>
                    <a:bodyPr/>
                    <a:lstStyle/>
                    <a:p>
                      <a:pPr algn="ctr">
                        <a:lnSpc>
                          <a:spcPct val="115000"/>
                        </a:lnSpc>
                      </a:pPr>
                      <a:r>
                        <a:rPr lang="en-US" sz="1600">
                          <a:effectLst/>
                        </a:rPr>
                        <a:t>$4.2 million</a:t>
                      </a:r>
                      <a:endParaRPr lang="en-IN" sz="1600" b="1">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1177" marB="35296" anchor="ctr"/>
                </a:tc>
                <a:extLst>
                  <a:ext uri="{0D108BD9-81ED-4DB2-BD59-A6C34878D82A}">
                    <a16:rowId xmlns:a16="http://schemas.microsoft.com/office/drawing/2014/main" val="3289335321"/>
                  </a:ext>
                </a:extLst>
              </a:tr>
              <a:tr h="478250">
                <a:tc>
                  <a:txBody>
                    <a:bodyPr/>
                    <a:lstStyle/>
                    <a:p>
                      <a:pPr algn="ctr">
                        <a:lnSpc>
                          <a:spcPct val="115000"/>
                        </a:lnSpc>
                      </a:pPr>
                      <a:r>
                        <a:rPr lang="en-US" sz="1600" dirty="0">
                          <a:effectLst/>
                        </a:rPr>
                        <a:t>Direct Costs</a:t>
                      </a:r>
                      <a:endParaRPr lang="en-IN" sz="1600" b="1"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1177" marB="35296" anchor="ctr"/>
                </a:tc>
                <a:tc>
                  <a:txBody>
                    <a:bodyPr/>
                    <a:lstStyle/>
                    <a:p>
                      <a:pPr algn="ctr">
                        <a:lnSpc>
                          <a:spcPct val="115000"/>
                        </a:lnSpc>
                      </a:pPr>
                      <a:r>
                        <a:rPr lang="en-US" sz="1600" dirty="0">
                          <a:effectLst/>
                        </a:rPr>
                        <a:t>$1.88 million</a:t>
                      </a:r>
                      <a:endParaRPr lang="en-IN" sz="1600" b="1"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1177" marB="35296" anchor="ctr"/>
                </a:tc>
                <a:tc>
                  <a:txBody>
                    <a:bodyPr/>
                    <a:lstStyle/>
                    <a:p>
                      <a:pPr algn="ctr">
                        <a:lnSpc>
                          <a:spcPct val="115000"/>
                        </a:lnSpc>
                      </a:pPr>
                      <a:r>
                        <a:rPr lang="en-US" sz="1600" dirty="0">
                          <a:effectLst/>
                        </a:rPr>
                        <a:t>$2.1 million</a:t>
                      </a:r>
                      <a:endParaRPr lang="en-IN" sz="1600" b="1"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1177" marB="35296" anchor="ctr"/>
                </a:tc>
                <a:tc>
                  <a:txBody>
                    <a:bodyPr/>
                    <a:lstStyle/>
                    <a:p>
                      <a:pPr algn="ctr">
                        <a:lnSpc>
                          <a:spcPct val="115000"/>
                        </a:lnSpc>
                      </a:pPr>
                      <a:r>
                        <a:rPr lang="en-US" sz="1600" dirty="0">
                          <a:effectLst/>
                        </a:rPr>
                        <a:t>$2.2 million</a:t>
                      </a:r>
                      <a:endParaRPr lang="en-IN" sz="1600" b="1"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1177" marB="35296" anchor="ctr"/>
                </a:tc>
                <a:extLst>
                  <a:ext uri="{0D108BD9-81ED-4DB2-BD59-A6C34878D82A}">
                    <a16:rowId xmlns:a16="http://schemas.microsoft.com/office/drawing/2014/main" val="360713085"/>
                  </a:ext>
                </a:extLst>
              </a:tr>
              <a:tr h="478250">
                <a:tc>
                  <a:txBody>
                    <a:bodyPr/>
                    <a:lstStyle/>
                    <a:p>
                      <a:pPr algn="ctr">
                        <a:lnSpc>
                          <a:spcPct val="115000"/>
                        </a:lnSpc>
                      </a:pPr>
                      <a:r>
                        <a:rPr lang="en-US" sz="1600" dirty="0">
                          <a:effectLst/>
                        </a:rPr>
                        <a:t>Gross Margin %</a:t>
                      </a:r>
                      <a:endParaRPr lang="en-IN" sz="1600" b="1"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1177" marB="35296" anchor="ctr"/>
                </a:tc>
                <a:tc>
                  <a:txBody>
                    <a:bodyPr/>
                    <a:lstStyle/>
                    <a:p>
                      <a:pPr algn="ctr">
                        <a:lnSpc>
                          <a:spcPct val="115000"/>
                        </a:lnSpc>
                      </a:pPr>
                      <a:r>
                        <a:rPr lang="en-US" sz="1600" b="0" dirty="0">
                          <a:solidFill>
                            <a:srgbClr val="000000"/>
                          </a:solidFill>
                          <a:effectLst/>
                          <a:latin typeface="+mn-lt"/>
                          <a:ea typeface="Trebuchet MS" panose="020B0603020202020204" pitchFamily="34" charset="0"/>
                          <a:cs typeface="Trebuchet MS" panose="020B0603020202020204" pitchFamily="34" charset="0"/>
                        </a:rPr>
                        <a:t>47.7</a:t>
                      </a:r>
                      <a:endParaRPr lang="en-IN" sz="1600" b="0" dirty="0">
                        <a:solidFill>
                          <a:srgbClr val="000000"/>
                        </a:solidFill>
                        <a:effectLst/>
                        <a:latin typeface="+mn-lt"/>
                        <a:ea typeface="Trebuchet MS" panose="020B0603020202020204" pitchFamily="34" charset="0"/>
                        <a:cs typeface="Trebuchet MS" panose="020B0603020202020204" pitchFamily="34" charset="0"/>
                      </a:endParaRPr>
                    </a:p>
                  </a:txBody>
                  <a:tcPr marL="0" marR="0" marT="21177" marB="35296" anchor="ctr"/>
                </a:tc>
                <a:tc>
                  <a:txBody>
                    <a:bodyPr/>
                    <a:lstStyle/>
                    <a:p>
                      <a:pPr algn="ctr">
                        <a:lnSpc>
                          <a:spcPct val="115000"/>
                        </a:lnSpc>
                      </a:pPr>
                      <a:r>
                        <a:rPr lang="en-US" sz="1600" b="0" dirty="0">
                          <a:solidFill>
                            <a:srgbClr val="000000"/>
                          </a:solidFill>
                          <a:effectLst/>
                          <a:latin typeface="+mn-lt"/>
                          <a:ea typeface="Trebuchet MS" panose="020B0603020202020204" pitchFamily="34" charset="0"/>
                          <a:cs typeface="Trebuchet MS" panose="020B0603020202020204" pitchFamily="34" charset="0"/>
                        </a:rPr>
                        <a:t>44.7</a:t>
                      </a:r>
                      <a:endParaRPr lang="en-IN" sz="1600" b="0" dirty="0">
                        <a:solidFill>
                          <a:srgbClr val="000000"/>
                        </a:solidFill>
                        <a:effectLst/>
                        <a:latin typeface="+mn-lt"/>
                        <a:ea typeface="Trebuchet MS" panose="020B0603020202020204" pitchFamily="34" charset="0"/>
                        <a:cs typeface="Trebuchet MS" panose="020B0603020202020204" pitchFamily="34" charset="0"/>
                      </a:endParaRPr>
                    </a:p>
                  </a:txBody>
                  <a:tcPr marL="0" marR="0" marT="21177" marB="35296" anchor="ctr"/>
                </a:tc>
                <a:tc>
                  <a:txBody>
                    <a:bodyPr/>
                    <a:lstStyle/>
                    <a:p>
                      <a:pPr algn="ctr">
                        <a:lnSpc>
                          <a:spcPct val="115000"/>
                        </a:lnSpc>
                      </a:pPr>
                      <a:r>
                        <a:rPr lang="en-US" sz="1600" b="0" dirty="0">
                          <a:solidFill>
                            <a:srgbClr val="000000"/>
                          </a:solidFill>
                          <a:effectLst/>
                          <a:latin typeface="+mn-lt"/>
                          <a:ea typeface="Trebuchet MS" panose="020B0603020202020204" pitchFamily="34" charset="0"/>
                          <a:cs typeface="Trebuchet MS" panose="020B0603020202020204" pitchFamily="34" charset="0"/>
                        </a:rPr>
                        <a:t>47.6</a:t>
                      </a:r>
                      <a:endParaRPr lang="en-IN" sz="1600" b="0" dirty="0">
                        <a:solidFill>
                          <a:srgbClr val="000000"/>
                        </a:solidFill>
                        <a:effectLst/>
                        <a:latin typeface="+mn-lt"/>
                        <a:ea typeface="Trebuchet MS" panose="020B0603020202020204" pitchFamily="34" charset="0"/>
                        <a:cs typeface="Trebuchet MS" panose="020B0603020202020204" pitchFamily="34" charset="0"/>
                      </a:endParaRPr>
                    </a:p>
                  </a:txBody>
                  <a:tcPr marL="0" marR="0" marT="21177" marB="35296" anchor="ctr"/>
                </a:tc>
                <a:extLst>
                  <a:ext uri="{0D108BD9-81ED-4DB2-BD59-A6C34878D82A}">
                    <a16:rowId xmlns:a16="http://schemas.microsoft.com/office/drawing/2014/main" val="3357196538"/>
                  </a:ext>
                </a:extLst>
              </a:tr>
              <a:tr h="478250">
                <a:tc>
                  <a:txBody>
                    <a:bodyPr/>
                    <a:lstStyle/>
                    <a:p>
                      <a:pPr algn="ctr">
                        <a:lnSpc>
                          <a:spcPct val="115000"/>
                        </a:lnSpc>
                      </a:pPr>
                      <a:r>
                        <a:rPr lang="en-US" sz="1600" dirty="0">
                          <a:effectLst/>
                        </a:rPr>
                        <a:t>Total Operating Expenses</a:t>
                      </a:r>
                      <a:endParaRPr lang="en-IN" sz="1600" b="1"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1177" marB="35296" anchor="ctr"/>
                </a:tc>
                <a:tc>
                  <a:txBody>
                    <a:bodyPr/>
                    <a:lstStyle/>
                    <a:p>
                      <a:pPr algn="ctr">
                        <a:lnSpc>
                          <a:spcPct val="115000"/>
                        </a:lnSpc>
                      </a:pPr>
                      <a:r>
                        <a:rPr lang="en-US" sz="1600" dirty="0">
                          <a:effectLst/>
                        </a:rPr>
                        <a:t>$27380</a:t>
                      </a:r>
                      <a:endParaRPr lang="en-IN" sz="1600" b="1"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1177" marB="35296" anchor="ctr"/>
                </a:tc>
                <a:tc>
                  <a:txBody>
                    <a:bodyPr/>
                    <a:lstStyle/>
                    <a:p>
                      <a:pPr algn="ctr">
                        <a:lnSpc>
                          <a:spcPct val="115000"/>
                        </a:lnSpc>
                      </a:pPr>
                      <a:r>
                        <a:rPr lang="en-US" sz="1600" dirty="0">
                          <a:effectLst/>
                        </a:rPr>
                        <a:t>$19615</a:t>
                      </a:r>
                      <a:endParaRPr lang="en-IN" sz="1600" b="1"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1177" marB="35296" anchor="ctr"/>
                </a:tc>
                <a:tc>
                  <a:txBody>
                    <a:bodyPr/>
                    <a:lstStyle/>
                    <a:p>
                      <a:pPr algn="ctr">
                        <a:lnSpc>
                          <a:spcPct val="115000"/>
                        </a:lnSpc>
                      </a:pPr>
                      <a:r>
                        <a:rPr lang="en-US" sz="1600" dirty="0">
                          <a:effectLst/>
                        </a:rPr>
                        <a:t>$20415</a:t>
                      </a:r>
                      <a:endParaRPr lang="en-IN" sz="1600" b="1"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1177" marB="35296" anchor="ctr"/>
                </a:tc>
                <a:extLst>
                  <a:ext uri="{0D108BD9-81ED-4DB2-BD59-A6C34878D82A}">
                    <a16:rowId xmlns:a16="http://schemas.microsoft.com/office/drawing/2014/main" val="4118054235"/>
                  </a:ext>
                </a:extLst>
              </a:tr>
              <a:tr h="478250">
                <a:tc>
                  <a:txBody>
                    <a:bodyPr/>
                    <a:lstStyle/>
                    <a:p>
                      <a:pPr algn="ctr">
                        <a:lnSpc>
                          <a:spcPct val="115000"/>
                        </a:lnSpc>
                      </a:pPr>
                      <a:r>
                        <a:rPr lang="en-US" sz="1600" dirty="0">
                          <a:effectLst/>
                        </a:rPr>
                        <a:t>Total Expenses</a:t>
                      </a:r>
                      <a:endParaRPr lang="en-IN" sz="1600" b="1"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1177" marB="35296" anchor="ctr"/>
                </a:tc>
                <a:tc>
                  <a:txBody>
                    <a:bodyPr/>
                    <a:lstStyle/>
                    <a:p>
                      <a:pPr algn="ctr">
                        <a:lnSpc>
                          <a:spcPct val="115000"/>
                        </a:lnSpc>
                      </a:pPr>
                      <a:r>
                        <a:rPr lang="en-US" sz="1600" dirty="0">
                          <a:effectLst/>
                        </a:rPr>
                        <a:t>$1.9 million</a:t>
                      </a:r>
                      <a:endParaRPr lang="en-IN" sz="1600" b="1"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1177" marB="35296" anchor="ctr"/>
                </a:tc>
                <a:tc>
                  <a:txBody>
                    <a:bodyPr/>
                    <a:lstStyle/>
                    <a:p>
                      <a:pPr algn="ctr">
                        <a:lnSpc>
                          <a:spcPct val="115000"/>
                        </a:lnSpc>
                      </a:pPr>
                      <a:r>
                        <a:rPr lang="en-US" sz="1600" dirty="0">
                          <a:effectLst/>
                        </a:rPr>
                        <a:t>$2.11 million</a:t>
                      </a:r>
                      <a:endParaRPr lang="en-IN" sz="1600" b="1"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1177" marB="35296" anchor="ctr"/>
                </a:tc>
                <a:tc>
                  <a:txBody>
                    <a:bodyPr/>
                    <a:lstStyle/>
                    <a:p>
                      <a:pPr algn="ctr">
                        <a:lnSpc>
                          <a:spcPct val="115000"/>
                        </a:lnSpc>
                      </a:pPr>
                      <a:r>
                        <a:rPr lang="en-US" sz="1600" dirty="0">
                          <a:effectLst/>
                        </a:rPr>
                        <a:t>$2.2 million</a:t>
                      </a:r>
                      <a:endParaRPr lang="en-IN" sz="1600" b="1"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1177" marB="35296" anchor="ctr"/>
                </a:tc>
                <a:extLst>
                  <a:ext uri="{0D108BD9-81ED-4DB2-BD59-A6C34878D82A}">
                    <a16:rowId xmlns:a16="http://schemas.microsoft.com/office/drawing/2014/main" val="3136230917"/>
                  </a:ext>
                </a:extLst>
              </a:tr>
              <a:tr h="478250">
                <a:tc>
                  <a:txBody>
                    <a:bodyPr/>
                    <a:lstStyle/>
                    <a:p>
                      <a:pPr algn="ctr">
                        <a:lnSpc>
                          <a:spcPct val="115000"/>
                        </a:lnSpc>
                      </a:pPr>
                      <a:r>
                        <a:rPr lang="en-US" sz="1600">
                          <a:effectLst/>
                        </a:rPr>
                        <a:t>Net Profit</a:t>
                      </a:r>
                      <a:endParaRPr lang="en-IN" sz="1600" b="1">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1177" marB="35296" anchor="ctr"/>
                </a:tc>
                <a:tc>
                  <a:txBody>
                    <a:bodyPr/>
                    <a:lstStyle/>
                    <a:p>
                      <a:pPr algn="ctr">
                        <a:lnSpc>
                          <a:spcPct val="115000"/>
                        </a:lnSpc>
                      </a:pPr>
                      <a:r>
                        <a:rPr lang="en-US" sz="1600" dirty="0">
                          <a:effectLst/>
                        </a:rPr>
                        <a:t>$1.7 million</a:t>
                      </a:r>
                      <a:endParaRPr lang="en-IN" sz="1600" b="1"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1177" marB="35296" anchor="ctr"/>
                </a:tc>
                <a:tc>
                  <a:txBody>
                    <a:bodyPr/>
                    <a:lstStyle/>
                    <a:p>
                      <a:pPr algn="ctr">
                        <a:lnSpc>
                          <a:spcPct val="115000"/>
                        </a:lnSpc>
                      </a:pPr>
                      <a:r>
                        <a:rPr lang="en-US" sz="1600" dirty="0">
                          <a:effectLst/>
                        </a:rPr>
                        <a:t>$1.69 million</a:t>
                      </a:r>
                      <a:endParaRPr lang="en-IN" sz="1600" b="1"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1177" marB="35296" anchor="ctr"/>
                </a:tc>
                <a:tc>
                  <a:txBody>
                    <a:bodyPr/>
                    <a:lstStyle/>
                    <a:p>
                      <a:pPr algn="ctr">
                        <a:lnSpc>
                          <a:spcPct val="115000"/>
                        </a:lnSpc>
                      </a:pPr>
                      <a:r>
                        <a:rPr lang="en-US" sz="1600" dirty="0">
                          <a:effectLst/>
                        </a:rPr>
                        <a:t>$1.98 million</a:t>
                      </a:r>
                      <a:endParaRPr lang="en-IN" sz="1600" b="1"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1177" marB="35296" anchor="ctr"/>
                </a:tc>
                <a:extLst>
                  <a:ext uri="{0D108BD9-81ED-4DB2-BD59-A6C34878D82A}">
                    <a16:rowId xmlns:a16="http://schemas.microsoft.com/office/drawing/2014/main" val="582139578"/>
                  </a:ext>
                </a:extLst>
              </a:tr>
              <a:tr h="478250">
                <a:tc>
                  <a:txBody>
                    <a:bodyPr/>
                    <a:lstStyle/>
                    <a:p>
                      <a:pPr algn="ctr">
                        <a:lnSpc>
                          <a:spcPct val="115000"/>
                        </a:lnSpc>
                      </a:pPr>
                      <a:r>
                        <a:rPr lang="en-US" sz="1600" dirty="0">
                          <a:effectLst/>
                        </a:rPr>
                        <a:t>Net Profit / Sales</a:t>
                      </a:r>
                      <a:endParaRPr lang="en-IN" sz="1600" b="1"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1177" marB="35296" anchor="ctr"/>
                </a:tc>
                <a:tc>
                  <a:txBody>
                    <a:bodyPr/>
                    <a:lstStyle/>
                    <a:p>
                      <a:pPr algn="ctr">
                        <a:lnSpc>
                          <a:spcPct val="115000"/>
                        </a:lnSpc>
                      </a:pPr>
                      <a:r>
                        <a:rPr lang="en-US" sz="1600" dirty="0">
                          <a:effectLst/>
                        </a:rPr>
                        <a:t>0.47</a:t>
                      </a:r>
                      <a:endParaRPr lang="en-IN" sz="1600" b="1"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1177" marB="35296" anchor="ctr"/>
                </a:tc>
                <a:tc>
                  <a:txBody>
                    <a:bodyPr/>
                    <a:lstStyle/>
                    <a:p>
                      <a:pPr algn="ctr">
                        <a:lnSpc>
                          <a:spcPct val="115000"/>
                        </a:lnSpc>
                      </a:pPr>
                      <a:r>
                        <a:rPr lang="en-US" sz="1600" dirty="0">
                          <a:effectLst/>
                        </a:rPr>
                        <a:t>0.44</a:t>
                      </a:r>
                      <a:endParaRPr lang="en-IN" sz="1600" b="1"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1177" marB="35296" anchor="ctr"/>
                </a:tc>
                <a:tc>
                  <a:txBody>
                    <a:bodyPr/>
                    <a:lstStyle/>
                    <a:p>
                      <a:pPr algn="ctr">
                        <a:lnSpc>
                          <a:spcPct val="115000"/>
                        </a:lnSpc>
                      </a:pPr>
                      <a:r>
                        <a:rPr lang="en-US" sz="1600" dirty="0">
                          <a:effectLst/>
                        </a:rPr>
                        <a:t>0.47</a:t>
                      </a:r>
                      <a:endParaRPr lang="en-IN" sz="1600" b="1"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1177" marB="35296" anchor="ctr"/>
                </a:tc>
                <a:extLst>
                  <a:ext uri="{0D108BD9-81ED-4DB2-BD59-A6C34878D82A}">
                    <a16:rowId xmlns:a16="http://schemas.microsoft.com/office/drawing/2014/main" val="3030532755"/>
                  </a:ext>
                </a:extLst>
              </a:tr>
            </a:tbl>
          </a:graphicData>
        </a:graphic>
      </p:graphicFrame>
    </p:spTree>
    <p:extLst>
      <p:ext uri="{BB962C8B-B14F-4D97-AF65-F5344CB8AC3E}">
        <p14:creationId xmlns:p14="http://schemas.microsoft.com/office/powerpoint/2010/main" val="3540743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31AC926-9CBE-465D-A91C-77B1A63BBFB7}"/>
              </a:ext>
            </a:extLst>
          </p:cNvPr>
          <p:cNvGraphicFramePr>
            <a:graphicFrameLocks noGrp="1"/>
          </p:cNvGraphicFramePr>
          <p:nvPr>
            <p:extLst>
              <p:ext uri="{D42A27DB-BD31-4B8C-83A1-F6EECF244321}">
                <p14:modId xmlns:p14="http://schemas.microsoft.com/office/powerpoint/2010/main" val="4231877141"/>
              </p:ext>
            </p:extLst>
          </p:nvPr>
        </p:nvGraphicFramePr>
        <p:xfrm>
          <a:off x="914400" y="1855177"/>
          <a:ext cx="10374924" cy="4009288"/>
        </p:xfrm>
        <a:graphic>
          <a:graphicData uri="http://schemas.openxmlformats.org/drawingml/2006/table">
            <a:tbl>
              <a:tblPr firstRow="1" firstCol="1" bandRow="1">
                <a:tableStyleId>{7DF18680-E054-41AD-8BC1-D1AEF772440D}</a:tableStyleId>
              </a:tblPr>
              <a:tblGrid>
                <a:gridCol w="3633828">
                  <a:extLst>
                    <a:ext uri="{9D8B030D-6E8A-4147-A177-3AD203B41FA5}">
                      <a16:colId xmlns:a16="http://schemas.microsoft.com/office/drawing/2014/main" val="2871788950"/>
                    </a:ext>
                  </a:extLst>
                </a:gridCol>
                <a:gridCol w="2247032">
                  <a:extLst>
                    <a:ext uri="{9D8B030D-6E8A-4147-A177-3AD203B41FA5}">
                      <a16:colId xmlns:a16="http://schemas.microsoft.com/office/drawing/2014/main" val="457478190"/>
                    </a:ext>
                  </a:extLst>
                </a:gridCol>
                <a:gridCol w="2247032">
                  <a:extLst>
                    <a:ext uri="{9D8B030D-6E8A-4147-A177-3AD203B41FA5}">
                      <a16:colId xmlns:a16="http://schemas.microsoft.com/office/drawing/2014/main" val="848489901"/>
                    </a:ext>
                  </a:extLst>
                </a:gridCol>
                <a:gridCol w="2247032">
                  <a:extLst>
                    <a:ext uri="{9D8B030D-6E8A-4147-A177-3AD203B41FA5}">
                      <a16:colId xmlns:a16="http://schemas.microsoft.com/office/drawing/2014/main" val="2578876518"/>
                    </a:ext>
                  </a:extLst>
                </a:gridCol>
              </a:tblGrid>
              <a:tr h="673896">
                <a:tc>
                  <a:txBody>
                    <a:bodyPr/>
                    <a:lstStyle/>
                    <a:p>
                      <a:pPr algn="ctr">
                        <a:lnSpc>
                          <a:spcPct val="115000"/>
                        </a:lnSpc>
                      </a:pPr>
                      <a:r>
                        <a:rPr lang="en-US" sz="1600" dirty="0">
                          <a:effectLst/>
                        </a:rPr>
                        <a:t>PARAMETERS </a:t>
                      </a:r>
                      <a:endParaRPr lang="en-IN" sz="1600" b="1"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2019" marB="36699" anchor="ctr"/>
                </a:tc>
                <a:tc>
                  <a:txBody>
                    <a:bodyPr/>
                    <a:lstStyle/>
                    <a:p>
                      <a:pPr algn="ctr">
                        <a:lnSpc>
                          <a:spcPct val="115000"/>
                        </a:lnSpc>
                      </a:pPr>
                      <a:r>
                        <a:rPr lang="en-US" sz="1600">
                          <a:effectLst/>
                        </a:rPr>
                        <a:t>FY2018</a:t>
                      </a:r>
                      <a:endParaRPr lang="en-IN" sz="1600" b="1">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2019" marB="36699" anchor="ctr"/>
                </a:tc>
                <a:tc>
                  <a:txBody>
                    <a:bodyPr/>
                    <a:lstStyle/>
                    <a:p>
                      <a:pPr algn="ctr">
                        <a:lnSpc>
                          <a:spcPct val="115000"/>
                        </a:lnSpc>
                      </a:pPr>
                      <a:r>
                        <a:rPr lang="en-US" sz="1600">
                          <a:effectLst/>
                        </a:rPr>
                        <a:t>FY2019</a:t>
                      </a:r>
                      <a:endParaRPr lang="en-IN" sz="1600" b="1">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2019" marB="36699" anchor="ctr"/>
                </a:tc>
                <a:tc>
                  <a:txBody>
                    <a:bodyPr/>
                    <a:lstStyle/>
                    <a:p>
                      <a:pPr algn="ctr">
                        <a:lnSpc>
                          <a:spcPct val="115000"/>
                        </a:lnSpc>
                      </a:pPr>
                      <a:r>
                        <a:rPr lang="en-US" sz="1600" dirty="0">
                          <a:effectLst/>
                        </a:rPr>
                        <a:t>FY2020</a:t>
                      </a:r>
                      <a:endParaRPr lang="en-IN" sz="1600" b="1"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2019" marB="36699" anchor="ctr"/>
                </a:tc>
                <a:extLst>
                  <a:ext uri="{0D108BD9-81ED-4DB2-BD59-A6C34878D82A}">
                    <a16:rowId xmlns:a16="http://schemas.microsoft.com/office/drawing/2014/main" val="1862327258"/>
                  </a:ext>
                </a:extLst>
              </a:tr>
              <a:tr h="673896">
                <a:tc>
                  <a:txBody>
                    <a:bodyPr/>
                    <a:lstStyle/>
                    <a:p>
                      <a:pPr algn="ctr">
                        <a:lnSpc>
                          <a:spcPct val="115000"/>
                        </a:lnSpc>
                      </a:pPr>
                      <a:r>
                        <a:rPr lang="en-US" sz="1600" dirty="0">
                          <a:effectLst/>
                        </a:rPr>
                        <a:t>Total Current Assets</a:t>
                      </a:r>
                      <a:endParaRPr lang="en-IN" sz="1600" b="1"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2019" marB="36699" anchor="ctr"/>
                </a:tc>
                <a:tc>
                  <a:txBody>
                    <a:bodyPr/>
                    <a:lstStyle/>
                    <a:p>
                      <a:pPr algn="ctr">
                        <a:lnSpc>
                          <a:spcPct val="115000"/>
                        </a:lnSpc>
                      </a:pPr>
                      <a:r>
                        <a:rPr lang="en-US" sz="1600">
                          <a:effectLst/>
                        </a:rPr>
                        <a:t>$3.6 million</a:t>
                      </a:r>
                      <a:endParaRPr lang="en-IN" sz="1600" b="1">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2019" marB="36699" anchor="ctr"/>
                </a:tc>
                <a:tc>
                  <a:txBody>
                    <a:bodyPr/>
                    <a:lstStyle/>
                    <a:p>
                      <a:pPr algn="ctr">
                        <a:lnSpc>
                          <a:spcPct val="115000"/>
                        </a:lnSpc>
                      </a:pPr>
                      <a:r>
                        <a:rPr lang="en-US" sz="1600">
                          <a:effectLst/>
                        </a:rPr>
                        <a:t>$3.8 million</a:t>
                      </a:r>
                      <a:endParaRPr lang="en-IN" sz="1600" b="1">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2019" marB="36699" anchor="ctr"/>
                </a:tc>
                <a:tc>
                  <a:txBody>
                    <a:bodyPr/>
                    <a:lstStyle/>
                    <a:p>
                      <a:pPr algn="ctr">
                        <a:lnSpc>
                          <a:spcPct val="115000"/>
                        </a:lnSpc>
                      </a:pPr>
                      <a:r>
                        <a:rPr lang="en-US" sz="1600" dirty="0">
                          <a:effectLst/>
                        </a:rPr>
                        <a:t>$4.2 million</a:t>
                      </a:r>
                      <a:endParaRPr lang="en-IN" sz="1600" b="1"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2019" marB="36699" anchor="ctr"/>
                </a:tc>
                <a:extLst>
                  <a:ext uri="{0D108BD9-81ED-4DB2-BD59-A6C34878D82A}">
                    <a16:rowId xmlns:a16="http://schemas.microsoft.com/office/drawing/2014/main" val="4169723351"/>
                  </a:ext>
                </a:extLst>
              </a:tr>
              <a:tr h="639808">
                <a:tc>
                  <a:txBody>
                    <a:bodyPr/>
                    <a:lstStyle/>
                    <a:p>
                      <a:pPr algn="ctr">
                        <a:lnSpc>
                          <a:spcPct val="115000"/>
                        </a:lnSpc>
                      </a:pPr>
                      <a:endParaRPr lang="en-IN" sz="160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2019" marB="36699" anchor="ctr"/>
                </a:tc>
                <a:tc>
                  <a:txBody>
                    <a:bodyPr/>
                    <a:lstStyle/>
                    <a:p>
                      <a:pPr algn="ctr">
                        <a:lnSpc>
                          <a:spcPct val="115000"/>
                        </a:lnSpc>
                      </a:pPr>
                      <a:endParaRPr lang="en-IN" sz="160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2019" marB="36699" anchor="ctr"/>
                </a:tc>
                <a:tc>
                  <a:txBody>
                    <a:bodyPr/>
                    <a:lstStyle/>
                    <a:p>
                      <a:pPr algn="ctr">
                        <a:lnSpc>
                          <a:spcPct val="115000"/>
                        </a:lnSpc>
                      </a:pPr>
                      <a:endParaRPr lang="en-IN" sz="160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2019" marB="36699" anchor="ctr"/>
                </a:tc>
                <a:tc>
                  <a:txBody>
                    <a:bodyPr/>
                    <a:lstStyle/>
                    <a:p>
                      <a:pPr algn="ctr">
                        <a:lnSpc>
                          <a:spcPct val="115000"/>
                        </a:lnSpc>
                      </a:pPr>
                      <a:endParaRPr lang="en-IN" sz="160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2019" marB="36699" anchor="ctr"/>
                </a:tc>
                <a:extLst>
                  <a:ext uri="{0D108BD9-81ED-4DB2-BD59-A6C34878D82A}">
                    <a16:rowId xmlns:a16="http://schemas.microsoft.com/office/drawing/2014/main" val="1818615129"/>
                  </a:ext>
                </a:extLst>
              </a:tr>
              <a:tr h="673896">
                <a:tc>
                  <a:txBody>
                    <a:bodyPr/>
                    <a:lstStyle/>
                    <a:p>
                      <a:pPr algn="ctr">
                        <a:lnSpc>
                          <a:spcPct val="115000"/>
                        </a:lnSpc>
                      </a:pPr>
                      <a:r>
                        <a:rPr lang="en-US" sz="1600" dirty="0">
                          <a:effectLst/>
                        </a:rPr>
                        <a:t>Long-Term Assets</a:t>
                      </a:r>
                      <a:endParaRPr lang="en-IN" sz="160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2019" marB="36699" anchor="ctr"/>
                </a:tc>
                <a:tc>
                  <a:txBody>
                    <a:bodyPr/>
                    <a:lstStyle/>
                    <a:p>
                      <a:pPr algn="ctr">
                        <a:lnSpc>
                          <a:spcPct val="115000"/>
                        </a:lnSpc>
                      </a:pPr>
                      <a:r>
                        <a:rPr lang="en-US" sz="1600" dirty="0">
                          <a:effectLst/>
                        </a:rPr>
                        <a:t>$7700</a:t>
                      </a:r>
                      <a:endParaRPr lang="en-IN" sz="160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2019" marB="36699" anchor="ctr"/>
                </a:tc>
                <a:tc>
                  <a:txBody>
                    <a:bodyPr/>
                    <a:lstStyle/>
                    <a:p>
                      <a:pPr algn="ctr">
                        <a:lnSpc>
                          <a:spcPct val="115000"/>
                        </a:lnSpc>
                      </a:pPr>
                      <a:r>
                        <a:rPr lang="en-US" sz="1600">
                          <a:effectLst/>
                        </a:rPr>
                        <a:t>$7700</a:t>
                      </a:r>
                      <a:endParaRPr lang="en-IN" sz="160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2019" marB="36699" anchor="ctr"/>
                </a:tc>
                <a:tc>
                  <a:txBody>
                    <a:bodyPr/>
                    <a:lstStyle/>
                    <a:p>
                      <a:pPr algn="ctr">
                        <a:lnSpc>
                          <a:spcPct val="115000"/>
                        </a:lnSpc>
                      </a:pPr>
                      <a:r>
                        <a:rPr lang="en-US" sz="1600" dirty="0">
                          <a:effectLst/>
                        </a:rPr>
                        <a:t>$7700</a:t>
                      </a:r>
                      <a:endParaRPr lang="en-IN" sz="160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2019" marB="36699" anchor="ctr"/>
                </a:tc>
                <a:extLst>
                  <a:ext uri="{0D108BD9-81ED-4DB2-BD59-A6C34878D82A}">
                    <a16:rowId xmlns:a16="http://schemas.microsoft.com/office/drawing/2014/main" val="801920103"/>
                  </a:ext>
                </a:extLst>
              </a:tr>
              <a:tr h="673896">
                <a:tc>
                  <a:txBody>
                    <a:bodyPr/>
                    <a:lstStyle/>
                    <a:p>
                      <a:pPr algn="ctr">
                        <a:lnSpc>
                          <a:spcPct val="115000"/>
                        </a:lnSpc>
                      </a:pPr>
                      <a:r>
                        <a:rPr lang="en-US" sz="1600">
                          <a:effectLst/>
                        </a:rPr>
                        <a:t>Accumulated Depreciation</a:t>
                      </a:r>
                      <a:endParaRPr lang="en-IN" sz="160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2019" marB="36699" anchor="ctr"/>
                </a:tc>
                <a:tc>
                  <a:txBody>
                    <a:bodyPr/>
                    <a:lstStyle/>
                    <a:p>
                      <a:pPr algn="ctr">
                        <a:lnSpc>
                          <a:spcPct val="115000"/>
                        </a:lnSpc>
                      </a:pPr>
                      <a:r>
                        <a:rPr lang="en-US" sz="1600">
                          <a:effectLst/>
                        </a:rPr>
                        <a:t>$3800</a:t>
                      </a:r>
                      <a:endParaRPr lang="en-IN" sz="160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2019" marB="36699" anchor="ctr"/>
                </a:tc>
                <a:tc>
                  <a:txBody>
                    <a:bodyPr/>
                    <a:lstStyle/>
                    <a:p>
                      <a:pPr algn="ctr">
                        <a:lnSpc>
                          <a:spcPct val="115000"/>
                        </a:lnSpc>
                      </a:pPr>
                      <a:r>
                        <a:rPr lang="en-US" sz="1600">
                          <a:effectLst/>
                        </a:rPr>
                        <a:t>$3800</a:t>
                      </a:r>
                      <a:endParaRPr lang="en-IN" sz="160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2019" marB="36699" anchor="ctr"/>
                </a:tc>
                <a:tc>
                  <a:txBody>
                    <a:bodyPr/>
                    <a:lstStyle/>
                    <a:p>
                      <a:pPr algn="ctr">
                        <a:lnSpc>
                          <a:spcPct val="115000"/>
                        </a:lnSpc>
                      </a:pPr>
                      <a:r>
                        <a:rPr lang="en-US" sz="1600">
                          <a:effectLst/>
                        </a:rPr>
                        <a:t>$3800</a:t>
                      </a:r>
                      <a:endParaRPr lang="en-IN" sz="160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2019" marB="36699" anchor="ctr"/>
                </a:tc>
                <a:extLst>
                  <a:ext uri="{0D108BD9-81ED-4DB2-BD59-A6C34878D82A}">
                    <a16:rowId xmlns:a16="http://schemas.microsoft.com/office/drawing/2014/main" val="2480307007"/>
                  </a:ext>
                </a:extLst>
              </a:tr>
              <a:tr h="673896">
                <a:tc>
                  <a:txBody>
                    <a:bodyPr/>
                    <a:lstStyle/>
                    <a:p>
                      <a:pPr algn="ctr">
                        <a:lnSpc>
                          <a:spcPct val="115000"/>
                        </a:lnSpc>
                      </a:pPr>
                      <a:r>
                        <a:rPr lang="en-US" sz="1600" dirty="0">
                          <a:effectLst/>
                        </a:rPr>
                        <a:t>Total Long-Term Assets</a:t>
                      </a:r>
                      <a:endParaRPr lang="en-IN" sz="1600" b="1"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2019" marB="36699" anchor="ctr"/>
                </a:tc>
                <a:tc>
                  <a:txBody>
                    <a:bodyPr/>
                    <a:lstStyle/>
                    <a:p>
                      <a:pPr algn="ctr">
                        <a:lnSpc>
                          <a:spcPct val="115000"/>
                        </a:lnSpc>
                      </a:pPr>
                      <a:r>
                        <a:rPr lang="en-US" sz="1600" dirty="0">
                          <a:effectLst/>
                        </a:rPr>
                        <a:t>$3900</a:t>
                      </a:r>
                      <a:endParaRPr lang="en-IN" sz="1600" b="1"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2019" marB="36699" anchor="ctr"/>
                </a:tc>
                <a:tc>
                  <a:txBody>
                    <a:bodyPr/>
                    <a:lstStyle/>
                    <a:p>
                      <a:pPr algn="ctr">
                        <a:lnSpc>
                          <a:spcPct val="115000"/>
                        </a:lnSpc>
                      </a:pPr>
                      <a:r>
                        <a:rPr lang="en-US" sz="1600" dirty="0">
                          <a:effectLst/>
                        </a:rPr>
                        <a:t>$3900</a:t>
                      </a:r>
                      <a:endParaRPr lang="en-IN" sz="1600" b="1"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2019" marB="36699" anchor="ctr"/>
                </a:tc>
                <a:tc>
                  <a:txBody>
                    <a:bodyPr/>
                    <a:lstStyle/>
                    <a:p>
                      <a:pPr algn="ctr">
                        <a:lnSpc>
                          <a:spcPct val="115000"/>
                        </a:lnSpc>
                      </a:pPr>
                      <a:r>
                        <a:rPr lang="en-US" sz="1600" dirty="0">
                          <a:effectLst/>
                        </a:rPr>
                        <a:t>$3900</a:t>
                      </a:r>
                      <a:endParaRPr lang="en-IN" sz="1600" b="1"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22019" marB="36699" anchor="ctr"/>
                </a:tc>
                <a:extLst>
                  <a:ext uri="{0D108BD9-81ED-4DB2-BD59-A6C34878D82A}">
                    <a16:rowId xmlns:a16="http://schemas.microsoft.com/office/drawing/2014/main" val="152292407"/>
                  </a:ext>
                </a:extLst>
              </a:tr>
            </a:tbl>
          </a:graphicData>
        </a:graphic>
      </p:graphicFrame>
      <p:sp>
        <p:nvSpPr>
          <p:cNvPr id="5" name="Title 1">
            <a:extLst>
              <a:ext uri="{FF2B5EF4-FFF2-40B4-BE49-F238E27FC236}">
                <a16:creationId xmlns:a16="http://schemas.microsoft.com/office/drawing/2014/main" id="{1C54F5BF-3290-4DFC-80B7-E1F0E19E33FC}"/>
              </a:ext>
            </a:extLst>
          </p:cNvPr>
          <p:cNvSpPr>
            <a:spLocks noGrp="1"/>
          </p:cNvSpPr>
          <p:nvPr>
            <p:ph type="title"/>
          </p:nvPr>
        </p:nvSpPr>
        <p:spPr>
          <a:xfrm>
            <a:off x="838200" y="365125"/>
            <a:ext cx="10515600" cy="1325563"/>
          </a:xfrm>
        </p:spPr>
        <p:txBody>
          <a:bodyPr/>
          <a:lstStyle/>
          <a:p>
            <a:pPr algn="ctr"/>
            <a:r>
              <a:rPr lang="en-IN" b="1" dirty="0">
                <a:latin typeface="+mn-lt"/>
              </a:rPr>
              <a:t>FINANCIAL PLAN:STATEMENTS</a:t>
            </a:r>
            <a:endParaRPr lang="en-IN" dirty="0">
              <a:latin typeface="+mn-lt"/>
            </a:endParaRPr>
          </a:p>
        </p:txBody>
      </p:sp>
    </p:spTree>
    <p:extLst>
      <p:ext uri="{BB962C8B-B14F-4D97-AF65-F5344CB8AC3E}">
        <p14:creationId xmlns:p14="http://schemas.microsoft.com/office/powerpoint/2010/main" val="2707768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7AFF93E-D3E0-4A39-9D36-E70068AA4C14}"/>
              </a:ext>
            </a:extLst>
          </p:cNvPr>
          <p:cNvSpPr>
            <a:spLocks noGrp="1"/>
          </p:cNvSpPr>
          <p:nvPr>
            <p:ph type="title"/>
          </p:nvPr>
        </p:nvSpPr>
        <p:spPr/>
        <p:txBody>
          <a:bodyPr/>
          <a:lstStyle/>
          <a:p>
            <a:pPr algn="ctr"/>
            <a:r>
              <a:rPr lang="en-IN" b="1" dirty="0">
                <a:latin typeface="+mn-lt"/>
              </a:rPr>
              <a:t>FUTURE WORK</a:t>
            </a:r>
            <a:endParaRPr lang="en-IN" dirty="0">
              <a:latin typeface="+mn-lt"/>
            </a:endParaRPr>
          </a:p>
        </p:txBody>
      </p:sp>
      <p:sp>
        <p:nvSpPr>
          <p:cNvPr id="5" name="Content Placeholder 2">
            <a:extLst>
              <a:ext uri="{FF2B5EF4-FFF2-40B4-BE49-F238E27FC236}">
                <a16:creationId xmlns:a16="http://schemas.microsoft.com/office/drawing/2014/main" id="{E6F9634B-6638-4C1F-AE3B-A18077BB3284}"/>
              </a:ext>
            </a:extLst>
          </p:cNvPr>
          <p:cNvSpPr>
            <a:spLocks noGrp="1"/>
          </p:cNvSpPr>
          <p:nvPr>
            <p:ph idx="1"/>
          </p:nvPr>
        </p:nvSpPr>
        <p:spPr>
          <a:xfrm>
            <a:off x="520505" y="1617784"/>
            <a:ext cx="11169747" cy="4600136"/>
          </a:xfrm>
        </p:spPr>
        <p:txBody>
          <a:bodyPr>
            <a:normAutofit/>
          </a:bodyPr>
          <a:lstStyle/>
          <a:p>
            <a:pPr marL="0" lvl="0" indent="0">
              <a:buNone/>
            </a:pPr>
            <a:endParaRPr lang="en-IN" sz="2400" i="1" dirty="0"/>
          </a:p>
          <a:p>
            <a:pPr lvl="0">
              <a:lnSpc>
                <a:spcPct val="150000"/>
              </a:lnSpc>
            </a:pPr>
            <a:r>
              <a:rPr lang="en-IN" sz="2400" i="1" dirty="0"/>
              <a:t>Collaboration with Universities to provide personalized courses according to their course structure.</a:t>
            </a:r>
          </a:p>
          <a:p>
            <a:pPr lvl="0">
              <a:lnSpc>
                <a:spcPct val="150000"/>
              </a:lnSpc>
            </a:pPr>
            <a:r>
              <a:rPr lang="en-IN" sz="2400" i="1" dirty="0"/>
              <a:t>Collaboration with cooperations to provide personalized training to employees. </a:t>
            </a:r>
          </a:p>
          <a:p>
            <a:pPr lvl="0">
              <a:lnSpc>
                <a:spcPct val="150000"/>
              </a:lnSpc>
            </a:pPr>
            <a:r>
              <a:rPr lang="en-IN" sz="2400" i="1" dirty="0"/>
              <a:t>Monetizing detailed path analysis for customers.</a:t>
            </a:r>
          </a:p>
          <a:p>
            <a:pPr lvl="0">
              <a:lnSpc>
                <a:spcPct val="150000"/>
              </a:lnSpc>
            </a:pPr>
            <a:r>
              <a:rPr lang="en-IN" sz="2400" i="1" dirty="0"/>
              <a:t>Package deal for purchase of one-to-one mentorship along with paid courses of different MOOCs providers.</a:t>
            </a:r>
          </a:p>
        </p:txBody>
      </p:sp>
    </p:spTree>
    <p:extLst>
      <p:ext uri="{BB962C8B-B14F-4D97-AF65-F5344CB8AC3E}">
        <p14:creationId xmlns:p14="http://schemas.microsoft.com/office/powerpoint/2010/main" val="95696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7453ED-FBA8-412D-BA05-92BF49A8AE60}"/>
              </a:ext>
            </a:extLst>
          </p:cNvPr>
          <p:cNvSpPr>
            <a:spLocks noGrp="1"/>
          </p:cNvSpPr>
          <p:nvPr>
            <p:ph idx="1"/>
          </p:nvPr>
        </p:nvSpPr>
        <p:spPr/>
        <p:txBody>
          <a:bodyPr>
            <a:normAutofit/>
          </a:bodyPr>
          <a:lstStyle/>
          <a:p>
            <a:pPr marL="0" indent="0" algn="ctr">
              <a:buNone/>
            </a:pPr>
            <a:r>
              <a:rPr lang="en-IN" sz="4000" b="1" dirty="0"/>
              <a:t>THANK YOU</a:t>
            </a:r>
          </a:p>
          <a:p>
            <a:pPr marL="0" indent="0" algn="ctr">
              <a:buNone/>
            </a:pPr>
            <a:r>
              <a:rPr lang="en-IN" sz="4000" b="1" dirty="0"/>
              <a:t>ANY QUESTIONS?</a:t>
            </a:r>
          </a:p>
        </p:txBody>
      </p:sp>
    </p:spTree>
    <p:extLst>
      <p:ext uri="{BB962C8B-B14F-4D97-AF65-F5344CB8AC3E}">
        <p14:creationId xmlns:p14="http://schemas.microsoft.com/office/powerpoint/2010/main" val="87682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4572"/>
            <a:ext cx="10515600" cy="1156116"/>
          </a:xfrm>
        </p:spPr>
        <p:txBody>
          <a:bodyPr/>
          <a:lstStyle/>
          <a:p>
            <a:pPr algn="ctr"/>
            <a:r>
              <a:rPr lang="en-IN" b="1" dirty="0">
                <a:latin typeface="+mn-lt"/>
              </a:rPr>
              <a:t>INTRODUCTION: ABOUT PADHOMITRON</a:t>
            </a:r>
          </a:p>
        </p:txBody>
      </p:sp>
      <p:sp>
        <p:nvSpPr>
          <p:cNvPr id="3" name="Content Placeholder 2"/>
          <p:cNvSpPr>
            <a:spLocks noGrp="1"/>
          </p:cNvSpPr>
          <p:nvPr>
            <p:ph idx="1"/>
          </p:nvPr>
        </p:nvSpPr>
        <p:spPr>
          <a:xfrm>
            <a:off x="810064" y="2025748"/>
            <a:ext cx="10823917" cy="4487593"/>
          </a:xfrm>
        </p:spPr>
        <p:txBody>
          <a:bodyPr>
            <a:normAutofit/>
          </a:bodyPr>
          <a:lstStyle/>
          <a:p>
            <a:r>
              <a:rPr lang="en-US" i="1" dirty="0"/>
              <a:t>Our company, </a:t>
            </a:r>
            <a:r>
              <a:rPr lang="en-US" i="1" dirty="0">
                <a:effectLst>
                  <a:outerShdw blurRad="38100" dist="38100" dir="2700000" algn="tl">
                    <a:srgbClr val="000000">
                      <a:alpha val="43137"/>
                    </a:srgbClr>
                  </a:outerShdw>
                </a:effectLst>
              </a:rPr>
              <a:t>PadhoMitron</a:t>
            </a:r>
            <a:r>
              <a:rPr lang="en-US" i="1" dirty="0"/>
              <a:t> provides a platform with complete guidance of what all paths can be followed when a person, of any age, is going to start his/her career in any field. </a:t>
            </a:r>
          </a:p>
          <a:p>
            <a:r>
              <a:rPr lang="en-US" i="1" dirty="0"/>
              <a:t>Provide a customized inventory of resources (MOOCs, books, websites, blogs, projects, etc.) recommended on the basis of the user’s choice of a subject. </a:t>
            </a:r>
          </a:p>
          <a:p>
            <a:r>
              <a:rPr lang="en-US" i="1" dirty="0"/>
              <a:t>One-to-One mentorship </a:t>
            </a:r>
          </a:p>
          <a:p>
            <a:r>
              <a:rPr lang="en-IN" i="1" dirty="0">
                <a:solidFill>
                  <a:schemeClr val="accent5">
                    <a:lumMod val="75000"/>
                  </a:schemeClr>
                </a:solidFill>
              </a:rPr>
              <a:t>Location </a:t>
            </a:r>
            <a:r>
              <a:rPr lang="en-IN" dirty="0">
                <a:solidFill>
                  <a:schemeClr val="accent5">
                    <a:lumMod val="75000"/>
                  </a:schemeClr>
                </a:solidFill>
              </a:rPr>
              <a:t>– </a:t>
            </a:r>
            <a:r>
              <a:rPr lang="en-US" i="1" dirty="0"/>
              <a:t>Neemrana, Rajasthan</a:t>
            </a:r>
            <a:endParaRPr lang="en-IN" i="1" dirty="0"/>
          </a:p>
        </p:txBody>
      </p:sp>
    </p:spTree>
    <p:extLst>
      <p:ext uri="{BB962C8B-B14F-4D97-AF65-F5344CB8AC3E}">
        <p14:creationId xmlns:p14="http://schemas.microsoft.com/office/powerpoint/2010/main" val="1794273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69276-DBD5-44AC-8823-EBEF5F9B3EC0}"/>
              </a:ext>
            </a:extLst>
          </p:cNvPr>
          <p:cNvSpPr>
            <a:spLocks noGrp="1"/>
          </p:cNvSpPr>
          <p:nvPr>
            <p:ph type="title"/>
          </p:nvPr>
        </p:nvSpPr>
        <p:spPr/>
        <p:txBody>
          <a:bodyPr/>
          <a:lstStyle/>
          <a:p>
            <a:pPr algn="ctr"/>
            <a:r>
              <a:rPr lang="en-IN" b="1" dirty="0">
                <a:latin typeface="+mn-lt"/>
              </a:rPr>
              <a:t>INTRODUCTION: ABOUT PADHOMITRON</a:t>
            </a:r>
          </a:p>
        </p:txBody>
      </p:sp>
      <p:sp>
        <p:nvSpPr>
          <p:cNvPr id="3" name="Content Placeholder 2">
            <a:extLst>
              <a:ext uri="{FF2B5EF4-FFF2-40B4-BE49-F238E27FC236}">
                <a16:creationId xmlns:a16="http://schemas.microsoft.com/office/drawing/2014/main" id="{38F91AE2-4A7F-4533-AEA8-87617E810B61}"/>
              </a:ext>
            </a:extLst>
          </p:cNvPr>
          <p:cNvSpPr>
            <a:spLocks noGrp="1"/>
          </p:cNvSpPr>
          <p:nvPr>
            <p:ph idx="1"/>
          </p:nvPr>
        </p:nvSpPr>
        <p:spPr>
          <a:xfrm>
            <a:off x="759655" y="1885071"/>
            <a:ext cx="10594145" cy="4291892"/>
          </a:xfrm>
        </p:spPr>
        <p:txBody>
          <a:bodyPr>
            <a:normAutofit fontScale="92500" lnSpcReduction="10000"/>
          </a:bodyPr>
          <a:lstStyle/>
          <a:p>
            <a:pPr marL="0" indent="0">
              <a:buNone/>
            </a:pPr>
            <a:r>
              <a:rPr lang="en-US" b="1" u="sng" dirty="0">
                <a:solidFill>
                  <a:schemeClr val="accent1">
                    <a:lumMod val="75000"/>
                  </a:schemeClr>
                </a:solidFill>
              </a:rPr>
              <a:t>LEGAL STRUCTURE</a:t>
            </a:r>
          </a:p>
          <a:p>
            <a:r>
              <a:rPr lang="en-US" i="1" dirty="0">
                <a:effectLst>
                  <a:outerShdw blurRad="38100" dist="38100" dir="2700000" algn="tl">
                    <a:srgbClr val="000000">
                      <a:alpha val="43137"/>
                    </a:srgbClr>
                  </a:outerShdw>
                </a:effectLst>
              </a:rPr>
              <a:t>PadhoMitron</a:t>
            </a:r>
            <a:r>
              <a:rPr lang="en-US" i="1" dirty="0"/>
              <a:t> is structured as </a:t>
            </a:r>
            <a:r>
              <a:rPr lang="en-US" i="1" dirty="0">
                <a:effectLst>
                  <a:outerShdw blurRad="38100" dist="38100" dir="2700000" algn="tl">
                    <a:srgbClr val="000000">
                      <a:alpha val="43137"/>
                    </a:srgbClr>
                  </a:outerShdw>
                </a:effectLst>
              </a:rPr>
              <a:t>C-Type Corporation</a:t>
            </a:r>
            <a:br>
              <a:rPr lang="en-US" dirty="0"/>
            </a:br>
            <a:endParaRPr lang="en-US" dirty="0"/>
          </a:p>
          <a:p>
            <a:pPr marL="0" indent="0">
              <a:buNone/>
            </a:pPr>
            <a:r>
              <a:rPr lang="en-US" b="1" u="sng" dirty="0">
                <a:solidFill>
                  <a:schemeClr val="accent1">
                    <a:lumMod val="75000"/>
                  </a:schemeClr>
                </a:solidFill>
              </a:rPr>
              <a:t>BRIEF HISTORY</a:t>
            </a:r>
          </a:p>
          <a:p>
            <a:r>
              <a:rPr lang="en-US" i="1" dirty="0"/>
              <a:t>Conceptualized in </a:t>
            </a:r>
            <a:r>
              <a:rPr lang="en-US" i="1" dirty="0">
                <a:effectLst>
                  <a:outerShdw blurRad="38100" dist="38100" dir="2700000" algn="tl">
                    <a:srgbClr val="000000">
                      <a:alpha val="43137"/>
                    </a:srgbClr>
                  </a:outerShdw>
                </a:effectLst>
              </a:rPr>
              <a:t>mid February, 2018</a:t>
            </a:r>
            <a:r>
              <a:rPr lang="en-US" i="1" dirty="0"/>
              <a:t>.</a:t>
            </a:r>
          </a:p>
          <a:p>
            <a:r>
              <a:rPr lang="en-US" i="1" dirty="0"/>
              <a:t>Survey conducted to test the demand of the product in the targeted market space.</a:t>
            </a:r>
          </a:p>
          <a:p>
            <a:r>
              <a:rPr lang="en-US" i="1" dirty="0"/>
              <a:t>Concept Statement prepared.</a:t>
            </a:r>
          </a:p>
          <a:p>
            <a:r>
              <a:rPr lang="en-US" i="1" dirty="0"/>
              <a:t>Feasibility Report prepared to study the overall feasibility of out venture.</a:t>
            </a:r>
          </a:p>
          <a:p>
            <a:r>
              <a:rPr lang="en-US" i="1" dirty="0"/>
              <a:t>Case Study : “Coursera Inc.” </a:t>
            </a:r>
          </a:p>
          <a:p>
            <a:endParaRPr lang="en-IN" dirty="0"/>
          </a:p>
        </p:txBody>
      </p:sp>
    </p:spTree>
    <p:extLst>
      <p:ext uri="{BB962C8B-B14F-4D97-AF65-F5344CB8AC3E}">
        <p14:creationId xmlns:p14="http://schemas.microsoft.com/office/powerpoint/2010/main" val="162223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FE91C-0CD4-4E00-B592-2E8E50334A97}"/>
              </a:ext>
            </a:extLst>
          </p:cNvPr>
          <p:cNvSpPr>
            <a:spLocks noGrp="1"/>
          </p:cNvSpPr>
          <p:nvPr>
            <p:ph type="title"/>
          </p:nvPr>
        </p:nvSpPr>
        <p:spPr>
          <a:xfrm>
            <a:off x="838200" y="-196947"/>
            <a:ext cx="10515600" cy="1814732"/>
          </a:xfrm>
        </p:spPr>
        <p:txBody>
          <a:bodyPr/>
          <a:lstStyle/>
          <a:p>
            <a:pPr algn="ctr"/>
            <a:r>
              <a:rPr lang="en-IN" b="1" dirty="0">
                <a:latin typeface="+mn-lt"/>
              </a:rPr>
              <a:t>INTRODUCTION: TEAM AND ADVISORS</a:t>
            </a:r>
          </a:p>
        </p:txBody>
      </p:sp>
      <p:sp>
        <p:nvSpPr>
          <p:cNvPr id="3" name="Content Placeholder 2">
            <a:extLst>
              <a:ext uri="{FF2B5EF4-FFF2-40B4-BE49-F238E27FC236}">
                <a16:creationId xmlns:a16="http://schemas.microsoft.com/office/drawing/2014/main" id="{F44143CD-D7C2-498D-893B-7EEC31B1BE6A}"/>
              </a:ext>
            </a:extLst>
          </p:cNvPr>
          <p:cNvSpPr>
            <a:spLocks noGrp="1"/>
          </p:cNvSpPr>
          <p:nvPr>
            <p:ph idx="1"/>
          </p:nvPr>
        </p:nvSpPr>
        <p:spPr>
          <a:xfrm>
            <a:off x="627185" y="1575582"/>
            <a:ext cx="10515600" cy="5739618"/>
          </a:xfrm>
        </p:spPr>
        <p:txBody>
          <a:bodyPr>
            <a:noAutofit/>
          </a:bodyPr>
          <a:lstStyle/>
          <a:p>
            <a:pPr marL="0" indent="0">
              <a:buNone/>
            </a:pPr>
            <a:r>
              <a:rPr lang="en-US" sz="2400" b="1" dirty="0">
                <a:solidFill>
                  <a:schemeClr val="accent1">
                    <a:lumMod val="75000"/>
                  </a:schemeClr>
                </a:solidFill>
              </a:rPr>
              <a:t>MANAGEMENT TEAM</a:t>
            </a:r>
          </a:p>
          <a:p>
            <a:pPr marL="0" indent="0">
              <a:buNone/>
            </a:pPr>
            <a:r>
              <a:rPr lang="en-US" sz="2400" i="1" dirty="0"/>
              <a:t>Led by its 6 Co-Founders who are a group of aspiring Computer Science Engineers at NIIT University.</a:t>
            </a:r>
          </a:p>
          <a:p>
            <a:r>
              <a:rPr lang="en-US" sz="2400" i="1" dirty="0"/>
              <a:t>Kumari Renuka 			:	‘The Dreamer’</a:t>
            </a:r>
          </a:p>
          <a:p>
            <a:r>
              <a:rPr lang="en-US" sz="2400" i="1" dirty="0"/>
              <a:t>Yash Vaidya 				: 	‘The Doer’ </a:t>
            </a:r>
          </a:p>
          <a:p>
            <a:r>
              <a:rPr lang="en-US" sz="2400" i="1" dirty="0"/>
              <a:t>Tushar Sharma 			:	‘The Architect’</a:t>
            </a:r>
          </a:p>
          <a:p>
            <a:r>
              <a:rPr lang="en-US" sz="2400" i="1" dirty="0"/>
              <a:t> Shailesh Mohta 			:	‘The Visionary’ </a:t>
            </a:r>
          </a:p>
          <a:p>
            <a:r>
              <a:rPr lang="en-US" sz="2400" i="1" dirty="0"/>
              <a:t>Rishabh Kumar Kandoi 		: 	‘The Baniya’</a:t>
            </a:r>
          </a:p>
          <a:p>
            <a:r>
              <a:rPr lang="en-US" sz="2400" i="1" dirty="0"/>
              <a:t> Abhimanyu Kishor Sangitrao	: 	‘The Hustler’</a:t>
            </a:r>
            <a:br>
              <a:rPr lang="en-US" sz="2400" dirty="0"/>
            </a:br>
            <a:endParaRPr lang="en-US" sz="2400" dirty="0"/>
          </a:p>
          <a:p>
            <a:pPr marL="0" indent="0">
              <a:buNone/>
            </a:pPr>
            <a:r>
              <a:rPr lang="en-US" sz="2400" b="1" dirty="0">
                <a:solidFill>
                  <a:schemeClr val="accent1">
                    <a:lumMod val="75000"/>
                  </a:schemeClr>
                </a:solidFill>
              </a:rPr>
              <a:t>ADVISORS: </a:t>
            </a:r>
            <a:r>
              <a:rPr lang="en-US" sz="2400" i="1" dirty="0">
                <a:effectLst>
                  <a:outerShdw blurRad="38100" dist="38100" dir="2700000" algn="tl">
                    <a:srgbClr val="000000">
                      <a:alpha val="43137"/>
                    </a:srgbClr>
                  </a:outerShdw>
                </a:effectLst>
              </a:rPr>
              <a:t>Prof. RAJ K. KOVID </a:t>
            </a:r>
            <a:r>
              <a:rPr lang="en-US" sz="2400" i="1" dirty="0"/>
              <a:t>of NIIT University</a:t>
            </a:r>
            <a:br>
              <a:rPr lang="en-US" sz="2400" dirty="0"/>
            </a:br>
            <a:endParaRPr lang="en-IN" sz="2400" dirty="0"/>
          </a:p>
        </p:txBody>
      </p:sp>
    </p:spTree>
    <p:extLst>
      <p:ext uri="{BB962C8B-B14F-4D97-AF65-F5344CB8AC3E}">
        <p14:creationId xmlns:p14="http://schemas.microsoft.com/office/powerpoint/2010/main" val="188341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71C3-224F-4D64-A7C7-B8C76C199263}"/>
              </a:ext>
            </a:extLst>
          </p:cNvPr>
          <p:cNvSpPr>
            <a:spLocks noGrp="1"/>
          </p:cNvSpPr>
          <p:nvPr>
            <p:ph type="title"/>
          </p:nvPr>
        </p:nvSpPr>
        <p:spPr/>
        <p:txBody>
          <a:bodyPr/>
          <a:lstStyle/>
          <a:p>
            <a:pPr algn="ctr"/>
            <a:r>
              <a:rPr lang="en-IN" b="1" dirty="0">
                <a:latin typeface="+mn-lt"/>
              </a:rPr>
              <a:t>OPPORTUNITIES: PROBLEMS</a:t>
            </a:r>
            <a:endParaRPr lang="en-IN" dirty="0">
              <a:latin typeface="+mn-lt"/>
            </a:endParaRPr>
          </a:p>
        </p:txBody>
      </p:sp>
      <p:pic>
        <p:nvPicPr>
          <p:cNvPr id="4" name="Content Placeholder 3">
            <a:extLst>
              <a:ext uri="{FF2B5EF4-FFF2-40B4-BE49-F238E27FC236}">
                <a16:creationId xmlns:a16="http://schemas.microsoft.com/office/drawing/2014/main" id="{5C5C8F89-A1C6-4FB3-808E-3F7261A132C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9305" y="1716259"/>
            <a:ext cx="8074855" cy="3784208"/>
          </a:xfrm>
          <a:prstGeom prst="rect">
            <a:avLst/>
          </a:prstGeom>
          <a:noFill/>
        </p:spPr>
      </p:pic>
      <p:sp>
        <p:nvSpPr>
          <p:cNvPr id="5" name="Rectangle 4">
            <a:extLst>
              <a:ext uri="{FF2B5EF4-FFF2-40B4-BE49-F238E27FC236}">
                <a16:creationId xmlns:a16="http://schemas.microsoft.com/office/drawing/2014/main" id="{E79399DB-0F32-4921-AE68-1E1385E555FE}"/>
              </a:ext>
            </a:extLst>
          </p:cNvPr>
          <p:cNvSpPr/>
          <p:nvPr/>
        </p:nvSpPr>
        <p:spPr>
          <a:xfrm>
            <a:off x="661182" y="5559854"/>
            <a:ext cx="10550769" cy="421654"/>
          </a:xfrm>
          <a:prstGeom prst="rect">
            <a:avLst/>
          </a:prstGeom>
        </p:spPr>
        <p:txBody>
          <a:bodyPr wrap="square">
            <a:spAutoFit/>
          </a:bodyPr>
          <a:lstStyle/>
          <a:p>
            <a:pPr algn="ctr">
              <a:lnSpc>
                <a:spcPct val="107000"/>
              </a:lnSpc>
              <a:spcAft>
                <a:spcPts val="800"/>
              </a:spcAft>
            </a:pPr>
            <a:r>
              <a:rPr lang="en-IN" sz="20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SOURCE-DIGITAL LEARNING COMPASS: </a:t>
            </a:r>
            <a:r>
              <a:rPr lang="en-IN" sz="2000" b="1" dirty="0">
                <a:latin typeface="Times New Roman" panose="02020603050405020304" pitchFamily="18" charset="0"/>
                <a:ea typeface="Calibri" panose="020F0502020204030204" pitchFamily="34" charset="0"/>
                <a:cs typeface="Times New Roman" panose="02020603050405020304" pitchFamily="18" charset="0"/>
              </a:rPr>
              <a:t>Distance education enrolment report 2017</a:t>
            </a:r>
            <a:endParaRPr lang="en-IN" sz="20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3348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0166"/>
            <a:ext cx="10515600" cy="875397"/>
          </a:xfrm>
        </p:spPr>
        <p:txBody>
          <a:bodyPr>
            <a:normAutofit/>
          </a:bodyPr>
          <a:lstStyle/>
          <a:p>
            <a:pPr algn="ctr"/>
            <a:r>
              <a:rPr lang="en-US" b="1" dirty="0">
                <a:latin typeface="+mn-lt"/>
              </a:rPr>
              <a:t>OPPORTUNITIES: PROBLEM</a:t>
            </a:r>
          </a:p>
        </p:txBody>
      </p:sp>
      <p:sp>
        <p:nvSpPr>
          <p:cNvPr id="3" name="Content Placeholder 2"/>
          <p:cNvSpPr>
            <a:spLocks noGrp="1"/>
          </p:cNvSpPr>
          <p:nvPr>
            <p:ph idx="1"/>
          </p:nvPr>
        </p:nvSpPr>
        <p:spPr>
          <a:xfrm>
            <a:off x="7301132" y="2096085"/>
            <a:ext cx="4052667" cy="4080877"/>
          </a:xfrm>
        </p:spPr>
        <p:txBody>
          <a:bodyPr>
            <a:normAutofit/>
          </a:bodyPr>
          <a:lstStyle/>
          <a:p>
            <a:pPr>
              <a:lnSpc>
                <a:spcPct val="100000"/>
              </a:lnSpc>
              <a:spcBef>
                <a:spcPts val="850"/>
              </a:spcBef>
              <a:spcAft>
                <a:spcPts val="850"/>
              </a:spcAft>
              <a:buClr>
                <a:srgbClr val="000000"/>
              </a:buClr>
              <a:buSzPct val="80000"/>
            </a:pPr>
            <a:r>
              <a:rPr lang="en-US" sz="2400" i="1" spc="-1" dirty="0">
                <a:latin typeface="Arial"/>
              </a:rPr>
              <a:t>Rapid growth in the MOOCs industry.</a:t>
            </a:r>
            <a:endParaRPr lang="en-US" sz="2400" i="1" spc="-1" dirty="0">
              <a:latin typeface="Arial"/>
              <a:ea typeface="Noto Sans CJK SC Regular"/>
            </a:endParaRPr>
          </a:p>
          <a:p>
            <a:pPr>
              <a:lnSpc>
                <a:spcPct val="100000"/>
              </a:lnSpc>
              <a:spcBef>
                <a:spcPts val="850"/>
              </a:spcBef>
              <a:spcAft>
                <a:spcPts val="850"/>
              </a:spcAft>
              <a:buClr>
                <a:srgbClr val="000000"/>
              </a:buClr>
              <a:buSzPct val="80000"/>
            </a:pPr>
            <a:r>
              <a:rPr lang="en-US" sz="2400" i="1" spc="-1" dirty="0">
                <a:latin typeface="Arial"/>
              </a:rPr>
              <a:t>A huge number of MOOCs appearing </a:t>
            </a:r>
            <a:endParaRPr lang="en-US" sz="2400" i="1" spc="-1" dirty="0">
              <a:latin typeface="Arial"/>
              <a:ea typeface="Noto Sans CJK SC Regular"/>
            </a:endParaRPr>
          </a:p>
          <a:p>
            <a:pPr>
              <a:lnSpc>
                <a:spcPct val="100000"/>
              </a:lnSpc>
              <a:spcBef>
                <a:spcPts val="850"/>
              </a:spcBef>
              <a:spcAft>
                <a:spcPts val="850"/>
              </a:spcAft>
              <a:buClr>
                <a:srgbClr val="000000"/>
              </a:buClr>
              <a:buSzPct val="80000"/>
            </a:pPr>
            <a:r>
              <a:rPr lang="en-US" sz="2400" i="1" spc="-1" dirty="0">
                <a:latin typeface="Arial"/>
              </a:rPr>
              <a:t>Quality is not up to the mark.</a:t>
            </a:r>
            <a:endParaRPr lang="en-US" sz="2400" i="1" spc="-1" dirty="0">
              <a:latin typeface="Arial"/>
              <a:ea typeface="Noto Sans CJK SC Regular"/>
            </a:endParaRPr>
          </a:p>
          <a:p>
            <a:pPr>
              <a:lnSpc>
                <a:spcPct val="100000"/>
              </a:lnSpc>
              <a:spcBef>
                <a:spcPts val="850"/>
              </a:spcBef>
              <a:spcAft>
                <a:spcPts val="850"/>
              </a:spcAft>
              <a:buClr>
                <a:srgbClr val="000000"/>
              </a:buClr>
              <a:buSzPct val="80000"/>
            </a:pPr>
            <a:r>
              <a:rPr lang="en-US" sz="2400" i="1" spc="-1" dirty="0">
                <a:latin typeface="Arial"/>
              </a:rPr>
              <a:t>Students are confused.</a:t>
            </a:r>
            <a:endParaRPr lang="en-US" sz="2400" i="1" spc="-1" dirty="0">
              <a:latin typeface="Arial"/>
              <a:ea typeface="Noto Sans CJK SC Regular"/>
            </a:endParaRPr>
          </a:p>
        </p:txBody>
      </p:sp>
      <p:pic>
        <p:nvPicPr>
          <p:cNvPr id="1026" name="Picture 2" descr="Growth of MOOCs - 2017">
            <a:extLst>
              <a:ext uri="{FF2B5EF4-FFF2-40B4-BE49-F238E27FC236}">
                <a16:creationId xmlns:a16="http://schemas.microsoft.com/office/drawing/2014/main" id="{FE4C154E-96F3-4D58-8C2F-5F1E3DACE7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921" y="1825624"/>
            <a:ext cx="6621195" cy="4357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591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7D01-C8A8-4812-B48D-CA323F2C78A7}"/>
              </a:ext>
            </a:extLst>
          </p:cNvPr>
          <p:cNvSpPr>
            <a:spLocks noGrp="1"/>
          </p:cNvSpPr>
          <p:nvPr>
            <p:ph type="title"/>
          </p:nvPr>
        </p:nvSpPr>
        <p:spPr>
          <a:xfrm>
            <a:off x="534571" y="365125"/>
            <a:ext cx="11029071" cy="1325563"/>
          </a:xfrm>
        </p:spPr>
        <p:txBody>
          <a:bodyPr>
            <a:normAutofit/>
          </a:bodyPr>
          <a:lstStyle/>
          <a:p>
            <a:pPr algn="ctr"/>
            <a:r>
              <a:rPr lang="en-US" sz="4000" b="1" dirty="0">
                <a:latin typeface="+mn-lt"/>
              </a:rPr>
              <a:t>OPPORTUNITIES: OUR SOLUTION APPROACH</a:t>
            </a:r>
            <a:endParaRPr lang="en-IN" sz="4000" dirty="0">
              <a:latin typeface="+mn-lt"/>
            </a:endParaRPr>
          </a:p>
        </p:txBody>
      </p:sp>
      <p:sp>
        <p:nvSpPr>
          <p:cNvPr id="3" name="Content Placeholder 2">
            <a:extLst>
              <a:ext uri="{FF2B5EF4-FFF2-40B4-BE49-F238E27FC236}">
                <a16:creationId xmlns:a16="http://schemas.microsoft.com/office/drawing/2014/main" id="{B4001A24-AF80-4D96-B1A3-4CB0D0C56085}"/>
              </a:ext>
            </a:extLst>
          </p:cNvPr>
          <p:cNvSpPr>
            <a:spLocks noGrp="1"/>
          </p:cNvSpPr>
          <p:nvPr>
            <p:ph idx="1"/>
          </p:nvPr>
        </p:nvSpPr>
        <p:spPr>
          <a:xfrm>
            <a:off x="838200" y="1899137"/>
            <a:ext cx="10515600" cy="4277825"/>
          </a:xfrm>
        </p:spPr>
        <p:txBody>
          <a:bodyPr>
            <a:noAutofit/>
          </a:bodyPr>
          <a:lstStyle/>
          <a:p>
            <a:pPr>
              <a:lnSpc>
                <a:spcPct val="100000"/>
              </a:lnSpc>
              <a:spcBef>
                <a:spcPts val="1417"/>
              </a:spcBef>
              <a:spcAft>
                <a:spcPts val="1417"/>
              </a:spcAft>
              <a:buClr>
                <a:srgbClr val="000000"/>
              </a:buClr>
              <a:buSzPct val="75000"/>
              <a:buFont typeface="Wingdings" panose="05000000000000000000" pitchFamily="2" charset="2"/>
              <a:buChar char="Ø"/>
            </a:pPr>
            <a:r>
              <a:rPr lang="en-IN" sz="2400" i="1" dirty="0"/>
              <a:t>Our Product provides a bridge between online courses available(MOOC’s) and the Learner. To guide the learner through different courses and pick the best one for the aim they want to achieve.</a:t>
            </a:r>
            <a:endParaRPr lang="en-US" sz="2400" i="1" spc="-1" dirty="0"/>
          </a:p>
          <a:p>
            <a:pPr>
              <a:lnSpc>
                <a:spcPct val="100000"/>
              </a:lnSpc>
              <a:spcBef>
                <a:spcPts val="1417"/>
              </a:spcBef>
              <a:spcAft>
                <a:spcPts val="1417"/>
              </a:spcAft>
              <a:buClr>
                <a:srgbClr val="000000"/>
              </a:buClr>
              <a:buSzPct val="75000"/>
              <a:buFont typeface="Wingdings" panose="05000000000000000000" pitchFamily="2" charset="2"/>
              <a:buChar char="Ø"/>
            </a:pPr>
            <a:r>
              <a:rPr lang="en-US" sz="2400" i="1" spc="-1" dirty="0"/>
              <a:t>A Platform centered around the students rather than MOOCs.</a:t>
            </a:r>
            <a:endParaRPr lang="en-US" sz="2400" i="1" spc="-1" dirty="0">
              <a:ea typeface="Noto Sans CJK SC Regular"/>
            </a:endParaRPr>
          </a:p>
          <a:p>
            <a:pPr>
              <a:lnSpc>
                <a:spcPct val="100000"/>
              </a:lnSpc>
              <a:spcBef>
                <a:spcPts val="1417"/>
              </a:spcBef>
              <a:spcAft>
                <a:spcPts val="1417"/>
              </a:spcAft>
              <a:buClr>
                <a:srgbClr val="000000"/>
              </a:buClr>
              <a:buSzPct val="75000"/>
              <a:buFont typeface="Wingdings" panose="05000000000000000000" pitchFamily="2" charset="2"/>
              <a:buChar char="Ø"/>
            </a:pPr>
            <a:r>
              <a:rPr lang="en-US" sz="2400" i="1" spc="-1" dirty="0"/>
              <a:t>Personalized Recommendations.</a:t>
            </a:r>
            <a:endParaRPr lang="en-US" sz="2400" i="1" spc="-1" dirty="0">
              <a:ea typeface="Noto Sans CJK SC Regular"/>
            </a:endParaRPr>
          </a:p>
          <a:p>
            <a:pPr>
              <a:lnSpc>
                <a:spcPct val="100000"/>
              </a:lnSpc>
              <a:spcBef>
                <a:spcPts val="1417"/>
              </a:spcBef>
              <a:spcAft>
                <a:spcPts val="1417"/>
              </a:spcAft>
              <a:buClr>
                <a:srgbClr val="000000"/>
              </a:buClr>
              <a:buSzPct val="75000"/>
              <a:buFont typeface="Wingdings" panose="05000000000000000000" pitchFamily="2" charset="2"/>
              <a:buChar char="Ø"/>
            </a:pPr>
            <a:r>
              <a:rPr lang="en-US" sz="2400" i="1" spc="-1" dirty="0"/>
              <a:t>Learning Paths for various careers.</a:t>
            </a:r>
            <a:endParaRPr lang="en-US" sz="2400" i="1" spc="-1" dirty="0">
              <a:ea typeface="Noto Sans CJK SC Regular"/>
            </a:endParaRPr>
          </a:p>
          <a:p>
            <a:pPr>
              <a:lnSpc>
                <a:spcPct val="100000"/>
              </a:lnSpc>
              <a:spcBef>
                <a:spcPts val="1417"/>
              </a:spcBef>
              <a:spcAft>
                <a:spcPts val="1417"/>
              </a:spcAft>
              <a:buClr>
                <a:srgbClr val="000000"/>
              </a:buClr>
              <a:buSzPct val="75000"/>
              <a:buFont typeface="Wingdings" panose="05000000000000000000" pitchFamily="2" charset="2"/>
              <a:buChar char="Ø"/>
            </a:pPr>
            <a:r>
              <a:rPr lang="en-US" sz="2400" i="1" spc="-1" dirty="0"/>
              <a:t>One-to-one Mentor-ship from professionals. </a:t>
            </a:r>
            <a:endParaRPr lang="en-US" sz="2400" i="1" spc="-1" dirty="0">
              <a:ea typeface="Noto Sans CJK SC Regular"/>
            </a:endParaRPr>
          </a:p>
          <a:p>
            <a:pPr>
              <a:lnSpc>
                <a:spcPct val="100000"/>
              </a:lnSpc>
              <a:buFont typeface="Wingdings" panose="05000000000000000000" pitchFamily="2" charset="2"/>
              <a:buChar char="Ø"/>
            </a:pPr>
            <a:endParaRPr lang="en-IN" sz="2400" i="1" dirty="0"/>
          </a:p>
        </p:txBody>
      </p:sp>
    </p:spTree>
    <p:extLst>
      <p:ext uri="{BB962C8B-B14F-4D97-AF65-F5344CB8AC3E}">
        <p14:creationId xmlns:p14="http://schemas.microsoft.com/office/powerpoint/2010/main" val="506811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627D-6EE9-489E-A4B7-69724D572B5D}"/>
              </a:ext>
            </a:extLst>
          </p:cNvPr>
          <p:cNvSpPr>
            <a:spLocks noGrp="1"/>
          </p:cNvSpPr>
          <p:nvPr>
            <p:ph type="title"/>
          </p:nvPr>
        </p:nvSpPr>
        <p:spPr/>
        <p:txBody>
          <a:bodyPr/>
          <a:lstStyle/>
          <a:p>
            <a:pPr algn="ctr"/>
            <a:r>
              <a:rPr lang="en-US" b="1" dirty="0">
                <a:latin typeface="+mn-lt"/>
              </a:rPr>
              <a:t>OPPORTUNITIES: FEASIBLITY SURVEY</a:t>
            </a:r>
            <a:endParaRPr lang="en-IN" dirty="0">
              <a:latin typeface="+mn-lt"/>
            </a:endParaRPr>
          </a:p>
        </p:txBody>
      </p:sp>
      <p:pic>
        <p:nvPicPr>
          <p:cNvPr id="4" name="Content Placeholder 3" descr="F:\3rd Year\Semester 6\Entrepreneurship\Success rate pie chart.PNG">
            <a:extLst>
              <a:ext uri="{FF2B5EF4-FFF2-40B4-BE49-F238E27FC236}">
                <a16:creationId xmlns:a16="http://schemas.microsoft.com/office/drawing/2014/main" id="{0B833D27-6C00-4319-B6B4-862E1F564064}"/>
              </a:ext>
            </a:extLst>
          </p:cNvPr>
          <p:cNvPicPr>
            <a:picLocks noGrp="1"/>
          </p:cNvPicPr>
          <p:nvPr>
            <p:ph idx="1"/>
          </p:nvPr>
        </p:nvPicPr>
        <p:blipFill>
          <a:blip r:embed="rId2">
            <a:lum/>
            <a:alphaModFix/>
          </a:blip>
          <a:srcRect/>
          <a:stretch>
            <a:fillRect/>
          </a:stretch>
        </p:blipFill>
        <p:spPr>
          <a:xfrm>
            <a:off x="526469" y="2110152"/>
            <a:ext cx="6310430" cy="3545059"/>
          </a:xfrm>
          <a:prstGeom prst="rect">
            <a:avLst/>
          </a:prstGeom>
          <a:noFill/>
          <a:ln>
            <a:noFill/>
            <a:prstDash/>
          </a:ln>
        </p:spPr>
      </p:pic>
      <p:sp>
        <p:nvSpPr>
          <p:cNvPr id="5" name="Rectangle 4">
            <a:extLst>
              <a:ext uri="{FF2B5EF4-FFF2-40B4-BE49-F238E27FC236}">
                <a16:creationId xmlns:a16="http://schemas.microsoft.com/office/drawing/2014/main" id="{F5999B51-E570-42CA-B8A0-B4EC9875DBBD}"/>
              </a:ext>
            </a:extLst>
          </p:cNvPr>
          <p:cNvSpPr/>
          <p:nvPr/>
        </p:nvSpPr>
        <p:spPr>
          <a:xfrm>
            <a:off x="6471138" y="2197966"/>
            <a:ext cx="5458266" cy="4124206"/>
          </a:xfrm>
          <a:prstGeom prst="rect">
            <a:avLst/>
          </a:prstGeom>
        </p:spPr>
        <p:txBody>
          <a:bodyPr wrap="square">
            <a:spAutoFit/>
          </a:bodyPr>
          <a:lstStyle/>
          <a:p>
            <a:pPr marL="342900" lvl="0" indent="-342900">
              <a:spcAft>
                <a:spcPts val="0"/>
              </a:spcAft>
              <a:buFont typeface="+mj-lt"/>
              <a:buAutoNum type="alphaUcPeriod"/>
              <a:tabLst>
                <a:tab pos="355600" algn="l"/>
              </a:tabLst>
            </a:pPr>
            <a:r>
              <a:rPr lang="en-IN" sz="2200" b="1" kern="150" dirty="0">
                <a:solidFill>
                  <a:schemeClr val="accent1">
                    <a:lumMod val="75000"/>
                  </a:schemeClr>
                </a:solidFill>
                <a:latin typeface="Times New Roman" panose="02020603050405020304" pitchFamily="18" charset="0"/>
                <a:ea typeface="Times New Roman" panose="02020603050405020304" pitchFamily="18" charset="0"/>
                <a:cs typeface="FreeSans"/>
              </a:rPr>
              <a:t>PRODUCT/SERVICE FEASIBILITY</a:t>
            </a:r>
            <a:r>
              <a:rPr lang="en-IN" sz="2200" kern="150" dirty="0">
                <a:latin typeface="Times New Roman" panose="02020603050405020304" pitchFamily="18" charset="0"/>
                <a:ea typeface="Times New Roman" panose="02020603050405020304" pitchFamily="18" charset="0"/>
                <a:cs typeface="FreeSans"/>
              </a:rPr>
              <a:t>: </a:t>
            </a:r>
            <a:endParaRPr lang="en-IN" sz="2200" i="1" kern="150" dirty="0">
              <a:latin typeface="Times New Roman" panose="02020603050405020304" pitchFamily="18" charset="0"/>
              <a:ea typeface="Times New Roman" panose="02020603050405020304" pitchFamily="18" charset="0"/>
              <a:cs typeface="FreeSans"/>
            </a:endParaRPr>
          </a:p>
          <a:p>
            <a:pPr lvl="0">
              <a:spcAft>
                <a:spcPts val="0"/>
              </a:spcAft>
              <a:tabLst>
                <a:tab pos="355600" algn="l"/>
              </a:tabLst>
            </a:pPr>
            <a:r>
              <a:rPr lang="en-IN" sz="2400" i="1" kern="150" dirty="0">
                <a:latin typeface="Times New Roman" panose="02020603050405020304" pitchFamily="18" charset="0"/>
                <a:ea typeface="Noto Sans CJK SC Regular"/>
                <a:cs typeface="FreeSans"/>
              </a:rPr>
              <a:t>     Feasible</a:t>
            </a:r>
            <a:endParaRPr lang="en-IN" sz="2400" i="1" kern="150" dirty="0">
              <a:latin typeface="Liberation Serif"/>
              <a:ea typeface="Noto Sans CJK SC Regular"/>
              <a:cs typeface="FreeSans"/>
            </a:endParaRPr>
          </a:p>
          <a:p>
            <a:pPr marL="177800">
              <a:spcAft>
                <a:spcPts val="0"/>
              </a:spcAft>
              <a:tabLst>
                <a:tab pos="2362200" algn="l"/>
                <a:tab pos="4127500" algn="l"/>
              </a:tabLst>
            </a:pPr>
            <a:r>
              <a:rPr lang="en-IN" sz="2400" i="1" kern="150" dirty="0">
                <a:latin typeface="Times New Roman" panose="02020603050405020304" pitchFamily="18" charset="0"/>
                <a:ea typeface="Times New Roman" panose="02020603050405020304" pitchFamily="18" charset="0"/>
                <a:cs typeface="FreeSans"/>
              </a:rPr>
              <a:t> </a:t>
            </a:r>
            <a:endParaRPr lang="en-IN" sz="2400" i="1" kern="150" dirty="0">
              <a:latin typeface="Liberation Serif"/>
              <a:ea typeface="Noto Sans CJK SC Regular"/>
              <a:cs typeface="FreeSans"/>
            </a:endParaRPr>
          </a:p>
          <a:p>
            <a:pPr marL="342900" indent="-342900">
              <a:spcAft>
                <a:spcPts val="0"/>
              </a:spcAft>
              <a:buFont typeface="Arial" panose="020B0604020202020204" pitchFamily="34" charset="0"/>
              <a:buChar char="•"/>
              <a:tabLst>
                <a:tab pos="177800" algn="l"/>
              </a:tabLst>
            </a:pPr>
            <a:r>
              <a:rPr lang="en-IN" sz="2400" i="1" kern="150" dirty="0">
                <a:latin typeface="Times New Roman" panose="02020603050405020304" pitchFamily="18" charset="0"/>
                <a:ea typeface="Times New Roman" panose="02020603050405020304" pitchFamily="18" charset="0"/>
                <a:cs typeface="FreeSans"/>
              </a:rPr>
              <a:t>According to our finding, </a:t>
            </a:r>
            <a:r>
              <a:rPr lang="en-IN" sz="2400" b="1" i="1" kern="150" dirty="0">
                <a:latin typeface="Times New Roman" panose="02020603050405020304" pitchFamily="18" charset="0"/>
                <a:ea typeface="Times New Roman" panose="02020603050405020304" pitchFamily="18" charset="0"/>
                <a:cs typeface="FreeSans"/>
              </a:rPr>
              <a:t>68.2% </a:t>
            </a:r>
            <a:r>
              <a:rPr lang="en-IN" sz="2400" i="1" kern="150" dirty="0">
                <a:latin typeface="Times New Roman" panose="02020603050405020304" pitchFamily="18" charset="0"/>
                <a:ea typeface="Times New Roman" panose="02020603050405020304" pitchFamily="18" charset="0"/>
                <a:cs typeface="FreeSans"/>
              </a:rPr>
              <a:t>of the total number of people think our venture is highly feasible.</a:t>
            </a:r>
          </a:p>
          <a:p>
            <a:pPr marL="342900" indent="-342900">
              <a:buFont typeface="Arial" panose="020B0604020202020204" pitchFamily="34" charset="0"/>
              <a:buChar char="•"/>
              <a:tabLst>
                <a:tab pos="177800" algn="l"/>
              </a:tabLst>
            </a:pPr>
            <a:r>
              <a:rPr lang="en-IN" sz="2400" b="1" i="1" kern="150" dirty="0">
                <a:latin typeface="Times New Roman" panose="02020603050405020304" pitchFamily="18" charset="0"/>
                <a:ea typeface="Times New Roman" panose="02020603050405020304" pitchFamily="18" charset="0"/>
                <a:cs typeface="FreeSans"/>
              </a:rPr>
              <a:t>31.8% </a:t>
            </a:r>
            <a:r>
              <a:rPr lang="en-IN" sz="2400" i="1" kern="150" dirty="0">
                <a:latin typeface="Times New Roman" panose="02020603050405020304" pitchFamily="18" charset="0"/>
                <a:ea typeface="Times New Roman" panose="02020603050405020304" pitchFamily="18" charset="0"/>
                <a:cs typeface="FreeSans"/>
              </a:rPr>
              <a:t>of the total number of people think our venture is  feasible.</a:t>
            </a:r>
          </a:p>
          <a:p>
            <a:pPr marL="342900" indent="-342900">
              <a:spcAft>
                <a:spcPts val="0"/>
              </a:spcAft>
              <a:buFont typeface="Arial" panose="020B0604020202020204" pitchFamily="34" charset="0"/>
              <a:buChar char="•"/>
              <a:tabLst>
                <a:tab pos="177800" algn="l"/>
              </a:tabLst>
            </a:pPr>
            <a:endParaRPr lang="en-IN" sz="2400" kern="150" dirty="0">
              <a:effectLst/>
              <a:latin typeface="Times New Roman" panose="02020603050405020304" pitchFamily="18" charset="0"/>
              <a:ea typeface="Noto Sans CJK SC Regular"/>
              <a:cs typeface="FreeSans"/>
            </a:endParaRPr>
          </a:p>
          <a:p>
            <a:pPr>
              <a:spcAft>
                <a:spcPts val="0"/>
              </a:spcAft>
              <a:tabLst>
                <a:tab pos="177800" algn="l"/>
              </a:tabLst>
            </a:pPr>
            <a:endParaRPr lang="en-IN" sz="2400" kern="150" dirty="0">
              <a:latin typeface="Times New Roman" panose="02020603050405020304" pitchFamily="18" charset="0"/>
              <a:ea typeface="Noto Sans CJK SC Regular"/>
              <a:cs typeface="FreeSans"/>
            </a:endParaRPr>
          </a:p>
          <a:p>
            <a:pPr>
              <a:spcAft>
                <a:spcPts val="0"/>
              </a:spcAft>
              <a:tabLst>
                <a:tab pos="177800" algn="l"/>
              </a:tabLst>
            </a:pPr>
            <a:endParaRPr lang="en-IN" sz="2400" kern="150" dirty="0">
              <a:effectLst/>
              <a:latin typeface="Liberation Serif"/>
              <a:ea typeface="Noto Sans CJK SC Regular"/>
              <a:cs typeface="FreeSans"/>
            </a:endParaRPr>
          </a:p>
        </p:txBody>
      </p:sp>
    </p:spTree>
    <p:extLst>
      <p:ext uri="{BB962C8B-B14F-4D97-AF65-F5344CB8AC3E}">
        <p14:creationId xmlns:p14="http://schemas.microsoft.com/office/powerpoint/2010/main" val="3916582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1005</TotalTime>
  <Words>1029</Words>
  <Application>Microsoft Office PowerPoint</Application>
  <PresentationFormat>Widescreen</PresentationFormat>
  <Paragraphs>217</Paragraphs>
  <Slides>27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Algerian</vt:lpstr>
      <vt:lpstr>Arial</vt:lpstr>
      <vt:lpstr>Calibri</vt:lpstr>
      <vt:lpstr>Calibri Light</vt:lpstr>
      <vt:lpstr>FreeSans</vt:lpstr>
      <vt:lpstr>Liberation Serif</vt:lpstr>
      <vt:lpstr>Noto Sans CJK SC Regular</vt:lpstr>
      <vt:lpstr>Times New Roman</vt:lpstr>
      <vt:lpstr>Trebuchet MS</vt:lpstr>
      <vt:lpstr>Wingdings</vt:lpstr>
      <vt:lpstr>Office Theme</vt:lpstr>
      <vt:lpstr>ENTREPRENEURSHIP  MGT401 BUSINESS PLAN   PADHOMITRON</vt:lpstr>
      <vt:lpstr>TEAM MEMBERS</vt:lpstr>
      <vt:lpstr>INTRODUCTION: ABOUT PADHOMITRON</vt:lpstr>
      <vt:lpstr>INTRODUCTION: ABOUT PADHOMITRON</vt:lpstr>
      <vt:lpstr>INTRODUCTION: TEAM AND ADVISORS</vt:lpstr>
      <vt:lpstr>OPPORTUNITIES: PROBLEMS</vt:lpstr>
      <vt:lpstr>OPPORTUNITIES: PROBLEM</vt:lpstr>
      <vt:lpstr>OPPORTUNITIES: OUR SOLUTION APPROACH</vt:lpstr>
      <vt:lpstr>OPPORTUNITIES: FEASIBLITY SURVEY</vt:lpstr>
      <vt:lpstr>OPPORTUNITIES: BUYING INTENTION SURVEY</vt:lpstr>
      <vt:lpstr>OPPORTUNITIES: BUYING INTENTION SURVEY</vt:lpstr>
      <vt:lpstr>OPPORTUNITIES: TARGET MARKET</vt:lpstr>
      <vt:lpstr>OPPORTUNITIES: COMPETITION</vt:lpstr>
      <vt:lpstr>OPPORTUNTIES: PROFITABILITY AND COMPETITIVE POSTION</vt:lpstr>
      <vt:lpstr>BUSINESS MODEL</vt:lpstr>
      <vt:lpstr>EXECUTION: MARKETING AND SALES</vt:lpstr>
      <vt:lpstr>MARKETING AND SALES: MARKETING OBJECTIVE</vt:lpstr>
      <vt:lpstr>MARKETING AND SALES: MARKETING STRATEGY</vt:lpstr>
      <vt:lpstr>EXECUTION: OPERATIONS</vt:lpstr>
      <vt:lpstr>EXECUTION: MILESTONES AND METRICS</vt:lpstr>
      <vt:lpstr>EXECUTION: KEY METRICS</vt:lpstr>
      <vt:lpstr>FINANCIAL PLAN: FORECAST</vt:lpstr>
      <vt:lpstr>FINANCIAL PLAN: NET PROFIT/LOSS</vt:lpstr>
      <vt:lpstr>FINANCIAL PLAN:STATEMENTS</vt:lpstr>
      <vt:lpstr>FINANCIAL PLAN:STATEMENTS</vt:lpstr>
      <vt:lpstr>FUTURE WORK</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Swiggy: An food Ordering App</dc:title>
  <dc:creator>Lavkush Singh</dc:creator>
  <cp:lastModifiedBy>Rishabh kandoi</cp:lastModifiedBy>
  <cp:revision>73</cp:revision>
  <dcterms:created xsi:type="dcterms:W3CDTF">2018-03-26T10:05:59Z</dcterms:created>
  <dcterms:modified xsi:type="dcterms:W3CDTF">2018-04-23T03:47:34Z</dcterms:modified>
</cp:coreProperties>
</file>