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67" r:id="rId2"/>
    <p:sldId id="268" r:id="rId3"/>
    <p:sldId id="256" r:id="rId4"/>
    <p:sldId id="273" r:id="rId5"/>
    <p:sldId id="278" r:id="rId6"/>
    <p:sldId id="279" r:id="rId7"/>
    <p:sldId id="276" r:id="rId8"/>
    <p:sldId id="277" r:id="rId9"/>
    <p:sldId id="274" r:id="rId10"/>
    <p:sldId id="281" r:id="rId11"/>
    <p:sldId id="272" r:id="rId12"/>
    <p:sldId id="282" r:id="rId13"/>
    <p:sldId id="275" r:id="rId14"/>
  </p:sldIdLst>
  <p:sldSz cx="9144000" cy="5143500" type="screen16x9"/>
  <p:notesSz cx="6858000" cy="9144000"/>
  <p:embeddedFontLst>
    <p:embeddedFont>
      <p:font typeface="Merriweather" panose="020B0604020202020204" charset="0"/>
      <p:regular r:id="rId16"/>
      <p:bold r:id="rId17"/>
      <p:italic r:id="rId18"/>
      <p:boldItalic r:id="rId19"/>
    </p:embeddedFont>
    <p:embeddedFont>
      <p:font typeface="Algerian" panose="04020705040A02060702" pitchFamily="82" charset="0"/>
      <p:regular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p:scale>
          <a:sx n="100" d="100"/>
          <a:sy n="100" d="100"/>
        </p:scale>
        <p:origin x="922"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0501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57684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endParaRP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4EE0-1F2B-49A5-B915-9C2C6D8A3D43}"/>
              </a:ext>
            </a:extLst>
          </p:cNvPr>
          <p:cNvSpPr>
            <a:spLocks noGrp="1"/>
          </p:cNvSpPr>
          <p:nvPr>
            <p:ph type="title"/>
          </p:nvPr>
        </p:nvSpPr>
        <p:spPr>
          <a:xfrm>
            <a:off x="1466736" y="1693304"/>
            <a:ext cx="6461658" cy="815008"/>
          </a:xfrm>
        </p:spPr>
        <p:txBody>
          <a:bodyPr/>
          <a:lstStyle/>
          <a:p>
            <a:pPr algn="ctr"/>
            <a:r>
              <a:rPr lang="en-IN" sz="4800" b="1" dirty="0">
                <a:solidFill>
                  <a:srgbClr val="FFC000"/>
                </a:solidFill>
                <a:latin typeface="Algerian" panose="04020705040A02060702" pitchFamily="82" charset="0"/>
              </a:rPr>
              <a:t>IOT Project</a:t>
            </a:r>
          </a:p>
        </p:txBody>
      </p:sp>
      <p:sp>
        <p:nvSpPr>
          <p:cNvPr id="5" name="Text Placeholder 4">
            <a:extLst>
              <a:ext uri="{FF2B5EF4-FFF2-40B4-BE49-F238E27FC236}">
                <a16:creationId xmlns:a16="http://schemas.microsoft.com/office/drawing/2014/main" id="{64083BD5-6B11-4112-8CE0-A23EF901425A}"/>
              </a:ext>
            </a:extLst>
          </p:cNvPr>
          <p:cNvSpPr>
            <a:spLocks noGrp="1"/>
          </p:cNvSpPr>
          <p:nvPr>
            <p:ph type="body" idx="1"/>
          </p:nvPr>
        </p:nvSpPr>
        <p:spPr>
          <a:xfrm>
            <a:off x="133847" y="2508312"/>
            <a:ext cx="8693426" cy="963310"/>
          </a:xfrm>
          <a:prstGeom prst="rect">
            <a:avLst/>
          </a:prstGeom>
        </p:spPr>
        <p:txBody>
          <a:bodyPr wrap="square">
            <a:spAutoFit/>
          </a:bodyPr>
          <a:lstStyle/>
          <a:p>
            <a:pPr marL="146050" indent="0" algn="ctr">
              <a:buNone/>
            </a:pPr>
            <a:r>
              <a:rPr lang="en-IN" sz="4400" b="1" dirty="0">
                <a:solidFill>
                  <a:srgbClr val="FFC000"/>
                </a:solidFill>
                <a:latin typeface="Algerian" panose="04020705040A02060702" pitchFamily="82" charset="0"/>
              </a:rPr>
              <a:t>AUTOMOBILE BALANCER</a:t>
            </a:r>
          </a:p>
        </p:txBody>
      </p:sp>
    </p:spTree>
    <p:extLst>
      <p:ext uri="{BB962C8B-B14F-4D97-AF65-F5344CB8AC3E}">
        <p14:creationId xmlns:p14="http://schemas.microsoft.com/office/powerpoint/2010/main" val="187780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38FC-7CE0-4FE0-B81D-4A4D7E3C158A}"/>
              </a:ext>
            </a:extLst>
          </p:cNvPr>
          <p:cNvSpPr>
            <a:spLocks noGrp="1"/>
          </p:cNvSpPr>
          <p:nvPr>
            <p:ph type="title"/>
          </p:nvPr>
        </p:nvSpPr>
        <p:spPr/>
        <p:txBody>
          <a:bodyPr/>
          <a:lstStyle/>
          <a:p>
            <a:pPr algn="ctr"/>
            <a:r>
              <a:rPr lang="en-US" b="1" dirty="0"/>
              <a:t>WORKING</a:t>
            </a:r>
            <a:endParaRPr lang="en-IN" b="1" dirty="0"/>
          </a:p>
        </p:txBody>
      </p:sp>
      <p:sp>
        <p:nvSpPr>
          <p:cNvPr id="6" name="Content Placeholder 2">
            <a:extLst>
              <a:ext uri="{FF2B5EF4-FFF2-40B4-BE49-F238E27FC236}">
                <a16:creationId xmlns:a16="http://schemas.microsoft.com/office/drawing/2014/main" id="{956E2359-4D02-4924-9624-EEFE7BC608ED}"/>
              </a:ext>
            </a:extLst>
          </p:cNvPr>
          <p:cNvSpPr txBox="1">
            <a:spLocks/>
          </p:cNvSpPr>
          <p:nvPr/>
        </p:nvSpPr>
        <p:spPr>
          <a:xfrm>
            <a:off x="430530" y="1419014"/>
            <a:ext cx="8282940" cy="217762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marL="0" indent="0">
              <a:lnSpc>
                <a:spcPct val="100000"/>
              </a:lnSpc>
              <a:buFont typeface="Roboto"/>
              <a:buNone/>
            </a:pPr>
            <a:endParaRPr lang="en-US" sz="1600" dirty="0">
              <a:solidFill>
                <a:srgbClr val="000000"/>
              </a:solidFill>
            </a:endParaRPr>
          </a:p>
          <a:p>
            <a:pPr>
              <a:lnSpc>
                <a:spcPct val="100000"/>
              </a:lnSpc>
              <a:buFont typeface="Wingdings" panose="05000000000000000000" pitchFamily="2" charset="2"/>
              <a:buChar char="Ø"/>
            </a:pPr>
            <a:r>
              <a:rPr lang="en-US" sz="2000" i="1" dirty="0">
                <a:solidFill>
                  <a:srgbClr val="000000"/>
                </a:solidFill>
                <a:latin typeface="Times New Roman" panose="02020603050405020304" pitchFamily="18" charset="0"/>
                <a:cs typeface="Times New Roman" panose="02020603050405020304" pitchFamily="18" charset="0"/>
              </a:rPr>
              <a:t>MPU-6050 senses the elevation of the vehicle.</a:t>
            </a:r>
          </a:p>
          <a:p>
            <a:pPr marL="146050" indent="0">
              <a:lnSpc>
                <a:spcPct val="100000"/>
              </a:lnSpc>
              <a:buNone/>
            </a:pPr>
            <a:endParaRPr lang="en-US" sz="2000" i="1"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i="1" dirty="0">
                <a:solidFill>
                  <a:srgbClr val="000000"/>
                </a:solidFill>
                <a:latin typeface="Times New Roman" panose="02020603050405020304" pitchFamily="18" charset="0"/>
                <a:cs typeface="Times New Roman" panose="02020603050405020304" pitchFamily="18" charset="0"/>
              </a:rPr>
              <a:t>DC motor actuates the steer automatically in case of unbalance situation</a:t>
            </a:r>
          </a:p>
          <a:p>
            <a:pPr>
              <a:lnSpc>
                <a:spcPct val="100000"/>
              </a:lnSpc>
              <a:buFont typeface="Wingdings" panose="05000000000000000000" pitchFamily="2" charset="2"/>
              <a:buChar char="Ø"/>
            </a:pPr>
            <a:endParaRPr lang="en-US" sz="2000" i="1"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i="1" dirty="0">
                <a:solidFill>
                  <a:srgbClr val="000000"/>
                </a:solidFill>
                <a:latin typeface="Times New Roman" panose="02020603050405020304" pitchFamily="18" charset="0"/>
                <a:cs typeface="Times New Roman" panose="02020603050405020304" pitchFamily="18" charset="0"/>
              </a:rPr>
              <a:t>The Data regarding the elevation of the vehicle, state of the Steer and the acceleration can be monitored in server remotely.</a:t>
            </a:r>
          </a:p>
          <a:p>
            <a:pPr marL="285750" indent="-285750">
              <a:lnSpc>
                <a:spcPct val="100000"/>
              </a:lnSpc>
              <a:buFont typeface="Wingdings" panose="05000000000000000000" pitchFamily="2" charset="2"/>
              <a:buChar char="Ø"/>
            </a:pPr>
            <a:endParaRPr lang="en-US" sz="2000" i="1"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000" i="1" dirty="0">
                <a:solidFill>
                  <a:srgbClr val="000000"/>
                </a:solidFill>
                <a:latin typeface="Times New Roman" panose="02020603050405020304" pitchFamily="18" charset="0"/>
                <a:cs typeface="Times New Roman" panose="02020603050405020304" pitchFamily="18" charset="0"/>
              </a:rPr>
              <a:t>Above data is transferred to the server using MQTT protocol.</a:t>
            </a:r>
          </a:p>
          <a:p>
            <a:pPr marL="0" indent="0">
              <a:lnSpc>
                <a:spcPct val="100000"/>
              </a:lnSpc>
              <a:buFont typeface="Roboto"/>
              <a:buNone/>
            </a:pPr>
            <a:endParaRPr lang="en-IN" sz="1600" dirty="0">
              <a:solidFill>
                <a:srgbClr val="000000"/>
              </a:solidFill>
            </a:endParaRPr>
          </a:p>
        </p:txBody>
      </p:sp>
    </p:spTree>
    <p:extLst>
      <p:ext uri="{BB962C8B-B14F-4D97-AF65-F5344CB8AC3E}">
        <p14:creationId xmlns:p14="http://schemas.microsoft.com/office/powerpoint/2010/main" val="54657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EBE2-852B-40C5-9F3B-BD27689C4C72}"/>
              </a:ext>
            </a:extLst>
          </p:cNvPr>
          <p:cNvSpPr>
            <a:spLocks noGrp="1"/>
          </p:cNvSpPr>
          <p:nvPr>
            <p:ph type="title"/>
          </p:nvPr>
        </p:nvSpPr>
        <p:spPr>
          <a:xfrm>
            <a:off x="400709" y="238836"/>
            <a:ext cx="8235902" cy="3289112"/>
          </a:xfrm>
        </p:spPr>
        <p:txBody>
          <a:bodyPr/>
          <a:lstStyle/>
          <a:p>
            <a:pPr algn="ctr"/>
            <a:r>
              <a:rPr lang="en-IN" sz="3600" b="1" dirty="0">
                <a:solidFill>
                  <a:schemeClr val="bg1"/>
                </a:solidFill>
              </a:rPr>
              <a:t>DEMONSTRATION</a:t>
            </a:r>
            <a:br>
              <a:rPr lang="en-IN" sz="3600" b="1" dirty="0">
                <a:solidFill>
                  <a:schemeClr val="bg1"/>
                </a:solidFill>
              </a:rPr>
            </a:br>
            <a:br>
              <a:rPr lang="en-IN" sz="1100" b="1" dirty="0">
                <a:solidFill>
                  <a:schemeClr val="bg1"/>
                </a:solidFill>
              </a:rPr>
            </a:br>
            <a:endParaRPr lang="en-IN" sz="3600" b="1" i="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75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38FC-7CE0-4FE0-B81D-4A4D7E3C158A}"/>
              </a:ext>
            </a:extLst>
          </p:cNvPr>
          <p:cNvSpPr>
            <a:spLocks noGrp="1"/>
          </p:cNvSpPr>
          <p:nvPr>
            <p:ph type="title"/>
          </p:nvPr>
        </p:nvSpPr>
        <p:spPr/>
        <p:txBody>
          <a:bodyPr/>
          <a:lstStyle/>
          <a:p>
            <a:pPr algn="ctr"/>
            <a:r>
              <a:rPr lang="en-US" b="1" dirty="0"/>
              <a:t>APPLICATIONS</a:t>
            </a:r>
            <a:endParaRPr lang="en-IN" b="1" dirty="0"/>
          </a:p>
        </p:txBody>
      </p:sp>
      <p:sp>
        <p:nvSpPr>
          <p:cNvPr id="4" name="Content Placeholder 2">
            <a:extLst>
              <a:ext uri="{FF2B5EF4-FFF2-40B4-BE49-F238E27FC236}">
                <a16:creationId xmlns:a16="http://schemas.microsoft.com/office/drawing/2014/main" id="{37C2174B-CD07-4564-A21C-51E01FA95BE4}"/>
              </a:ext>
            </a:extLst>
          </p:cNvPr>
          <p:cNvSpPr txBox="1">
            <a:spLocks/>
          </p:cNvSpPr>
          <p:nvPr/>
        </p:nvSpPr>
        <p:spPr>
          <a:xfrm>
            <a:off x="541020" y="1845734"/>
            <a:ext cx="8061960" cy="167470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a:lnSpc>
                <a:spcPct val="100000"/>
              </a:lnSpc>
            </a:pPr>
            <a:r>
              <a:rPr lang="en-US" sz="2400" i="1" dirty="0">
                <a:solidFill>
                  <a:srgbClr val="000000"/>
                </a:solidFill>
                <a:latin typeface="Times New Roman" panose="02020603050405020304" pitchFamily="18" charset="0"/>
                <a:cs typeface="Times New Roman" panose="02020603050405020304" pitchFamily="18" charset="0"/>
              </a:rPr>
              <a:t>Avoidance of accidents due to imbalance of vehicles.</a:t>
            </a:r>
          </a:p>
          <a:p>
            <a:pPr>
              <a:lnSpc>
                <a:spcPct val="100000"/>
              </a:lnSpc>
            </a:pPr>
            <a:endParaRPr lang="en-US" sz="2400" i="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400" i="1" dirty="0">
                <a:solidFill>
                  <a:srgbClr val="000000"/>
                </a:solidFill>
                <a:latin typeface="Times New Roman" panose="02020603050405020304" pitchFamily="18" charset="0"/>
                <a:cs typeface="Times New Roman" panose="02020603050405020304" pitchFamily="18" charset="0"/>
              </a:rPr>
              <a:t>S</a:t>
            </a:r>
            <a:r>
              <a:rPr lang="en-IN" sz="2400" i="1" dirty="0" err="1">
                <a:solidFill>
                  <a:srgbClr val="000000"/>
                </a:solidFill>
                <a:latin typeface="Times New Roman" panose="02020603050405020304" pitchFamily="18" charset="0"/>
                <a:cs typeface="Times New Roman" panose="02020603050405020304" pitchFamily="18" charset="0"/>
              </a:rPr>
              <a:t>ecurity</a:t>
            </a:r>
            <a:r>
              <a:rPr lang="en-IN" sz="2400" i="1" dirty="0">
                <a:solidFill>
                  <a:srgbClr val="000000"/>
                </a:solidFill>
                <a:latin typeface="Times New Roman" panose="02020603050405020304" pitchFamily="18" charset="0"/>
                <a:cs typeface="Times New Roman" panose="02020603050405020304" pitchFamily="18" charset="0"/>
              </a:rPr>
              <a:t> of the vehicle.</a:t>
            </a:r>
          </a:p>
          <a:p>
            <a:pPr>
              <a:lnSpc>
                <a:spcPct val="100000"/>
              </a:lnSpc>
            </a:pPr>
            <a:endParaRPr lang="en-US" sz="2400" i="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400" i="1" dirty="0">
                <a:solidFill>
                  <a:srgbClr val="000000"/>
                </a:solidFill>
                <a:latin typeface="Times New Roman" panose="02020603050405020304" pitchFamily="18" charset="0"/>
                <a:cs typeface="Times New Roman" panose="02020603050405020304" pitchFamily="18" charset="0"/>
              </a:rPr>
              <a:t>S</a:t>
            </a:r>
            <a:r>
              <a:rPr lang="en-IN" sz="2400" i="1" dirty="0" err="1">
                <a:solidFill>
                  <a:srgbClr val="000000"/>
                </a:solidFill>
                <a:latin typeface="Times New Roman" panose="02020603050405020304" pitchFamily="18" charset="0"/>
                <a:cs typeface="Times New Roman" panose="02020603050405020304" pitchFamily="18" charset="0"/>
              </a:rPr>
              <a:t>ensing</a:t>
            </a:r>
            <a:r>
              <a:rPr lang="en-IN" sz="2400" i="1" dirty="0">
                <a:solidFill>
                  <a:srgbClr val="000000"/>
                </a:solidFill>
                <a:latin typeface="Times New Roman" panose="02020603050405020304" pitchFamily="18" charset="0"/>
                <a:cs typeface="Times New Roman" panose="02020603050405020304" pitchFamily="18" charset="0"/>
              </a:rPr>
              <a:t> the speed of the vehicle.</a:t>
            </a:r>
            <a:endParaRPr lang="en-US" sz="2400"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0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1EB7-7B61-410D-9C7A-E5A894751CAE}"/>
              </a:ext>
            </a:extLst>
          </p:cNvPr>
          <p:cNvSpPr>
            <a:spLocks noGrp="1"/>
          </p:cNvSpPr>
          <p:nvPr>
            <p:ph type="title"/>
          </p:nvPr>
        </p:nvSpPr>
        <p:spPr>
          <a:xfrm>
            <a:off x="1053547" y="1404731"/>
            <a:ext cx="7162800" cy="1783246"/>
          </a:xfrm>
        </p:spPr>
        <p:txBody>
          <a:bodyPr/>
          <a:lstStyle/>
          <a:p>
            <a:pPr algn="ctr"/>
            <a:r>
              <a:rPr lang="en-IN" sz="4800" b="1" dirty="0">
                <a:solidFill>
                  <a:schemeClr val="bg1"/>
                </a:solidFill>
                <a:latin typeface="Algerian" panose="04020705040A02060702" pitchFamily="82" charset="0"/>
                <a:cs typeface="Times New Roman" panose="02020603050405020304" pitchFamily="18" charset="0"/>
              </a:rPr>
              <a:t>THANK YOU</a:t>
            </a:r>
            <a:br>
              <a:rPr lang="en-IN" sz="4800" b="1" dirty="0">
                <a:solidFill>
                  <a:schemeClr val="bg1"/>
                </a:solidFill>
                <a:latin typeface="Algerian" panose="04020705040A02060702" pitchFamily="82" charset="0"/>
                <a:cs typeface="Times New Roman" panose="02020603050405020304" pitchFamily="18" charset="0"/>
              </a:rPr>
            </a:br>
            <a:r>
              <a:rPr lang="en-IN" sz="4800" b="1" dirty="0">
                <a:solidFill>
                  <a:schemeClr val="bg1"/>
                </a:solidFill>
                <a:latin typeface="Algerian" panose="04020705040A02060702" pitchFamily="82" charset="0"/>
                <a:cs typeface="Times New Roman" panose="02020603050405020304" pitchFamily="18" charset="0"/>
              </a:rPr>
              <a:t>ANY QUESTIONS ?</a:t>
            </a:r>
          </a:p>
        </p:txBody>
      </p:sp>
    </p:spTree>
    <p:extLst>
      <p:ext uri="{BB962C8B-B14F-4D97-AF65-F5344CB8AC3E}">
        <p14:creationId xmlns:p14="http://schemas.microsoft.com/office/powerpoint/2010/main" val="152647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F510-4E9B-47B2-A866-8A55573F895B}"/>
              </a:ext>
            </a:extLst>
          </p:cNvPr>
          <p:cNvSpPr>
            <a:spLocks noGrp="1"/>
          </p:cNvSpPr>
          <p:nvPr>
            <p:ph type="title"/>
          </p:nvPr>
        </p:nvSpPr>
        <p:spPr>
          <a:xfrm>
            <a:off x="311700" y="294078"/>
            <a:ext cx="8520600" cy="623700"/>
          </a:xfrm>
        </p:spPr>
        <p:txBody>
          <a:bodyPr/>
          <a:lstStyle/>
          <a:p>
            <a:pPr algn="ctr"/>
            <a:r>
              <a:rPr lang="en-IN" sz="3600" b="1" dirty="0">
                <a:solidFill>
                  <a:schemeClr val="bg1"/>
                </a:solidFill>
              </a:rPr>
              <a:t>TEAM DETAILS</a:t>
            </a:r>
          </a:p>
        </p:txBody>
      </p:sp>
      <p:sp>
        <p:nvSpPr>
          <p:cNvPr id="3" name="Text Placeholder 2">
            <a:extLst>
              <a:ext uri="{FF2B5EF4-FFF2-40B4-BE49-F238E27FC236}">
                <a16:creationId xmlns:a16="http://schemas.microsoft.com/office/drawing/2014/main" id="{A228C1C1-6D0E-4194-A550-047497DFC909}"/>
              </a:ext>
            </a:extLst>
          </p:cNvPr>
          <p:cNvSpPr>
            <a:spLocks noGrp="1"/>
          </p:cNvSpPr>
          <p:nvPr>
            <p:ph type="body" idx="1"/>
          </p:nvPr>
        </p:nvSpPr>
        <p:spPr>
          <a:xfrm>
            <a:off x="818543" y="2314077"/>
            <a:ext cx="3210118" cy="1506896"/>
          </a:xfrm>
        </p:spPr>
        <p:txBody>
          <a:bodyPr/>
          <a:lstStyle/>
          <a:p>
            <a:pPr marL="146050" indent="0">
              <a:lnSpc>
                <a:spcPct val="150000"/>
              </a:lnSpc>
              <a:buNone/>
            </a:pPr>
            <a:r>
              <a:rPr lang="en-IN" sz="1800" dirty="0">
                <a:solidFill>
                  <a:schemeClr val="tx1">
                    <a:lumMod val="50000"/>
                  </a:schemeClr>
                </a:solidFill>
              </a:rPr>
              <a:t>1. Shivarama Devarasetty</a:t>
            </a:r>
          </a:p>
          <a:p>
            <a:pPr marL="146050" indent="0">
              <a:lnSpc>
                <a:spcPct val="150000"/>
              </a:lnSpc>
              <a:buNone/>
            </a:pPr>
            <a:r>
              <a:rPr lang="en-IN" sz="1800" dirty="0">
                <a:solidFill>
                  <a:schemeClr val="tx1">
                    <a:lumMod val="50000"/>
                  </a:schemeClr>
                </a:solidFill>
              </a:rPr>
              <a:t>2. Priadarshan Nair</a:t>
            </a:r>
          </a:p>
          <a:p>
            <a:pPr marL="146050" indent="0">
              <a:lnSpc>
                <a:spcPct val="150000"/>
              </a:lnSpc>
              <a:buNone/>
            </a:pPr>
            <a:r>
              <a:rPr lang="en-IN" sz="1800" dirty="0">
                <a:solidFill>
                  <a:schemeClr val="tx1">
                    <a:lumMod val="50000"/>
                  </a:schemeClr>
                </a:solidFill>
              </a:rPr>
              <a:t>3. Rishabh Kumar Kandoi</a:t>
            </a:r>
          </a:p>
        </p:txBody>
      </p:sp>
      <p:sp>
        <p:nvSpPr>
          <p:cNvPr id="4" name="Text Placeholder 3">
            <a:extLst>
              <a:ext uri="{FF2B5EF4-FFF2-40B4-BE49-F238E27FC236}">
                <a16:creationId xmlns:a16="http://schemas.microsoft.com/office/drawing/2014/main" id="{818119DE-D750-4794-A503-F9B226C5D2C9}"/>
              </a:ext>
            </a:extLst>
          </p:cNvPr>
          <p:cNvSpPr>
            <a:spLocks noGrp="1"/>
          </p:cNvSpPr>
          <p:nvPr>
            <p:ph type="body" idx="2"/>
          </p:nvPr>
        </p:nvSpPr>
        <p:spPr>
          <a:xfrm>
            <a:off x="5178342" y="2314077"/>
            <a:ext cx="2787600" cy="1568806"/>
          </a:xfrm>
        </p:spPr>
        <p:txBody>
          <a:bodyPr/>
          <a:lstStyle/>
          <a:p>
            <a:pPr marL="146050" indent="0">
              <a:lnSpc>
                <a:spcPct val="150000"/>
              </a:lnSpc>
              <a:buNone/>
            </a:pPr>
            <a:r>
              <a:rPr lang="pl-PL" sz="1800" dirty="0">
                <a:solidFill>
                  <a:schemeClr val="tx1">
                    <a:lumMod val="50000"/>
                  </a:schemeClr>
                </a:solidFill>
              </a:rPr>
              <a:t>U101115F</a:t>
            </a:r>
            <a:r>
              <a:rPr lang="en-IN" sz="1800" dirty="0">
                <a:solidFill>
                  <a:schemeClr val="tx1">
                    <a:lumMod val="50000"/>
                  </a:schemeClr>
                </a:solidFill>
              </a:rPr>
              <a:t>CS298</a:t>
            </a:r>
            <a:endParaRPr lang="pl-PL" sz="1800" dirty="0">
              <a:solidFill>
                <a:schemeClr val="tx1">
                  <a:lumMod val="50000"/>
                </a:schemeClr>
              </a:solidFill>
            </a:endParaRPr>
          </a:p>
          <a:p>
            <a:pPr marL="146050" indent="0">
              <a:lnSpc>
                <a:spcPct val="150000"/>
              </a:lnSpc>
              <a:buNone/>
            </a:pPr>
            <a:r>
              <a:rPr lang="pl-PL" sz="1800" dirty="0">
                <a:solidFill>
                  <a:schemeClr val="tx1">
                    <a:lumMod val="50000"/>
                  </a:schemeClr>
                </a:solidFill>
              </a:rPr>
              <a:t>U101216F</a:t>
            </a:r>
            <a:r>
              <a:rPr lang="en-IN" sz="1800" dirty="0">
                <a:solidFill>
                  <a:schemeClr val="tx1">
                    <a:lumMod val="50000"/>
                  </a:schemeClr>
                </a:solidFill>
              </a:rPr>
              <a:t>EC228</a:t>
            </a:r>
            <a:r>
              <a:rPr lang="pl-PL" sz="1800" dirty="0">
                <a:solidFill>
                  <a:schemeClr val="tx1">
                    <a:lumMod val="50000"/>
                  </a:schemeClr>
                </a:solidFill>
              </a:rPr>
              <a:t>                             </a:t>
            </a:r>
          </a:p>
          <a:p>
            <a:pPr marL="146050" indent="0">
              <a:lnSpc>
                <a:spcPct val="150000"/>
              </a:lnSpc>
              <a:buNone/>
            </a:pPr>
            <a:r>
              <a:rPr lang="pl-PL" sz="1800" dirty="0">
                <a:solidFill>
                  <a:schemeClr val="tx1">
                    <a:lumMod val="50000"/>
                  </a:schemeClr>
                </a:solidFill>
              </a:rPr>
              <a:t>U101115FCS283</a:t>
            </a:r>
          </a:p>
        </p:txBody>
      </p:sp>
    </p:spTree>
    <p:extLst>
      <p:ext uri="{BB962C8B-B14F-4D97-AF65-F5344CB8AC3E}">
        <p14:creationId xmlns:p14="http://schemas.microsoft.com/office/powerpoint/2010/main" val="336920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85530" y="246844"/>
            <a:ext cx="8668670" cy="687434"/>
          </a:xfrm>
          <a:prstGeom prst="rect">
            <a:avLst/>
          </a:prstGeom>
        </p:spPr>
        <p:txBody>
          <a:bodyPr spcFirstLastPara="1" wrap="square" lIns="91425" tIns="91425" rIns="91425" bIns="91425" anchor="t" anchorCtr="0">
            <a:noAutofit/>
          </a:bodyPr>
          <a:lstStyle/>
          <a:p>
            <a:pPr lvl="0" algn="ctr"/>
            <a:r>
              <a:rPr lang="en-IN" sz="3600" b="1" dirty="0"/>
              <a:t>PROJECT OBJECTIVES</a:t>
            </a:r>
          </a:p>
        </p:txBody>
      </p:sp>
      <p:sp>
        <p:nvSpPr>
          <p:cNvPr id="2" name="Rectangle 1">
            <a:extLst>
              <a:ext uri="{FF2B5EF4-FFF2-40B4-BE49-F238E27FC236}">
                <a16:creationId xmlns:a16="http://schemas.microsoft.com/office/drawing/2014/main" id="{027B9B86-DCE5-47EF-A585-9142C297243D}"/>
              </a:ext>
            </a:extLst>
          </p:cNvPr>
          <p:cNvSpPr/>
          <p:nvPr/>
        </p:nvSpPr>
        <p:spPr>
          <a:xfrm>
            <a:off x="443828" y="1530486"/>
            <a:ext cx="8593492" cy="4555093"/>
          </a:xfrm>
          <a:prstGeom prst="rect">
            <a:avLst/>
          </a:prstGeom>
        </p:spPr>
        <p:txBody>
          <a:bodyPr wrap="square">
            <a:spAutoFit/>
          </a:bodyPr>
          <a:lstStyle/>
          <a:p>
            <a:r>
              <a:rPr lang="en-US" sz="2400" b="1" i="1" dirty="0">
                <a:solidFill>
                  <a:schemeClr val="accent1">
                    <a:lumMod val="90000"/>
                    <a:lumOff val="10000"/>
                  </a:schemeClr>
                </a:solidFill>
                <a:latin typeface="Times New Roman" panose="02020603050405020304" pitchFamily="18" charset="0"/>
                <a:cs typeface="Times New Roman" panose="02020603050405020304" pitchFamily="18" charset="0"/>
              </a:rPr>
              <a:t>Problem-</a:t>
            </a:r>
            <a:r>
              <a:rPr lang="en-US" sz="2000" i="1" dirty="0">
                <a:latin typeface="Times New Roman" panose="02020603050405020304" pitchFamily="18" charset="0"/>
                <a:cs typeface="Times New Roman" panose="02020603050405020304" pitchFamily="18" charset="0"/>
              </a:rPr>
              <a:t> </a:t>
            </a:r>
          </a:p>
          <a:p>
            <a:endParaRPr lang="en-US" sz="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During the high speed of the moving vehicles, the vehicles tends to topple due to sudden changes in the direction. Hence in order to prevent vehicles from toppling we have provided a model which reverses the direction of the motors</a:t>
            </a:r>
            <a:r>
              <a:rPr lang="en-US" sz="2000" i="1" dirty="0">
                <a:latin typeface="Times New Roman" panose="02020603050405020304" pitchFamily="18" charset="0"/>
                <a:cs typeface="Times New Roman" panose="02020603050405020304" pitchFamily="18" charset="0"/>
              </a:rPr>
              <a:t>.</a:t>
            </a:r>
          </a:p>
          <a:p>
            <a:endParaRPr lang="en-US" sz="2000" i="1" dirty="0">
              <a:latin typeface="Times New Roman" panose="02020603050405020304" pitchFamily="18" charset="0"/>
              <a:cs typeface="Times New Roman" panose="02020603050405020304" pitchFamily="18" charset="0"/>
            </a:endParaRPr>
          </a:p>
          <a:p>
            <a:r>
              <a:rPr lang="en-US" sz="2400" b="1" i="1" dirty="0">
                <a:solidFill>
                  <a:schemeClr val="accent1">
                    <a:lumMod val="90000"/>
                    <a:lumOff val="10000"/>
                  </a:schemeClr>
                </a:solidFill>
                <a:latin typeface="Times New Roman" panose="02020603050405020304" pitchFamily="18" charset="0"/>
                <a:cs typeface="Times New Roman" panose="02020603050405020304" pitchFamily="18" charset="0"/>
              </a:rPr>
              <a:t>Objective</a:t>
            </a:r>
          </a:p>
          <a:p>
            <a:endParaRPr lang="en-US" sz="20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Our main objective is to avoid the toppling of the vehicle by  remotely sensing the different movements of the vehicle by using a motor to actuate the steer of the vehicle.</a:t>
            </a: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a:p>
            <a:endParaRPr lang="en-IN" sz="20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44558" y="303100"/>
            <a:ext cx="8521146" cy="623700"/>
          </a:xfrm>
          <a:prstGeom prst="rect">
            <a:avLst/>
          </a:prstGeom>
        </p:spPr>
        <p:txBody>
          <a:bodyPr spcFirstLastPara="1" wrap="square" lIns="91425" tIns="91425" rIns="91425" bIns="91425" anchor="t" anchorCtr="0">
            <a:noAutofit/>
          </a:bodyPr>
          <a:lstStyle/>
          <a:p>
            <a:pPr lvl="0" algn="ctr"/>
            <a:r>
              <a:rPr lang="en-IN" sz="3200" b="1" dirty="0"/>
              <a:t>TECHNOLOGY STACK</a:t>
            </a:r>
          </a:p>
        </p:txBody>
      </p:sp>
      <p:sp>
        <p:nvSpPr>
          <p:cNvPr id="5" name="Content Placeholder 2">
            <a:extLst>
              <a:ext uri="{FF2B5EF4-FFF2-40B4-BE49-F238E27FC236}">
                <a16:creationId xmlns:a16="http://schemas.microsoft.com/office/drawing/2014/main" id="{84B488C0-5A0B-4ACB-AA0F-C6A6D77905C1}"/>
              </a:ext>
            </a:extLst>
          </p:cNvPr>
          <p:cNvSpPr txBox="1">
            <a:spLocks/>
          </p:cNvSpPr>
          <p:nvPr/>
        </p:nvSpPr>
        <p:spPr>
          <a:xfrm>
            <a:off x="609600" y="2308860"/>
            <a:ext cx="7924800" cy="2578872"/>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bg1"/>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en-IN" sz="1800" b="1" i="1" kern="0" dirty="0">
              <a:solidFill>
                <a:schemeClr val="accent1">
                  <a:lumMod val="90000"/>
                  <a:lumOff val="10000"/>
                </a:schemeClr>
              </a:solidFill>
              <a:latin typeface="Times New Roman" panose="02020603050405020304" pitchFamily="18" charset="0"/>
              <a:cs typeface="Times New Roman" panose="02020603050405020304" pitchFamily="18" charset="0"/>
            </a:endParaRPr>
          </a:p>
          <a:p>
            <a:pPr>
              <a:lnSpc>
                <a:spcPct val="150000"/>
              </a:lnSpc>
            </a:pPr>
            <a:r>
              <a:rPr lang="en-IN" b="1" i="1" kern="0" dirty="0">
                <a:solidFill>
                  <a:schemeClr val="accent1">
                    <a:lumMod val="90000"/>
                    <a:lumOff val="10000"/>
                  </a:schemeClr>
                </a:solidFill>
                <a:latin typeface="Times New Roman" panose="02020603050405020304" pitchFamily="18" charset="0"/>
                <a:cs typeface="Times New Roman" panose="02020603050405020304" pitchFamily="18" charset="0"/>
              </a:rPr>
              <a:t>Software:</a:t>
            </a:r>
          </a:p>
          <a:p>
            <a:pPr>
              <a:lnSpc>
                <a:spcPct val="150000"/>
              </a:lnSpc>
            </a:pPr>
            <a:endParaRPr lang="en-IN" sz="400" b="1" i="1" kern="0" dirty="0">
              <a:solidFill>
                <a:schemeClr val="accent1">
                  <a:lumMod val="90000"/>
                  <a:lumOff val="10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b="1" i="1" kern="0" dirty="0">
                <a:solidFill>
                  <a:srgbClr val="000000"/>
                </a:solidFill>
                <a:latin typeface="Times New Roman" panose="02020603050405020304" pitchFamily="18" charset="0"/>
                <a:cs typeface="Times New Roman" panose="02020603050405020304" pitchFamily="18" charset="0"/>
              </a:rPr>
              <a:t>Programming Language: </a:t>
            </a:r>
            <a:r>
              <a:rPr lang="en-IN" sz="1600" i="1" kern="0" dirty="0">
                <a:solidFill>
                  <a:srgbClr val="000000"/>
                </a:solidFill>
                <a:latin typeface="Times New Roman" panose="02020603050405020304" pitchFamily="18" charset="0"/>
                <a:cs typeface="Times New Roman" panose="02020603050405020304" pitchFamily="18" charset="0"/>
              </a:rPr>
              <a:t>Python, MATLAB</a:t>
            </a:r>
          </a:p>
          <a:p>
            <a:pPr marL="285750" indent="-285750">
              <a:lnSpc>
                <a:spcPct val="150000"/>
              </a:lnSpc>
              <a:buFont typeface="Wingdings" panose="05000000000000000000" pitchFamily="2" charset="2"/>
              <a:buChar char="Ø"/>
            </a:pPr>
            <a:r>
              <a:rPr lang="en-IN" sz="1600" b="1" i="1" kern="0" dirty="0">
                <a:solidFill>
                  <a:srgbClr val="000000"/>
                </a:solidFill>
                <a:latin typeface="Times New Roman" panose="02020603050405020304" pitchFamily="18" charset="0"/>
                <a:cs typeface="Times New Roman" panose="02020603050405020304" pitchFamily="18" charset="0"/>
              </a:rPr>
              <a:t>Platform: </a:t>
            </a:r>
            <a:r>
              <a:rPr lang="en-IN" sz="1600" i="1" kern="0" dirty="0">
                <a:solidFill>
                  <a:srgbClr val="000000"/>
                </a:solidFill>
                <a:latin typeface="Times New Roman" panose="02020603050405020304" pitchFamily="18" charset="0"/>
                <a:cs typeface="Times New Roman" panose="02020603050405020304" pitchFamily="18" charset="0"/>
              </a:rPr>
              <a:t>Python IDE, ThingSpeak Server</a:t>
            </a:r>
          </a:p>
          <a:p>
            <a:pPr>
              <a:lnSpc>
                <a:spcPct val="150000"/>
              </a:lnSpc>
            </a:pPr>
            <a:r>
              <a:rPr lang="en-IN" b="1" i="1" kern="0" dirty="0">
                <a:solidFill>
                  <a:schemeClr val="accent1">
                    <a:lumMod val="90000"/>
                    <a:lumOff val="10000"/>
                  </a:schemeClr>
                </a:solidFill>
                <a:latin typeface="Times New Roman" panose="02020603050405020304" pitchFamily="18" charset="0"/>
                <a:cs typeface="Times New Roman" panose="02020603050405020304" pitchFamily="18" charset="0"/>
              </a:rPr>
              <a:t>Hardware:</a:t>
            </a:r>
          </a:p>
          <a:p>
            <a:pPr>
              <a:lnSpc>
                <a:spcPct val="150000"/>
              </a:lnSpc>
            </a:pPr>
            <a:endParaRPr lang="en-IN" sz="800" b="1" i="1" kern="0" dirty="0">
              <a:solidFill>
                <a:schemeClr val="accent1">
                  <a:lumMod val="90000"/>
                  <a:lumOff val="10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b="1" i="1" kern="0" dirty="0">
                <a:solidFill>
                  <a:srgbClr val="000000"/>
                </a:solidFill>
                <a:latin typeface="Times New Roman" panose="02020603050405020304" pitchFamily="18" charset="0"/>
                <a:cs typeface="Times New Roman" panose="02020603050405020304" pitchFamily="18" charset="0"/>
              </a:rPr>
              <a:t>RaspberryPi 3</a:t>
            </a:r>
          </a:p>
          <a:p>
            <a:pPr marL="285750" indent="-285750">
              <a:lnSpc>
                <a:spcPct val="150000"/>
              </a:lnSpc>
              <a:buFont typeface="Wingdings" panose="05000000000000000000" pitchFamily="2" charset="2"/>
              <a:buChar char="Ø"/>
            </a:pPr>
            <a:r>
              <a:rPr lang="en-IN" sz="1600" b="1" i="1" kern="0" dirty="0">
                <a:solidFill>
                  <a:srgbClr val="000000"/>
                </a:solidFill>
                <a:latin typeface="Times New Roman" panose="02020603050405020304" pitchFamily="18" charset="0"/>
                <a:cs typeface="Times New Roman" panose="02020603050405020304" pitchFamily="18" charset="0"/>
              </a:rPr>
              <a:t>MPU-6050</a:t>
            </a:r>
          </a:p>
          <a:p>
            <a:pPr marL="285750" indent="-285750">
              <a:lnSpc>
                <a:spcPct val="150000"/>
              </a:lnSpc>
              <a:buFont typeface="Wingdings" panose="05000000000000000000" pitchFamily="2" charset="2"/>
              <a:buChar char="Ø"/>
            </a:pPr>
            <a:r>
              <a:rPr lang="en-IN" sz="1600" b="1" i="1" kern="0" dirty="0">
                <a:solidFill>
                  <a:srgbClr val="000000"/>
                </a:solidFill>
                <a:latin typeface="Times New Roman" panose="02020603050405020304" pitchFamily="18" charset="0"/>
                <a:cs typeface="Times New Roman" panose="02020603050405020304" pitchFamily="18" charset="0"/>
              </a:rPr>
              <a:t>DC Motor</a:t>
            </a:r>
          </a:p>
          <a:p>
            <a:pPr>
              <a:lnSpc>
                <a:spcPct val="150000"/>
              </a:lnSpc>
            </a:pPr>
            <a:endParaRPr lang="en-IN" sz="1800" b="1" i="1" kern="0" dirty="0">
              <a:solidFill>
                <a:schemeClr val="accent1">
                  <a:lumMod val="90000"/>
                  <a:lumOff val="10000"/>
                </a:schemeClr>
              </a:solidFill>
              <a:latin typeface="Times New Roman" panose="02020603050405020304" pitchFamily="18" charset="0"/>
              <a:cs typeface="Times New Roman" panose="02020603050405020304" pitchFamily="18" charset="0"/>
            </a:endParaRPr>
          </a:p>
          <a:p>
            <a:pPr>
              <a:lnSpc>
                <a:spcPct val="150000"/>
              </a:lnSpc>
            </a:pPr>
            <a:endParaRPr lang="en-IN" sz="1800" b="1" i="1" kern="0" dirty="0">
              <a:solidFill>
                <a:schemeClr val="accent1">
                  <a:lumMod val="90000"/>
                  <a:lumOff val="10000"/>
                </a:schemeClr>
              </a:solidFill>
              <a:latin typeface="Times New Roman" panose="02020603050405020304" pitchFamily="18" charset="0"/>
              <a:cs typeface="Times New Roman" panose="02020603050405020304" pitchFamily="18" charset="0"/>
            </a:endParaRPr>
          </a:p>
          <a:p>
            <a:pPr>
              <a:lnSpc>
                <a:spcPct val="150000"/>
              </a:lnSpc>
            </a:pPr>
            <a:endParaRPr lang="en-IN" sz="1800" b="1" i="1" kern="0" dirty="0">
              <a:solidFill>
                <a:schemeClr val="accent1">
                  <a:lumMod val="90000"/>
                  <a:lumOff val="10000"/>
                </a:schemeClr>
              </a:solidFill>
              <a:latin typeface="Times New Roman" panose="02020603050405020304" pitchFamily="18" charset="0"/>
              <a:cs typeface="Times New Roman" panose="02020603050405020304" pitchFamily="18" charset="0"/>
            </a:endParaRPr>
          </a:p>
          <a:p>
            <a:pPr>
              <a:lnSpc>
                <a:spcPct val="150000"/>
              </a:lnSpc>
            </a:pPr>
            <a:endParaRPr lang="en-IN" sz="800" b="1" i="1" kern="0" dirty="0">
              <a:solidFill>
                <a:schemeClr val="accent1">
                  <a:lumMod val="90000"/>
                  <a:lumOff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32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5F6D-C7DA-4C4E-B575-E5EA8DF81ED0}"/>
              </a:ext>
            </a:extLst>
          </p:cNvPr>
          <p:cNvSpPr>
            <a:spLocks noGrp="1"/>
          </p:cNvSpPr>
          <p:nvPr>
            <p:ph type="title"/>
          </p:nvPr>
        </p:nvSpPr>
        <p:spPr>
          <a:xfrm>
            <a:off x="235525" y="378102"/>
            <a:ext cx="8520600" cy="623700"/>
          </a:xfrm>
        </p:spPr>
        <p:txBody>
          <a:bodyPr/>
          <a:lstStyle/>
          <a:p>
            <a:pPr algn="ctr"/>
            <a:r>
              <a:rPr lang="en-IN" b="1" dirty="0"/>
              <a:t>WHY RASPBERRYPI ?</a:t>
            </a:r>
          </a:p>
        </p:txBody>
      </p:sp>
      <p:sp>
        <p:nvSpPr>
          <p:cNvPr id="6" name="Rectangle 5">
            <a:extLst>
              <a:ext uri="{FF2B5EF4-FFF2-40B4-BE49-F238E27FC236}">
                <a16:creationId xmlns:a16="http://schemas.microsoft.com/office/drawing/2014/main" id="{66057680-3991-4DAF-A9F0-26512A097C54}"/>
              </a:ext>
            </a:extLst>
          </p:cNvPr>
          <p:cNvSpPr/>
          <p:nvPr/>
        </p:nvSpPr>
        <p:spPr>
          <a:xfrm>
            <a:off x="583095" y="1589302"/>
            <a:ext cx="7540487" cy="2910412"/>
          </a:xfrm>
          <a:prstGeom prst="rect">
            <a:avLst/>
          </a:prstGeom>
        </p:spPr>
        <p:txBody>
          <a:bodyPr wrap="square">
            <a:spAutoFit/>
          </a:bodyPr>
          <a:lstStyle/>
          <a:p>
            <a:pPr>
              <a:lnSpc>
                <a:spcPct val="150000"/>
              </a:lnSpc>
            </a:pPr>
            <a:r>
              <a:rPr lang="en-IN" sz="2000" b="1" i="1" dirty="0">
                <a:solidFill>
                  <a:schemeClr val="accent1">
                    <a:lumMod val="90000"/>
                    <a:lumOff val="10000"/>
                  </a:schemeClr>
                </a:solidFill>
                <a:latin typeface="Times New Roman" panose="02020603050405020304" pitchFamily="18" charset="0"/>
                <a:cs typeface="Times New Roman" panose="02020603050405020304" pitchFamily="18" charset="0"/>
              </a:rPr>
              <a:t>Key Benefits –</a:t>
            </a:r>
          </a:p>
          <a:p>
            <a:pPr>
              <a:lnSpc>
                <a:spcPct val="150000"/>
              </a:lnSpc>
            </a:pPr>
            <a:endParaRPr lang="en-IN" sz="800" b="1" i="1" dirty="0">
              <a:solidFill>
                <a:schemeClr val="accent1">
                  <a:lumMod val="90000"/>
                  <a:lumOff val="10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i="1" dirty="0">
                <a:latin typeface="Times New Roman" panose="02020603050405020304" pitchFamily="18" charset="0"/>
                <a:cs typeface="Times New Roman" panose="02020603050405020304" pitchFamily="18" charset="0"/>
              </a:rPr>
              <a:t>Low cost</a:t>
            </a:r>
          </a:p>
          <a:p>
            <a:pPr marL="285750" indent="-285750">
              <a:lnSpc>
                <a:spcPct val="150000"/>
              </a:lnSpc>
              <a:buFont typeface="Wingdings" panose="05000000000000000000" pitchFamily="2" charset="2"/>
              <a:buChar char="Ø"/>
            </a:pPr>
            <a:r>
              <a:rPr lang="en-IN" sz="1600" i="1" dirty="0">
                <a:latin typeface="Times New Roman" panose="02020603050405020304" pitchFamily="18" charset="0"/>
                <a:cs typeface="Times New Roman" panose="02020603050405020304" pitchFamily="18" charset="0"/>
              </a:rPr>
              <a:t>Faster Processing</a:t>
            </a:r>
          </a:p>
          <a:p>
            <a:pPr marL="285750" indent="-285750">
              <a:lnSpc>
                <a:spcPct val="150000"/>
              </a:lnSpc>
              <a:buFont typeface="Wingdings" panose="05000000000000000000" pitchFamily="2" charset="2"/>
              <a:buChar char="Ø"/>
            </a:pPr>
            <a:r>
              <a:rPr lang="en-IN" sz="1600" i="1" dirty="0">
                <a:latin typeface="Times New Roman" panose="02020603050405020304" pitchFamily="18" charset="0"/>
                <a:cs typeface="Times New Roman" panose="02020603050405020304" pitchFamily="18" charset="0"/>
              </a:rPr>
              <a:t>Wireless Access Point</a:t>
            </a:r>
          </a:p>
          <a:p>
            <a:pPr marL="285750" indent="-285750">
              <a:lnSpc>
                <a:spcPct val="150000"/>
              </a:lnSpc>
              <a:buFont typeface="Wingdings" panose="05000000000000000000" pitchFamily="2" charset="2"/>
              <a:buChar char="Ø"/>
            </a:pPr>
            <a:r>
              <a:rPr lang="en-IN" sz="1600" i="1" dirty="0">
                <a:latin typeface="Times New Roman" panose="02020603050405020304" pitchFamily="18" charset="0"/>
                <a:cs typeface="Times New Roman" panose="02020603050405020304" pitchFamily="18" charset="0"/>
              </a:rPr>
              <a:t>Security Monitoring</a:t>
            </a:r>
          </a:p>
          <a:p>
            <a:pPr marL="285750" indent="-285750">
              <a:lnSpc>
                <a:spcPct val="150000"/>
              </a:lnSpc>
              <a:buFont typeface="Wingdings" panose="05000000000000000000" pitchFamily="2" charset="2"/>
              <a:buChar char="Ø"/>
            </a:pPr>
            <a:r>
              <a:rPr lang="en-IN" sz="1600" i="1" dirty="0">
                <a:latin typeface="Times New Roman" panose="02020603050405020304" pitchFamily="18" charset="0"/>
                <a:cs typeface="Times New Roman" panose="02020603050405020304" pitchFamily="18" charset="0"/>
              </a:rPr>
              <a:t>Abundant GPIO’s</a:t>
            </a:r>
          </a:p>
          <a:p>
            <a:pPr marL="285750" indent="-285750">
              <a:lnSpc>
                <a:spcPct val="150000"/>
              </a:lnSpc>
              <a:buFont typeface="Wingdings" panose="05000000000000000000" pitchFamily="2" charset="2"/>
              <a:buChar char="Ø"/>
            </a:pPr>
            <a:r>
              <a:rPr lang="en-IN" sz="1600" i="1" dirty="0">
                <a:latin typeface="Times New Roman" panose="02020603050405020304" pitchFamily="18" charset="0"/>
                <a:cs typeface="Times New Roman" panose="02020603050405020304" pitchFamily="18" charset="0"/>
              </a:rPr>
              <a:t>SPI, I2C</a:t>
            </a:r>
          </a:p>
        </p:txBody>
      </p:sp>
    </p:spTree>
    <p:extLst>
      <p:ext uri="{BB962C8B-B14F-4D97-AF65-F5344CB8AC3E}">
        <p14:creationId xmlns:p14="http://schemas.microsoft.com/office/powerpoint/2010/main" val="320586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5F6D-C7DA-4C4E-B575-E5EA8DF81ED0}"/>
              </a:ext>
            </a:extLst>
          </p:cNvPr>
          <p:cNvSpPr>
            <a:spLocks noGrp="1"/>
          </p:cNvSpPr>
          <p:nvPr>
            <p:ph type="title"/>
          </p:nvPr>
        </p:nvSpPr>
        <p:spPr/>
        <p:txBody>
          <a:bodyPr/>
          <a:lstStyle/>
          <a:p>
            <a:pPr algn="ctr"/>
            <a:r>
              <a:rPr lang="en-US" b="1" dirty="0"/>
              <a:t>MPU-6050</a:t>
            </a:r>
            <a:endParaRPr lang="en-IN" b="1" dirty="0"/>
          </a:p>
        </p:txBody>
      </p:sp>
      <p:sp>
        <p:nvSpPr>
          <p:cNvPr id="5" name="Content Placeholder 2">
            <a:extLst>
              <a:ext uri="{FF2B5EF4-FFF2-40B4-BE49-F238E27FC236}">
                <a16:creationId xmlns:a16="http://schemas.microsoft.com/office/drawing/2014/main" id="{4C5DA3CA-5F3B-451D-90F8-18B208658803}"/>
              </a:ext>
            </a:extLst>
          </p:cNvPr>
          <p:cNvSpPr txBox="1">
            <a:spLocks/>
          </p:cNvSpPr>
          <p:nvPr/>
        </p:nvSpPr>
        <p:spPr>
          <a:xfrm>
            <a:off x="311725" y="1605094"/>
            <a:ext cx="8326952" cy="2531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a:lnSpc>
                <a:spcPct val="100000"/>
              </a:lnSpc>
              <a:buFont typeface="Wingdings" panose="05000000000000000000" pitchFamily="2" charset="2"/>
              <a:buChar char="Ø"/>
            </a:pPr>
            <a:r>
              <a:rPr lang="en-US" sz="1800" i="1" dirty="0">
                <a:solidFill>
                  <a:srgbClr val="000000"/>
                </a:solidFill>
                <a:latin typeface="Times New Roman" panose="02020603050405020304" pitchFamily="18" charset="0"/>
                <a:cs typeface="Times New Roman" panose="02020603050405020304" pitchFamily="18" charset="0"/>
              </a:rPr>
              <a:t>It’s a Integrated system of Gyroscope and Accelerometer.</a:t>
            </a:r>
          </a:p>
          <a:p>
            <a:pPr>
              <a:lnSpc>
                <a:spcPct val="100000"/>
              </a:lnSpc>
              <a:buFont typeface="Wingdings" panose="05000000000000000000" pitchFamily="2" charset="2"/>
              <a:buChar char="Ø"/>
            </a:pPr>
            <a:endParaRPr lang="en-US" sz="1800" i="1"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800" i="1" dirty="0">
                <a:solidFill>
                  <a:srgbClr val="000000"/>
                </a:solidFill>
                <a:latin typeface="Times New Roman" panose="02020603050405020304" pitchFamily="18" charset="0"/>
                <a:cs typeface="Times New Roman" panose="02020603050405020304" pitchFamily="18" charset="0"/>
              </a:rPr>
              <a:t>It communicates using I2C protocol.</a:t>
            </a:r>
          </a:p>
          <a:p>
            <a:pPr>
              <a:lnSpc>
                <a:spcPct val="100000"/>
              </a:lnSpc>
              <a:buFont typeface="Wingdings" panose="05000000000000000000" pitchFamily="2" charset="2"/>
              <a:buChar char="Ø"/>
            </a:pPr>
            <a:endParaRPr lang="en-US" sz="1800" i="1"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800" i="1" dirty="0">
                <a:solidFill>
                  <a:srgbClr val="000000"/>
                </a:solidFill>
                <a:latin typeface="Times New Roman" panose="02020603050405020304" pitchFamily="18" charset="0"/>
                <a:cs typeface="Times New Roman" panose="02020603050405020304" pitchFamily="18" charset="0"/>
              </a:rPr>
              <a:t>Gyroscope is used to sense the elevation of the automobile.</a:t>
            </a:r>
          </a:p>
          <a:p>
            <a:pPr>
              <a:lnSpc>
                <a:spcPct val="100000"/>
              </a:lnSpc>
              <a:buFont typeface="Wingdings" panose="05000000000000000000" pitchFamily="2" charset="2"/>
              <a:buChar char="Ø"/>
            </a:pPr>
            <a:endParaRPr lang="en-US" sz="1800" i="1"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800" i="1" dirty="0">
                <a:solidFill>
                  <a:srgbClr val="000000"/>
                </a:solidFill>
                <a:latin typeface="Times New Roman" panose="02020603050405020304" pitchFamily="18" charset="0"/>
                <a:cs typeface="Times New Roman" panose="02020603050405020304" pitchFamily="18" charset="0"/>
              </a:rPr>
              <a:t>Accelerometer for detecting the motion of the vehicle.</a:t>
            </a:r>
          </a:p>
          <a:p>
            <a:pPr marL="285750" indent="-285750">
              <a:lnSpc>
                <a:spcPct val="100000"/>
              </a:lnSpc>
              <a:buFont typeface="Wingdings" panose="05000000000000000000" pitchFamily="2" charset="2"/>
              <a:buChar char="Ø"/>
            </a:pPr>
            <a:endParaRPr lang="en-US" sz="1800" i="1"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800" i="1" dirty="0">
                <a:solidFill>
                  <a:srgbClr val="000000"/>
                </a:solidFill>
                <a:latin typeface="Times New Roman" panose="02020603050405020304" pitchFamily="18" charset="0"/>
                <a:cs typeface="Times New Roman" panose="02020603050405020304" pitchFamily="18" charset="0"/>
              </a:rPr>
              <a:t>DC Motor:  It depicts the behavior of the steering wheel during the imbalancing situation.</a:t>
            </a:r>
          </a:p>
          <a:p>
            <a:pPr>
              <a:lnSpc>
                <a:spcPct val="100000"/>
              </a:lnSpc>
              <a:buFont typeface="Wingdings" panose="05000000000000000000" pitchFamily="2" charset="2"/>
              <a:buChar char="Ø"/>
            </a:pPr>
            <a:endParaRPr lang="en-US" sz="1800" i="1"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endParaRPr lang="en-IN" sz="1800"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08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3231-872C-498E-BA95-68452C213526}"/>
              </a:ext>
            </a:extLst>
          </p:cNvPr>
          <p:cNvSpPr>
            <a:spLocks noGrp="1"/>
          </p:cNvSpPr>
          <p:nvPr>
            <p:ph type="title"/>
          </p:nvPr>
        </p:nvSpPr>
        <p:spPr/>
        <p:txBody>
          <a:bodyPr/>
          <a:lstStyle/>
          <a:p>
            <a:pPr algn="ctr"/>
            <a:r>
              <a:rPr lang="en-IN" b="1" dirty="0"/>
              <a:t>ABOUT THINGSPEAK SERVER</a:t>
            </a:r>
          </a:p>
        </p:txBody>
      </p:sp>
      <p:sp>
        <p:nvSpPr>
          <p:cNvPr id="3" name="Text Placeholder 2">
            <a:extLst>
              <a:ext uri="{FF2B5EF4-FFF2-40B4-BE49-F238E27FC236}">
                <a16:creationId xmlns:a16="http://schemas.microsoft.com/office/drawing/2014/main" id="{B1020266-3771-4485-A806-F9202C9DDCE9}"/>
              </a:ext>
            </a:extLst>
          </p:cNvPr>
          <p:cNvSpPr>
            <a:spLocks noGrp="1"/>
          </p:cNvSpPr>
          <p:nvPr>
            <p:ph type="body" idx="1"/>
          </p:nvPr>
        </p:nvSpPr>
        <p:spPr>
          <a:xfrm>
            <a:off x="311725" y="1781346"/>
            <a:ext cx="8394978" cy="2244664"/>
          </a:xfrm>
        </p:spPr>
        <p:txBody>
          <a:bodyPr/>
          <a:lstStyle/>
          <a:p>
            <a:pPr>
              <a:lnSpc>
                <a:spcPct val="150000"/>
              </a:lnSpc>
              <a:buFont typeface="Wingdings" panose="05000000000000000000" pitchFamily="2" charset="2"/>
              <a:buChar char="Ø"/>
            </a:pPr>
            <a:r>
              <a:rPr lang="en-US" sz="2000" i="1" dirty="0">
                <a:solidFill>
                  <a:srgbClr val="000000"/>
                </a:solidFill>
                <a:latin typeface="Times New Roman" panose="02020603050405020304" pitchFamily="18" charset="0"/>
                <a:cs typeface="Times New Roman" panose="02020603050405020304" pitchFamily="18" charset="0"/>
              </a:rPr>
              <a:t>ThingSpeak™ is an IoT analytics platform service that allows you to aggregate, visualize and analyze live data streams in the cloud.</a:t>
            </a:r>
          </a:p>
          <a:p>
            <a:pPr>
              <a:lnSpc>
                <a:spcPct val="150000"/>
              </a:lnSpc>
              <a:buFont typeface="Wingdings" panose="05000000000000000000" pitchFamily="2" charset="2"/>
              <a:buChar char="Ø"/>
            </a:pPr>
            <a:r>
              <a:rPr lang="en-US" sz="2000" i="1" dirty="0">
                <a:solidFill>
                  <a:srgbClr val="000000"/>
                </a:solidFill>
                <a:latin typeface="Times New Roman" panose="02020603050405020304" pitchFamily="18" charset="0"/>
                <a:cs typeface="Times New Roman" panose="02020603050405020304" pitchFamily="18" charset="0"/>
              </a:rPr>
              <a:t>It provides instant visualizations of data posted by devices to ThingSpeak. </a:t>
            </a:r>
          </a:p>
          <a:p>
            <a:pPr>
              <a:lnSpc>
                <a:spcPct val="150000"/>
              </a:lnSpc>
              <a:buFont typeface="Wingdings" panose="05000000000000000000" pitchFamily="2" charset="2"/>
              <a:buChar char="Ø"/>
            </a:pPr>
            <a:r>
              <a:rPr lang="en-US" sz="2000" i="1" dirty="0">
                <a:solidFill>
                  <a:srgbClr val="000000"/>
                </a:solidFill>
                <a:latin typeface="Times New Roman" panose="02020603050405020304" pitchFamily="18" charset="0"/>
                <a:cs typeface="Times New Roman" panose="02020603050405020304" pitchFamily="18" charset="0"/>
              </a:rPr>
              <a:t>With the ability to execute MATLAB® code in ThingSpeak you can perform online analysis and processing of the data as it comes in.</a:t>
            </a:r>
            <a:endParaRPr lang="en-IN" sz="2000"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22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38FC-7CE0-4FE0-B81D-4A4D7E3C158A}"/>
              </a:ext>
            </a:extLst>
          </p:cNvPr>
          <p:cNvSpPr>
            <a:spLocks noGrp="1"/>
          </p:cNvSpPr>
          <p:nvPr>
            <p:ph type="title"/>
          </p:nvPr>
        </p:nvSpPr>
        <p:spPr/>
        <p:txBody>
          <a:bodyPr/>
          <a:lstStyle/>
          <a:p>
            <a:pPr algn="ctr"/>
            <a:r>
              <a:rPr lang="en-IN" b="1" dirty="0"/>
              <a:t>IMPLEMENTATION USING THINGSPEAK</a:t>
            </a:r>
          </a:p>
        </p:txBody>
      </p:sp>
      <p:sp>
        <p:nvSpPr>
          <p:cNvPr id="3" name="Text Placeholder 2">
            <a:extLst>
              <a:ext uri="{FF2B5EF4-FFF2-40B4-BE49-F238E27FC236}">
                <a16:creationId xmlns:a16="http://schemas.microsoft.com/office/drawing/2014/main" id="{20989C7B-3ECE-49FB-A875-249D411B098C}"/>
              </a:ext>
            </a:extLst>
          </p:cNvPr>
          <p:cNvSpPr>
            <a:spLocks noGrp="1"/>
          </p:cNvSpPr>
          <p:nvPr>
            <p:ph type="body" idx="1"/>
          </p:nvPr>
        </p:nvSpPr>
        <p:spPr>
          <a:xfrm>
            <a:off x="457337" y="1791469"/>
            <a:ext cx="8229326" cy="2185030"/>
          </a:xfrm>
        </p:spPr>
        <p:txBody>
          <a:bodyPr/>
          <a:lstStyle/>
          <a:p>
            <a:pPr>
              <a:lnSpc>
                <a:spcPct val="150000"/>
              </a:lnSpc>
              <a:buFont typeface="Wingdings" panose="05000000000000000000" pitchFamily="2" charset="2"/>
              <a:buChar char="Ø"/>
            </a:pPr>
            <a:r>
              <a:rPr lang="en-IN" sz="2000" i="1" dirty="0">
                <a:solidFill>
                  <a:srgbClr val="000000"/>
                </a:solidFill>
                <a:latin typeface="Times New Roman" panose="02020603050405020304" pitchFamily="18" charset="0"/>
                <a:cs typeface="Times New Roman" panose="02020603050405020304" pitchFamily="18" charset="0"/>
              </a:rPr>
              <a:t>Setup account</a:t>
            </a:r>
          </a:p>
          <a:p>
            <a:pPr>
              <a:lnSpc>
                <a:spcPct val="150000"/>
              </a:lnSpc>
              <a:buFont typeface="Wingdings" panose="05000000000000000000" pitchFamily="2" charset="2"/>
              <a:buChar char="Ø"/>
            </a:pPr>
            <a:r>
              <a:rPr lang="en-IN" sz="2000" i="1" dirty="0">
                <a:solidFill>
                  <a:srgbClr val="000000"/>
                </a:solidFill>
                <a:latin typeface="Times New Roman" panose="02020603050405020304" pitchFamily="18" charset="0"/>
                <a:cs typeface="Times New Roman" panose="02020603050405020304" pitchFamily="18" charset="0"/>
              </a:rPr>
              <a:t>Set channel settings and insert fields you require to retrieve from device</a:t>
            </a:r>
          </a:p>
          <a:p>
            <a:pPr>
              <a:lnSpc>
                <a:spcPct val="150000"/>
              </a:lnSpc>
              <a:buFont typeface="Wingdings" panose="05000000000000000000" pitchFamily="2" charset="2"/>
              <a:buChar char="Ø"/>
            </a:pPr>
            <a:r>
              <a:rPr lang="en-IN" sz="2000" i="1" dirty="0">
                <a:solidFill>
                  <a:srgbClr val="000000"/>
                </a:solidFill>
                <a:latin typeface="Times New Roman" panose="02020603050405020304" pitchFamily="18" charset="0"/>
                <a:cs typeface="Times New Roman" panose="02020603050405020304" pitchFamily="18" charset="0"/>
              </a:rPr>
              <a:t>Set visualization to show output in appropriate manner</a:t>
            </a:r>
          </a:p>
          <a:p>
            <a:pPr>
              <a:lnSpc>
                <a:spcPct val="150000"/>
              </a:lnSpc>
              <a:buFont typeface="Wingdings" panose="05000000000000000000" pitchFamily="2" charset="2"/>
              <a:buChar char="Ø"/>
            </a:pPr>
            <a:r>
              <a:rPr lang="en-IN" sz="2000" i="1" dirty="0">
                <a:solidFill>
                  <a:srgbClr val="000000"/>
                </a:solidFill>
                <a:latin typeface="Times New Roman" panose="02020603050405020304" pitchFamily="18" charset="0"/>
                <a:cs typeface="Times New Roman" panose="02020603050405020304" pitchFamily="18" charset="0"/>
              </a:rPr>
              <a:t>Note MQTT API Key, writeAPI Key and channel Id as it will be used to establish connection and enable data transfer via device.</a:t>
            </a:r>
          </a:p>
        </p:txBody>
      </p:sp>
    </p:spTree>
    <p:extLst>
      <p:ext uri="{BB962C8B-B14F-4D97-AF65-F5344CB8AC3E}">
        <p14:creationId xmlns:p14="http://schemas.microsoft.com/office/powerpoint/2010/main" val="282910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44558" y="303100"/>
            <a:ext cx="8521146" cy="623700"/>
          </a:xfrm>
          <a:prstGeom prst="rect">
            <a:avLst/>
          </a:prstGeom>
        </p:spPr>
        <p:txBody>
          <a:bodyPr spcFirstLastPara="1" wrap="square" lIns="91425" tIns="91425" rIns="91425" bIns="91425" anchor="t" anchorCtr="0">
            <a:noAutofit/>
          </a:bodyPr>
          <a:lstStyle/>
          <a:p>
            <a:pPr lvl="0" algn="ctr"/>
            <a:r>
              <a:rPr lang="en-IN" sz="3200" b="1" dirty="0">
                <a:solidFill>
                  <a:schemeClr val="bg1"/>
                </a:solidFill>
              </a:rPr>
              <a:t>BLOCK DIAGRAM</a:t>
            </a:r>
            <a:endParaRPr lang="en-IN" sz="3200" b="1" dirty="0"/>
          </a:p>
        </p:txBody>
      </p:sp>
      <p:pic>
        <p:nvPicPr>
          <p:cNvPr id="5" name="Picture 4">
            <a:extLst>
              <a:ext uri="{FF2B5EF4-FFF2-40B4-BE49-F238E27FC236}">
                <a16:creationId xmlns:a16="http://schemas.microsoft.com/office/drawing/2014/main" id="{53205FCA-794B-4A7B-941D-F413EB754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681" y="1322087"/>
            <a:ext cx="1497643" cy="1123832"/>
          </a:xfrm>
          <a:prstGeom prst="rect">
            <a:avLst/>
          </a:prstGeom>
        </p:spPr>
      </p:pic>
      <p:pic>
        <p:nvPicPr>
          <p:cNvPr id="8" name="Picture 7">
            <a:extLst>
              <a:ext uri="{FF2B5EF4-FFF2-40B4-BE49-F238E27FC236}">
                <a16:creationId xmlns:a16="http://schemas.microsoft.com/office/drawing/2014/main" id="{5169EFFE-D9B8-4788-BE6F-85DC8EA08E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00" y="3689561"/>
            <a:ext cx="924268" cy="924268"/>
          </a:xfrm>
          <a:prstGeom prst="rect">
            <a:avLst/>
          </a:prstGeom>
        </p:spPr>
      </p:pic>
      <p:pic>
        <p:nvPicPr>
          <p:cNvPr id="9" name="Picture 8">
            <a:extLst>
              <a:ext uri="{FF2B5EF4-FFF2-40B4-BE49-F238E27FC236}">
                <a16:creationId xmlns:a16="http://schemas.microsoft.com/office/drawing/2014/main" id="{3E06AB83-537A-4F42-8568-7FB12F77D4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4326" y="2469805"/>
            <a:ext cx="1226509" cy="987966"/>
          </a:xfrm>
          <a:prstGeom prst="rect">
            <a:avLst/>
          </a:prstGeom>
        </p:spPr>
      </p:pic>
      <p:pic>
        <p:nvPicPr>
          <p:cNvPr id="10" name="Picture 9">
            <a:extLst>
              <a:ext uri="{FF2B5EF4-FFF2-40B4-BE49-F238E27FC236}">
                <a16:creationId xmlns:a16="http://schemas.microsoft.com/office/drawing/2014/main" id="{1E4B37AA-8742-4AE9-8557-9A89E03549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6819" y="3060153"/>
            <a:ext cx="1468806" cy="1144122"/>
          </a:xfrm>
          <a:prstGeom prst="rect">
            <a:avLst/>
          </a:prstGeom>
        </p:spPr>
      </p:pic>
      <p:sp>
        <p:nvSpPr>
          <p:cNvPr id="11" name="Arrow: Right 10">
            <a:extLst>
              <a:ext uri="{FF2B5EF4-FFF2-40B4-BE49-F238E27FC236}">
                <a16:creationId xmlns:a16="http://schemas.microsoft.com/office/drawing/2014/main" id="{96FDEEED-CCA7-4665-ACAD-29D8DEC1260B}"/>
              </a:ext>
            </a:extLst>
          </p:cNvPr>
          <p:cNvSpPr/>
          <p:nvPr/>
        </p:nvSpPr>
        <p:spPr>
          <a:xfrm rot="19456727">
            <a:off x="2886742" y="2276223"/>
            <a:ext cx="959044" cy="28618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2" name="Arrow: Right 11">
            <a:extLst>
              <a:ext uri="{FF2B5EF4-FFF2-40B4-BE49-F238E27FC236}">
                <a16:creationId xmlns:a16="http://schemas.microsoft.com/office/drawing/2014/main" id="{79A02A59-8F7A-4C7F-B8CE-C5C705C2C1DC}"/>
              </a:ext>
            </a:extLst>
          </p:cNvPr>
          <p:cNvSpPr/>
          <p:nvPr/>
        </p:nvSpPr>
        <p:spPr>
          <a:xfrm rot="2122653">
            <a:off x="6089799" y="2326491"/>
            <a:ext cx="956338" cy="28662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3DB525F9-ED64-4FF1-B1FD-41F44564E8D2}"/>
              </a:ext>
            </a:extLst>
          </p:cNvPr>
          <p:cNvSpPr/>
          <p:nvPr/>
        </p:nvSpPr>
        <p:spPr>
          <a:xfrm rot="19414552">
            <a:off x="1150704" y="3505641"/>
            <a:ext cx="707375" cy="253144"/>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Down 13">
            <a:extLst>
              <a:ext uri="{FF2B5EF4-FFF2-40B4-BE49-F238E27FC236}">
                <a16:creationId xmlns:a16="http://schemas.microsoft.com/office/drawing/2014/main" id="{E657CACD-E263-421C-A9AE-E4FB1BD378A5}"/>
              </a:ext>
            </a:extLst>
          </p:cNvPr>
          <p:cNvSpPr/>
          <p:nvPr/>
        </p:nvSpPr>
        <p:spPr>
          <a:xfrm>
            <a:off x="2558444" y="3545645"/>
            <a:ext cx="285155" cy="492956"/>
          </a:xfrm>
          <a:prstGeom prst="down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947D4B1D-E1D5-4586-A569-39081071595C}"/>
              </a:ext>
            </a:extLst>
          </p:cNvPr>
          <p:cNvSpPr txBox="1"/>
          <p:nvPr/>
        </p:nvSpPr>
        <p:spPr>
          <a:xfrm rot="19628805">
            <a:off x="2785804" y="2012982"/>
            <a:ext cx="721427" cy="307777"/>
          </a:xfrm>
          <a:prstGeom prst="rect">
            <a:avLst/>
          </a:prstGeom>
          <a:noFill/>
        </p:spPr>
        <p:txBody>
          <a:bodyPr wrap="square" rtlCol="0">
            <a:spAutoFit/>
          </a:bodyPr>
          <a:lstStyle/>
          <a:p>
            <a:r>
              <a:rPr lang="en-US" dirty="0"/>
              <a:t>MQTT</a:t>
            </a:r>
            <a:endParaRPr lang="en-IN" dirty="0"/>
          </a:p>
        </p:txBody>
      </p:sp>
      <p:sp>
        <p:nvSpPr>
          <p:cNvPr id="16" name="TextBox 15">
            <a:extLst>
              <a:ext uri="{FF2B5EF4-FFF2-40B4-BE49-F238E27FC236}">
                <a16:creationId xmlns:a16="http://schemas.microsoft.com/office/drawing/2014/main" id="{A6A220D4-15A2-47C7-9E04-24B3AE62FCEC}"/>
              </a:ext>
            </a:extLst>
          </p:cNvPr>
          <p:cNvSpPr txBox="1"/>
          <p:nvPr/>
        </p:nvSpPr>
        <p:spPr>
          <a:xfrm rot="2300159">
            <a:off x="6357713" y="2055075"/>
            <a:ext cx="721427" cy="307777"/>
          </a:xfrm>
          <a:prstGeom prst="rect">
            <a:avLst/>
          </a:prstGeom>
          <a:noFill/>
        </p:spPr>
        <p:txBody>
          <a:bodyPr wrap="square" rtlCol="0">
            <a:spAutoFit/>
          </a:bodyPr>
          <a:lstStyle/>
          <a:p>
            <a:r>
              <a:rPr lang="en-US" dirty="0"/>
              <a:t>MQTT</a:t>
            </a:r>
            <a:endParaRPr lang="en-IN" dirty="0"/>
          </a:p>
        </p:txBody>
      </p:sp>
      <p:sp>
        <p:nvSpPr>
          <p:cNvPr id="17" name="TextBox 16">
            <a:extLst>
              <a:ext uri="{FF2B5EF4-FFF2-40B4-BE49-F238E27FC236}">
                <a16:creationId xmlns:a16="http://schemas.microsoft.com/office/drawing/2014/main" id="{4E091F8C-E87D-41C5-A5B5-AE09BCA98B60}"/>
              </a:ext>
            </a:extLst>
          </p:cNvPr>
          <p:cNvSpPr txBox="1"/>
          <p:nvPr/>
        </p:nvSpPr>
        <p:spPr>
          <a:xfrm>
            <a:off x="6842352" y="1554427"/>
            <a:ext cx="1260630" cy="584775"/>
          </a:xfrm>
          <a:prstGeom prst="rect">
            <a:avLst/>
          </a:prstGeom>
          <a:noFill/>
        </p:spPr>
        <p:txBody>
          <a:bodyPr wrap="square" rtlCol="0">
            <a:spAutoFit/>
          </a:bodyPr>
          <a:lstStyle/>
          <a:p>
            <a:r>
              <a:rPr lang="en-US" sz="1600" dirty="0">
                <a:solidFill>
                  <a:schemeClr val="bg1"/>
                </a:solidFill>
                <a:latin typeface="AR CENA" panose="02000000000000000000" pitchFamily="2" charset="0"/>
              </a:rPr>
              <a:t>THINGSPEAK</a:t>
            </a:r>
            <a:endParaRPr lang="en-IN" sz="1600" dirty="0">
              <a:solidFill>
                <a:schemeClr val="bg1"/>
              </a:solidFill>
              <a:latin typeface="AR CENA" panose="02000000000000000000" pitchFamily="2" charset="0"/>
            </a:endParaRPr>
          </a:p>
        </p:txBody>
      </p:sp>
      <p:sp>
        <p:nvSpPr>
          <p:cNvPr id="18" name="TextBox 17">
            <a:extLst>
              <a:ext uri="{FF2B5EF4-FFF2-40B4-BE49-F238E27FC236}">
                <a16:creationId xmlns:a16="http://schemas.microsoft.com/office/drawing/2014/main" id="{2A647317-87D8-417C-B05E-FC228E8F3830}"/>
              </a:ext>
            </a:extLst>
          </p:cNvPr>
          <p:cNvSpPr txBox="1"/>
          <p:nvPr/>
        </p:nvSpPr>
        <p:spPr>
          <a:xfrm rot="19466367">
            <a:off x="1032249" y="3259494"/>
            <a:ext cx="665302" cy="307777"/>
          </a:xfrm>
          <a:prstGeom prst="rect">
            <a:avLst/>
          </a:prstGeom>
          <a:noFill/>
        </p:spPr>
        <p:txBody>
          <a:bodyPr wrap="square" rtlCol="0">
            <a:spAutoFit/>
          </a:bodyPr>
          <a:lstStyle/>
          <a:p>
            <a:r>
              <a:rPr lang="en-US" dirty="0"/>
              <a:t>I2C</a:t>
            </a:r>
            <a:endParaRPr lang="en-IN" dirty="0"/>
          </a:p>
        </p:txBody>
      </p:sp>
      <p:pic>
        <p:nvPicPr>
          <p:cNvPr id="19" name="Picture 18">
            <a:extLst>
              <a:ext uri="{FF2B5EF4-FFF2-40B4-BE49-F238E27FC236}">
                <a16:creationId xmlns:a16="http://schemas.microsoft.com/office/drawing/2014/main" id="{96E972AE-DECC-4F7A-B425-0032855BB5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0397" y="4202310"/>
            <a:ext cx="1196444" cy="769687"/>
          </a:xfrm>
          <a:prstGeom prst="rect">
            <a:avLst/>
          </a:prstGeom>
        </p:spPr>
      </p:pic>
      <p:sp>
        <p:nvSpPr>
          <p:cNvPr id="20" name="TextBox 19">
            <a:extLst>
              <a:ext uri="{FF2B5EF4-FFF2-40B4-BE49-F238E27FC236}">
                <a16:creationId xmlns:a16="http://schemas.microsoft.com/office/drawing/2014/main" id="{77571AF2-F8B5-43B3-9D06-16B4EEBCD083}"/>
              </a:ext>
            </a:extLst>
          </p:cNvPr>
          <p:cNvSpPr txBox="1"/>
          <p:nvPr/>
        </p:nvSpPr>
        <p:spPr>
          <a:xfrm>
            <a:off x="315443" y="4435585"/>
            <a:ext cx="1073938" cy="276999"/>
          </a:xfrm>
          <a:prstGeom prst="rect">
            <a:avLst/>
          </a:prstGeom>
          <a:noFill/>
        </p:spPr>
        <p:txBody>
          <a:bodyPr wrap="square" rtlCol="0">
            <a:spAutoFit/>
          </a:bodyPr>
          <a:lstStyle/>
          <a:p>
            <a:pPr algn="ctr"/>
            <a:r>
              <a:rPr lang="en-US" sz="1200" dirty="0"/>
              <a:t>MPU-6050</a:t>
            </a:r>
            <a:endParaRPr lang="en-IN" sz="1200" dirty="0"/>
          </a:p>
        </p:txBody>
      </p:sp>
      <p:sp>
        <p:nvSpPr>
          <p:cNvPr id="21" name="TextBox 20">
            <a:extLst>
              <a:ext uri="{FF2B5EF4-FFF2-40B4-BE49-F238E27FC236}">
                <a16:creationId xmlns:a16="http://schemas.microsoft.com/office/drawing/2014/main" id="{0A792262-88D8-4DD4-922A-2FA0FDF3067A}"/>
              </a:ext>
            </a:extLst>
          </p:cNvPr>
          <p:cNvSpPr txBox="1"/>
          <p:nvPr/>
        </p:nvSpPr>
        <p:spPr>
          <a:xfrm>
            <a:off x="2818619" y="3030702"/>
            <a:ext cx="1196444" cy="307777"/>
          </a:xfrm>
          <a:prstGeom prst="rect">
            <a:avLst/>
          </a:prstGeom>
          <a:noFill/>
        </p:spPr>
        <p:txBody>
          <a:bodyPr wrap="square" rtlCol="0">
            <a:spAutoFit/>
          </a:bodyPr>
          <a:lstStyle/>
          <a:p>
            <a:r>
              <a:rPr lang="en-US" dirty="0"/>
              <a:t>RaspberryPi</a:t>
            </a:r>
            <a:endParaRPr lang="en-IN" dirty="0"/>
          </a:p>
        </p:txBody>
      </p:sp>
      <p:sp>
        <p:nvSpPr>
          <p:cNvPr id="22" name="TextBox 21">
            <a:extLst>
              <a:ext uri="{FF2B5EF4-FFF2-40B4-BE49-F238E27FC236}">
                <a16:creationId xmlns:a16="http://schemas.microsoft.com/office/drawing/2014/main" id="{6FC15486-9ED5-4BB3-823C-8480526C57CC}"/>
              </a:ext>
            </a:extLst>
          </p:cNvPr>
          <p:cNvSpPr txBox="1"/>
          <p:nvPr/>
        </p:nvSpPr>
        <p:spPr>
          <a:xfrm>
            <a:off x="4428164" y="2023178"/>
            <a:ext cx="1260630" cy="276999"/>
          </a:xfrm>
          <a:prstGeom prst="rect">
            <a:avLst/>
          </a:prstGeom>
          <a:noFill/>
        </p:spPr>
        <p:txBody>
          <a:bodyPr wrap="square" rtlCol="0">
            <a:spAutoFit/>
          </a:bodyPr>
          <a:lstStyle/>
          <a:p>
            <a:r>
              <a:rPr lang="en-US" sz="1200" dirty="0">
                <a:solidFill>
                  <a:schemeClr val="bg1"/>
                </a:solidFill>
                <a:latin typeface="AR CENA" panose="02000000000000000000" pitchFamily="2" charset="0"/>
              </a:rPr>
              <a:t>THINGSPEAK</a:t>
            </a:r>
            <a:endParaRPr lang="en-IN" sz="1200" dirty="0">
              <a:solidFill>
                <a:schemeClr val="bg1"/>
              </a:solidFill>
              <a:latin typeface="AR CENA" panose="02000000000000000000" pitchFamily="2" charset="0"/>
            </a:endParaRPr>
          </a:p>
        </p:txBody>
      </p:sp>
      <p:sp>
        <p:nvSpPr>
          <p:cNvPr id="23" name="TextBox 22">
            <a:extLst>
              <a:ext uri="{FF2B5EF4-FFF2-40B4-BE49-F238E27FC236}">
                <a16:creationId xmlns:a16="http://schemas.microsoft.com/office/drawing/2014/main" id="{2D743B86-33B9-4EC4-AA64-E5F0F2DC0064}"/>
              </a:ext>
            </a:extLst>
          </p:cNvPr>
          <p:cNvSpPr txBox="1"/>
          <p:nvPr/>
        </p:nvSpPr>
        <p:spPr>
          <a:xfrm>
            <a:off x="3174201" y="4833497"/>
            <a:ext cx="1073938" cy="276999"/>
          </a:xfrm>
          <a:prstGeom prst="rect">
            <a:avLst/>
          </a:prstGeom>
          <a:noFill/>
        </p:spPr>
        <p:txBody>
          <a:bodyPr wrap="square" rtlCol="0">
            <a:spAutoFit/>
          </a:bodyPr>
          <a:lstStyle/>
          <a:p>
            <a:pPr algn="ctr"/>
            <a:r>
              <a:rPr lang="en-US" sz="1200" dirty="0"/>
              <a:t>DC Motor</a:t>
            </a:r>
            <a:endParaRPr lang="en-IN" sz="1200" dirty="0"/>
          </a:p>
        </p:txBody>
      </p:sp>
    </p:spTree>
    <p:extLst>
      <p:ext uri="{BB962C8B-B14F-4D97-AF65-F5344CB8AC3E}">
        <p14:creationId xmlns:p14="http://schemas.microsoft.com/office/powerpoint/2010/main" val="480251997"/>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1464</TotalTime>
  <Words>405</Words>
  <Application>Microsoft Office PowerPoint</Application>
  <PresentationFormat>On-screen Show (16:9)</PresentationFormat>
  <Paragraphs>87</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Merriweather</vt:lpstr>
      <vt:lpstr>AR CENA</vt:lpstr>
      <vt:lpstr>Algerian</vt:lpstr>
      <vt:lpstr>Wingdings</vt:lpstr>
      <vt:lpstr>Times New Roman</vt:lpstr>
      <vt:lpstr>Arial</vt:lpstr>
      <vt:lpstr>Roboto</vt:lpstr>
      <vt:lpstr>Paradigm</vt:lpstr>
      <vt:lpstr>IOT Project</vt:lpstr>
      <vt:lpstr>TEAM DETAILS</vt:lpstr>
      <vt:lpstr>PROJECT OBJECTIVES</vt:lpstr>
      <vt:lpstr>TECHNOLOGY STACK</vt:lpstr>
      <vt:lpstr>WHY RASPBERRYPI ?</vt:lpstr>
      <vt:lpstr>MPU-6050</vt:lpstr>
      <vt:lpstr>ABOUT THINGSPEAK SERVER</vt:lpstr>
      <vt:lpstr>IMPLEMENTATION USING THINGSPEAK</vt:lpstr>
      <vt:lpstr>BLOCK DIAGRAM</vt:lpstr>
      <vt:lpstr>WORKING</vt:lpstr>
      <vt:lpstr>DEMONSTRATION  </vt:lpstr>
      <vt:lpstr>APPLICATIONS</vt:lpstr>
      <vt:lpstr>THANK YOU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PharmaConnect</dc:title>
  <dc:creator>ENIGMA</dc:creator>
  <cp:lastModifiedBy>Rishabh kandoi</cp:lastModifiedBy>
  <cp:revision>46</cp:revision>
  <dcterms:modified xsi:type="dcterms:W3CDTF">2018-04-27T10:04:17Z</dcterms:modified>
</cp:coreProperties>
</file>