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9" r:id="rId3"/>
    <p:sldId id="300" r:id="rId4"/>
    <p:sldId id="292" r:id="rId5"/>
    <p:sldId id="302" r:id="rId6"/>
    <p:sldId id="293" r:id="rId7"/>
    <p:sldId id="294" r:id="rId8"/>
    <p:sldId id="301" r:id="rId9"/>
    <p:sldId id="285" r:id="rId10"/>
    <p:sldId id="284" r:id="rId11"/>
    <p:sldId id="303" r:id="rId12"/>
    <p:sldId id="297" r:id="rId13"/>
    <p:sldId id="286" r:id="rId14"/>
    <p:sldId id="305" r:id="rId15"/>
    <p:sldId id="304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6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3CA9C-29A1-4787-9CE8-A34BC45E6FE3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4C78C-D17E-4EF1-9FA0-A5E4B7DB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2664-B788-4DDF-A281-906C6E4677D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4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15F80-3722-40A8-A13B-913CAEEA0A98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5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8"/>
            <a:ext cx="1720800" cy="322531"/>
          </a:xfrm>
          <a:prstGeom prst="rect">
            <a:avLst/>
          </a:prstGeom>
        </p:spPr>
      </p:pic>
      <p:pic>
        <p:nvPicPr>
          <p:cNvPr id="5" name="Picture 4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8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8830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21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575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99992240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6071641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5470355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7802118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6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770896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1" y="319068"/>
            <a:ext cx="6845093" cy="5988439"/>
          </a:xfrm>
        </p:spPr>
        <p:txBody>
          <a:bodyPr/>
          <a:lstStyle>
            <a:lvl1pPr marL="0" indent="0">
              <a:spcBef>
                <a:spcPts val="360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6899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1" y="319068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5028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8"/>
            <a:ext cx="1720800" cy="322531"/>
          </a:xfrm>
          <a:prstGeom prst="rect">
            <a:avLst/>
          </a:prstGeom>
        </p:spPr>
      </p:pic>
      <p:pic>
        <p:nvPicPr>
          <p:cNvPr id="5" name="Picture 4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9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1" y="319068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88622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90"/>
            <a:ext cx="1720800" cy="322531"/>
          </a:xfrm>
          <a:prstGeom prst="rect">
            <a:avLst/>
          </a:prstGeom>
        </p:spPr>
      </p:pic>
      <p:pic>
        <p:nvPicPr>
          <p:cNvPr id="4" name="Picture 3" descr="DEL_PRI_RGB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90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275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7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5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391665"/>
            <a:ext cx="8330184" cy="3877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3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00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over-image-3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6" name="Picture 15" descr="DEL_PRI_RGB.gif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5"/>
            <a:ext cx="1720800" cy="322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9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9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over-image-3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10" descr="DEL_PRI_RGB.gif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5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7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6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5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761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1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 marL="0" indent="0">
              <a:tabLst>
                <a:tab pos="5029200" algn="r"/>
              </a:tabLst>
              <a:defRPr sz="2000">
                <a:solidFill>
                  <a:schemeClr val="bg1"/>
                </a:solidFill>
              </a:defRPr>
            </a:lvl1pPr>
            <a:lvl2pPr marL="228600" indent="-228600" algn="l">
              <a:buClrTx/>
              <a:buSzPct val="100000"/>
              <a:buFont typeface="Arial"/>
              <a:buChar char="•"/>
              <a:tabLst>
                <a:tab pos="5029200" algn="r"/>
              </a:tabLst>
              <a:defRPr sz="2000">
                <a:solidFill>
                  <a:schemeClr val="bg1"/>
                </a:solidFill>
              </a:defRPr>
            </a:lvl2pPr>
            <a:lvl3pPr marL="482600" indent="-228600" algn="l">
              <a:buClrTx/>
              <a:buSzPct val="100000"/>
              <a:buFont typeface="Arial"/>
              <a:buChar char="−"/>
              <a:tabLst>
                <a:tab pos="5029200" algn="r"/>
              </a:tabLst>
              <a:defRPr sz="2000">
                <a:solidFill>
                  <a:schemeClr val="bg1"/>
                </a:solidFill>
              </a:defRPr>
            </a:lvl3pPr>
            <a:lvl4pPr marL="736600" indent="-228600" algn="l">
              <a:buClrTx/>
              <a:buSzPct val="100000"/>
              <a:buFont typeface="Arial"/>
              <a:buChar char="◦"/>
              <a:tabLst>
                <a:tab pos="5029200" algn="r"/>
              </a:tabLst>
              <a:defRPr sz="1800">
                <a:solidFill>
                  <a:schemeClr val="bg1"/>
                </a:solidFill>
              </a:defRPr>
            </a:lvl4pPr>
            <a:lvl5pPr marL="990600" indent="-228600" algn="l">
              <a:buClrTx/>
              <a:buSzPct val="100000"/>
              <a:buFont typeface="Arial"/>
              <a:buChar char="−"/>
              <a:tabLst>
                <a:tab pos="5029200" algn="r"/>
              </a:tabLs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6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079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6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1</a:t>
            </a:r>
          </a:p>
          <a:p>
            <a:pPr lvl="2"/>
            <a:r>
              <a:rPr lang="en-US" dirty="0" smtClean="0"/>
              <a:t>Bullet level 2</a:t>
            </a:r>
          </a:p>
          <a:p>
            <a:pPr lvl="3"/>
            <a:r>
              <a:rPr lang="en-US" dirty="0" smtClean="0"/>
              <a:t>Bullet level 3</a:t>
            </a:r>
          </a:p>
          <a:p>
            <a:pPr lvl="4"/>
            <a:r>
              <a:rPr lang="en-US" dirty="0" smtClean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5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fld id="{95CC1D26-A9BD-4BDE-BDD9-08EDBAE96860}" type="slidenum">
              <a:rPr lang="en-US" sz="800">
                <a:solidFill>
                  <a:srgbClr val="8C8C8C"/>
                </a:solidFill>
              </a:rPr>
              <a:pPr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434840" y="6481705"/>
            <a:ext cx="43434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rgbClr val="8C8C8C"/>
                </a:solidFill>
              </a:rPr>
              <a:t>Copyright © 2015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42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100000"/>
        <a:buFont typeface="Arial" panose="020B0604020202020204" pitchFamily="34" charset="0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883" y="2027649"/>
            <a:ext cx="6590853" cy="554049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Patient </a:t>
            </a:r>
            <a:r>
              <a:rPr lang="en-US" sz="3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Adherence Prediction</a:t>
            </a:r>
            <a:endParaRPr lang="en-US" sz="3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59" y="6082748"/>
            <a:ext cx="11333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200" dirty="0" smtClean="0">
                <a:solidFill>
                  <a:srgbClr val="002060"/>
                </a:solidFill>
              </a:rPr>
              <a:t>September 2015</a:t>
            </a:r>
          </a:p>
        </p:txBody>
      </p:sp>
      <p:pic>
        <p:nvPicPr>
          <p:cNvPr id="3074" name="Picture 2" descr="http://smartblogs.com/wp-content/uploads/2011/02/healthcare-social-med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47" y="3693459"/>
            <a:ext cx="4769253" cy="31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6141" y="2581698"/>
            <a:ext cx="7628964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37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+mj-cs"/>
              </a:rPr>
              <a:t>Using Advanced Analytics to Predict Medication Adherence</a:t>
            </a:r>
            <a:endParaRPr lang="en-US" sz="2400" dirty="0">
              <a:solidFill>
                <a:schemeClr val="accent2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0582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092" y="235272"/>
            <a:ext cx="8412480" cy="425534"/>
          </a:xfrm>
        </p:spPr>
        <p:txBody>
          <a:bodyPr/>
          <a:lstStyle/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Data Analysis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81" y="1108778"/>
            <a:ext cx="5408249" cy="251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67" y="3904604"/>
            <a:ext cx="5812889" cy="245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01621" y="766093"/>
            <a:ext cx="41549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>
              <a:spcBef>
                <a:spcPct val="0"/>
              </a:spcBef>
              <a:buSzPct val="100000"/>
            </a:pPr>
            <a:r>
              <a:rPr lang="en-US" dirty="0">
                <a:solidFill>
                  <a:srgbClr val="00BCE4">
                    <a:lumMod val="50000"/>
                  </a:srgbClr>
                </a:solidFill>
                <a:cs typeface="Calibri" pitchFamily="34" charset="0"/>
              </a:rPr>
              <a:t>Purchase lapse date vs all date behavior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1621" y="3627605"/>
            <a:ext cx="3770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00BCE4">
                    <a:lumMod val="50000"/>
                  </a:srgbClr>
                </a:solidFill>
                <a:cs typeface="Calibri" pitchFamily="34" charset="0"/>
              </a:rPr>
              <a:t>Purchase lapse days vs amount paid</a:t>
            </a:r>
          </a:p>
        </p:txBody>
      </p:sp>
    </p:spTree>
    <p:extLst>
      <p:ext uri="{BB962C8B-B14F-4D97-AF65-F5344CB8AC3E}">
        <p14:creationId xmlns:p14="http://schemas.microsoft.com/office/powerpoint/2010/main" val="34605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Data Cleaning and Preparation for </a:t>
            </a:r>
            <a:r>
              <a:rPr lang="en-US" sz="2400" b="1" dirty="0" smtClean="0">
                <a:solidFill>
                  <a:schemeClr val="accent1"/>
                </a:solidFill>
              </a:rPr>
              <a:t>modeling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707282" y="1453158"/>
            <a:ext cx="1334988" cy="867742"/>
          </a:xfrm>
          <a:custGeom>
            <a:avLst/>
            <a:gdLst>
              <a:gd name="connsiteX0" fmla="*/ 0 w 1334988"/>
              <a:gd name="connsiteY0" fmla="*/ 144627 h 867742"/>
              <a:gd name="connsiteX1" fmla="*/ 144627 w 1334988"/>
              <a:gd name="connsiteY1" fmla="*/ 0 h 867742"/>
              <a:gd name="connsiteX2" fmla="*/ 1190361 w 1334988"/>
              <a:gd name="connsiteY2" fmla="*/ 0 h 867742"/>
              <a:gd name="connsiteX3" fmla="*/ 1334988 w 1334988"/>
              <a:gd name="connsiteY3" fmla="*/ 144627 h 867742"/>
              <a:gd name="connsiteX4" fmla="*/ 1334988 w 1334988"/>
              <a:gd name="connsiteY4" fmla="*/ 723115 h 867742"/>
              <a:gd name="connsiteX5" fmla="*/ 1190361 w 1334988"/>
              <a:gd name="connsiteY5" fmla="*/ 867742 h 867742"/>
              <a:gd name="connsiteX6" fmla="*/ 144627 w 1334988"/>
              <a:gd name="connsiteY6" fmla="*/ 867742 h 867742"/>
              <a:gd name="connsiteX7" fmla="*/ 0 w 1334988"/>
              <a:gd name="connsiteY7" fmla="*/ 723115 h 867742"/>
              <a:gd name="connsiteX8" fmla="*/ 0 w 1334988"/>
              <a:gd name="connsiteY8" fmla="*/ 144627 h 86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988" h="867742">
                <a:moveTo>
                  <a:pt x="0" y="144627"/>
                </a:moveTo>
                <a:cubicBezTo>
                  <a:pt x="0" y="64752"/>
                  <a:pt x="64752" y="0"/>
                  <a:pt x="144627" y="0"/>
                </a:cubicBezTo>
                <a:lnTo>
                  <a:pt x="1190361" y="0"/>
                </a:lnTo>
                <a:cubicBezTo>
                  <a:pt x="1270236" y="0"/>
                  <a:pt x="1334988" y="64752"/>
                  <a:pt x="1334988" y="144627"/>
                </a:cubicBezTo>
                <a:lnTo>
                  <a:pt x="1334988" y="723115"/>
                </a:lnTo>
                <a:cubicBezTo>
                  <a:pt x="1334988" y="802990"/>
                  <a:pt x="1270236" y="867742"/>
                  <a:pt x="1190361" y="867742"/>
                </a:cubicBezTo>
                <a:lnTo>
                  <a:pt x="144627" y="867742"/>
                </a:lnTo>
                <a:cubicBezTo>
                  <a:pt x="64752" y="867742"/>
                  <a:pt x="0" y="802990"/>
                  <a:pt x="0" y="723115"/>
                </a:cubicBezTo>
                <a:lnTo>
                  <a:pt x="0" y="1446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80" tIns="88080" rIns="88080" bIns="8808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1. Treat Outliers &amp; Missing Values</a:t>
            </a:r>
            <a:endParaRPr lang="en-US" sz="1200" kern="1200" dirty="0"/>
          </a:p>
        </p:txBody>
      </p:sp>
      <p:sp>
        <p:nvSpPr>
          <p:cNvPr id="5" name="Freeform 4"/>
          <p:cNvSpPr/>
          <p:nvPr/>
        </p:nvSpPr>
        <p:spPr>
          <a:xfrm>
            <a:off x="2642182" y="1887029"/>
            <a:ext cx="3465188" cy="34651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578672" y="220630"/>
                </a:moveTo>
                <a:arcTo wR="1732594" hR="1732594" stAng="17953853" swAng="1210876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5355078" y="2650351"/>
            <a:ext cx="1334988" cy="867742"/>
          </a:xfrm>
          <a:custGeom>
            <a:avLst/>
            <a:gdLst>
              <a:gd name="connsiteX0" fmla="*/ 0 w 1334988"/>
              <a:gd name="connsiteY0" fmla="*/ 144627 h 867742"/>
              <a:gd name="connsiteX1" fmla="*/ 144627 w 1334988"/>
              <a:gd name="connsiteY1" fmla="*/ 0 h 867742"/>
              <a:gd name="connsiteX2" fmla="*/ 1190361 w 1334988"/>
              <a:gd name="connsiteY2" fmla="*/ 0 h 867742"/>
              <a:gd name="connsiteX3" fmla="*/ 1334988 w 1334988"/>
              <a:gd name="connsiteY3" fmla="*/ 144627 h 867742"/>
              <a:gd name="connsiteX4" fmla="*/ 1334988 w 1334988"/>
              <a:gd name="connsiteY4" fmla="*/ 723115 h 867742"/>
              <a:gd name="connsiteX5" fmla="*/ 1190361 w 1334988"/>
              <a:gd name="connsiteY5" fmla="*/ 867742 h 867742"/>
              <a:gd name="connsiteX6" fmla="*/ 144627 w 1334988"/>
              <a:gd name="connsiteY6" fmla="*/ 867742 h 867742"/>
              <a:gd name="connsiteX7" fmla="*/ 0 w 1334988"/>
              <a:gd name="connsiteY7" fmla="*/ 723115 h 867742"/>
              <a:gd name="connsiteX8" fmla="*/ 0 w 1334988"/>
              <a:gd name="connsiteY8" fmla="*/ 144627 h 86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988" h="867742">
                <a:moveTo>
                  <a:pt x="0" y="144627"/>
                </a:moveTo>
                <a:cubicBezTo>
                  <a:pt x="0" y="64752"/>
                  <a:pt x="64752" y="0"/>
                  <a:pt x="144627" y="0"/>
                </a:cubicBezTo>
                <a:lnTo>
                  <a:pt x="1190361" y="0"/>
                </a:lnTo>
                <a:cubicBezTo>
                  <a:pt x="1270236" y="0"/>
                  <a:pt x="1334988" y="64752"/>
                  <a:pt x="1334988" y="144627"/>
                </a:cubicBezTo>
                <a:lnTo>
                  <a:pt x="1334988" y="723115"/>
                </a:lnTo>
                <a:cubicBezTo>
                  <a:pt x="1334988" y="802990"/>
                  <a:pt x="1270236" y="867742"/>
                  <a:pt x="1190361" y="867742"/>
                </a:cubicBezTo>
                <a:lnTo>
                  <a:pt x="144627" y="867742"/>
                </a:lnTo>
                <a:cubicBezTo>
                  <a:pt x="64752" y="867742"/>
                  <a:pt x="0" y="802990"/>
                  <a:pt x="0" y="723115"/>
                </a:cubicBezTo>
                <a:lnTo>
                  <a:pt x="0" y="1446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80" tIns="88080" rIns="88080" bIns="8808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2.Feature Engineering</a:t>
            </a:r>
            <a:endParaRPr lang="en-US" sz="1200" kern="1200" dirty="0"/>
          </a:p>
        </p:txBody>
      </p:sp>
      <p:sp>
        <p:nvSpPr>
          <p:cNvPr id="7" name="Freeform 6"/>
          <p:cNvSpPr/>
          <p:nvPr/>
        </p:nvSpPr>
        <p:spPr>
          <a:xfrm>
            <a:off x="2642182" y="1887029"/>
            <a:ext cx="3465188" cy="34651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61025" y="1852639"/>
                </a:moveTo>
                <a:arcTo wR="1732594" hR="1732594" stAng="21838381" swAng="1359213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4725676" y="4587451"/>
            <a:ext cx="1334988" cy="867742"/>
          </a:xfrm>
          <a:custGeom>
            <a:avLst/>
            <a:gdLst>
              <a:gd name="connsiteX0" fmla="*/ 0 w 1334988"/>
              <a:gd name="connsiteY0" fmla="*/ 144627 h 867742"/>
              <a:gd name="connsiteX1" fmla="*/ 144627 w 1334988"/>
              <a:gd name="connsiteY1" fmla="*/ 0 h 867742"/>
              <a:gd name="connsiteX2" fmla="*/ 1190361 w 1334988"/>
              <a:gd name="connsiteY2" fmla="*/ 0 h 867742"/>
              <a:gd name="connsiteX3" fmla="*/ 1334988 w 1334988"/>
              <a:gd name="connsiteY3" fmla="*/ 144627 h 867742"/>
              <a:gd name="connsiteX4" fmla="*/ 1334988 w 1334988"/>
              <a:gd name="connsiteY4" fmla="*/ 723115 h 867742"/>
              <a:gd name="connsiteX5" fmla="*/ 1190361 w 1334988"/>
              <a:gd name="connsiteY5" fmla="*/ 867742 h 867742"/>
              <a:gd name="connsiteX6" fmla="*/ 144627 w 1334988"/>
              <a:gd name="connsiteY6" fmla="*/ 867742 h 867742"/>
              <a:gd name="connsiteX7" fmla="*/ 0 w 1334988"/>
              <a:gd name="connsiteY7" fmla="*/ 723115 h 867742"/>
              <a:gd name="connsiteX8" fmla="*/ 0 w 1334988"/>
              <a:gd name="connsiteY8" fmla="*/ 144627 h 86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988" h="867742">
                <a:moveTo>
                  <a:pt x="0" y="144627"/>
                </a:moveTo>
                <a:cubicBezTo>
                  <a:pt x="0" y="64752"/>
                  <a:pt x="64752" y="0"/>
                  <a:pt x="144627" y="0"/>
                </a:cubicBezTo>
                <a:lnTo>
                  <a:pt x="1190361" y="0"/>
                </a:lnTo>
                <a:cubicBezTo>
                  <a:pt x="1270236" y="0"/>
                  <a:pt x="1334988" y="64752"/>
                  <a:pt x="1334988" y="144627"/>
                </a:cubicBezTo>
                <a:lnTo>
                  <a:pt x="1334988" y="723115"/>
                </a:lnTo>
                <a:cubicBezTo>
                  <a:pt x="1334988" y="802990"/>
                  <a:pt x="1270236" y="867742"/>
                  <a:pt x="1190361" y="867742"/>
                </a:cubicBezTo>
                <a:lnTo>
                  <a:pt x="144627" y="867742"/>
                </a:lnTo>
                <a:cubicBezTo>
                  <a:pt x="64752" y="867742"/>
                  <a:pt x="0" y="802990"/>
                  <a:pt x="0" y="723115"/>
                </a:cubicBezTo>
                <a:lnTo>
                  <a:pt x="0" y="1446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80" tIns="88080" rIns="88080" bIns="8808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3. Create Definition for dependent variable</a:t>
            </a:r>
            <a:endParaRPr lang="en-US" sz="1200" kern="1200" dirty="0"/>
          </a:p>
        </p:txBody>
      </p:sp>
      <p:sp>
        <p:nvSpPr>
          <p:cNvPr id="9" name="Freeform 8"/>
          <p:cNvSpPr/>
          <p:nvPr/>
        </p:nvSpPr>
        <p:spPr>
          <a:xfrm>
            <a:off x="2642182" y="1887029"/>
            <a:ext cx="3465188" cy="34651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45042" y="3452114"/>
                </a:moveTo>
                <a:arcTo wR="1732594" hR="1732594" stAng="4977406" swAng="845189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2688889" y="4587451"/>
            <a:ext cx="1334988" cy="867742"/>
          </a:xfrm>
          <a:custGeom>
            <a:avLst/>
            <a:gdLst>
              <a:gd name="connsiteX0" fmla="*/ 0 w 1334988"/>
              <a:gd name="connsiteY0" fmla="*/ 144627 h 867742"/>
              <a:gd name="connsiteX1" fmla="*/ 144627 w 1334988"/>
              <a:gd name="connsiteY1" fmla="*/ 0 h 867742"/>
              <a:gd name="connsiteX2" fmla="*/ 1190361 w 1334988"/>
              <a:gd name="connsiteY2" fmla="*/ 0 h 867742"/>
              <a:gd name="connsiteX3" fmla="*/ 1334988 w 1334988"/>
              <a:gd name="connsiteY3" fmla="*/ 144627 h 867742"/>
              <a:gd name="connsiteX4" fmla="*/ 1334988 w 1334988"/>
              <a:gd name="connsiteY4" fmla="*/ 723115 h 867742"/>
              <a:gd name="connsiteX5" fmla="*/ 1190361 w 1334988"/>
              <a:gd name="connsiteY5" fmla="*/ 867742 h 867742"/>
              <a:gd name="connsiteX6" fmla="*/ 144627 w 1334988"/>
              <a:gd name="connsiteY6" fmla="*/ 867742 h 867742"/>
              <a:gd name="connsiteX7" fmla="*/ 0 w 1334988"/>
              <a:gd name="connsiteY7" fmla="*/ 723115 h 867742"/>
              <a:gd name="connsiteX8" fmla="*/ 0 w 1334988"/>
              <a:gd name="connsiteY8" fmla="*/ 144627 h 86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988" h="867742">
                <a:moveTo>
                  <a:pt x="0" y="144627"/>
                </a:moveTo>
                <a:cubicBezTo>
                  <a:pt x="0" y="64752"/>
                  <a:pt x="64752" y="0"/>
                  <a:pt x="144627" y="0"/>
                </a:cubicBezTo>
                <a:lnTo>
                  <a:pt x="1190361" y="0"/>
                </a:lnTo>
                <a:cubicBezTo>
                  <a:pt x="1270236" y="0"/>
                  <a:pt x="1334988" y="64752"/>
                  <a:pt x="1334988" y="144627"/>
                </a:cubicBezTo>
                <a:lnTo>
                  <a:pt x="1334988" y="723115"/>
                </a:lnTo>
                <a:cubicBezTo>
                  <a:pt x="1334988" y="802990"/>
                  <a:pt x="1270236" y="867742"/>
                  <a:pt x="1190361" y="867742"/>
                </a:cubicBezTo>
                <a:lnTo>
                  <a:pt x="144627" y="867742"/>
                </a:lnTo>
                <a:cubicBezTo>
                  <a:pt x="64752" y="867742"/>
                  <a:pt x="0" y="802990"/>
                  <a:pt x="0" y="723115"/>
                </a:cubicBezTo>
                <a:lnTo>
                  <a:pt x="0" y="1446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80" tIns="88080" rIns="88080" bIns="8808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4. Convert Categorical Variables to binary dummies</a:t>
            </a:r>
            <a:endParaRPr lang="en-US" sz="12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2642182" y="1887029"/>
            <a:ext cx="3465188" cy="34651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3747" y="2509097"/>
                </a:moveTo>
                <a:arcTo wR="1732594" hR="1732594" stAng="9202406" swAng="1359213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059487" y="2650351"/>
            <a:ext cx="1334988" cy="867742"/>
          </a:xfrm>
          <a:custGeom>
            <a:avLst/>
            <a:gdLst>
              <a:gd name="connsiteX0" fmla="*/ 0 w 1334988"/>
              <a:gd name="connsiteY0" fmla="*/ 144627 h 867742"/>
              <a:gd name="connsiteX1" fmla="*/ 144627 w 1334988"/>
              <a:gd name="connsiteY1" fmla="*/ 0 h 867742"/>
              <a:gd name="connsiteX2" fmla="*/ 1190361 w 1334988"/>
              <a:gd name="connsiteY2" fmla="*/ 0 h 867742"/>
              <a:gd name="connsiteX3" fmla="*/ 1334988 w 1334988"/>
              <a:gd name="connsiteY3" fmla="*/ 144627 h 867742"/>
              <a:gd name="connsiteX4" fmla="*/ 1334988 w 1334988"/>
              <a:gd name="connsiteY4" fmla="*/ 723115 h 867742"/>
              <a:gd name="connsiteX5" fmla="*/ 1190361 w 1334988"/>
              <a:gd name="connsiteY5" fmla="*/ 867742 h 867742"/>
              <a:gd name="connsiteX6" fmla="*/ 144627 w 1334988"/>
              <a:gd name="connsiteY6" fmla="*/ 867742 h 867742"/>
              <a:gd name="connsiteX7" fmla="*/ 0 w 1334988"/>
              <a:gd name="connsiteY7" fmla="*/ 723115 h 867742"/>
              <a:gd name="connsiteX8" fmla="*/ 0 w 1334988"/>
              <a:gd name="connsiteY8" fmla="*/ 144627 h 86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988" h="867742">
                <a:moveTo>
                  <a:pt x="0" y="144627"/>
                </a:moveTo>
                <a:cubicBezTo>
                  <a:pt x="0" y="64752"/>
                  <a:pt x="64752" y="0"/>
                  <a:pt x="144627" y="0"/>
                </a:cubicBezTo>
                <a:lnTo>
                  <a:pt x="1190361" y="0"/>
                </a:lnTo>
                <a:cubicBezTo>
                  <a:pt x="1270236" y="0"/>
                  <a:pt x="1334988" y="64752"/>
                  <a:pt x="1334988" y="144627"/>
                </a:cubicBezTo>
                <a:lnTo>
                  <a:pt x="1334988" y="723115"/>
                </a:lnTo>
                <a:cubicBezTo>
                  <a:pt x="1334988" y="802990"/>
                  <a:pt x="1270236" y="867742"/>
                  <a:pt x="1190361" y="867742"/>
                </a:cubicBezTo>
                <a:lnTo>
                  <a:pt x="144627" y="867742"/>
                </a:lnTo>
                <a:cubicBezTo>
                  <a:pt x="64752" y="867742"/>
                  <a:pt x="0" y="802990"/>
                  <a:pt x="0" y="723115"/>
                </a:cubicBezTo>
                <a:lnTo>
                  <a:pt x="0" y="1446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80" tIns="88080" rIns="88080" bIns="8808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5. Drop Unwanted columns</a:t>
            </a: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2745807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568" y="240085"/>
            <a:ext cx="8412480" cy="438413"/>
          </a:xfrm>
        </p:spPr>
        <p:txBody>
          <a:bodyPr/>
          <a:lstStyle/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6404387"/>
            <a:ext cx="9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200" b="1" dirty="0" smtClean="0">
                <a:solidFill>
                  <a:srgbClr val="313131"/>
                </a:solidFill>
              </a:rPr>
              <a:t>*Source</a:t>
            </a:r>
            <a:r>
              <a:rPr lang="en-US" sz="1200" dirty="0" smtClean="0">
                <a:solidFill>
                  <a:srgbClr val="313131"/>
                </a:solidFill>
              </a:rPr>
              <a:t>: http://www.cognizant.com/InsightsWhitepapers/Predicting-Patient-Adherence-Why-and-How.pdf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365760" y="1112178"/>
            <a:ext cx="8244840" cy="390525"/>
          </a:xfrm>
          <a:prstGeom prst="rect">
            <a:avLst/>
          </a:prstGeom>
          <a:solidFill>
            <a:srgbClr val="002060"/>
          </a:solidFill>
          <a:ln w="19050" algn="ctr">
            <a:solidFill>
              <a:srgbClr val="00206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Important Variables created in Feature Engineering Step </a:t>
            </a:r>
          </a:p>
        </p:txBody>
      </p:sp>
      <p:sp>
        <p:nvSpPr>
          <p:cNvPr id="9" name="Pentagon 8"/>
          <p:cNvSpPr/>
          <p:nvPr/>
        </p:nvSpPr>
        <p:spPr bwMode="gray">
          <a:xfrm>
            <a:off x="365760" y="1712253"/>
            <a:ext cx="1491615" cy="552450"/>
          </a:xfrm>
          <a:prstGeom prst="homePlate">
            <a:avLst/>
          </a:prstGeom>
          <a:noFill/>
          <a:ln w="19050" algn="ctr">
            <a:solidFill>
              <a:srgbClr val="00206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Period of Days Covered(PDC)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2175510" y="1702728"/>
            <a:ext cx="6435090" cy="552450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sysDot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PDC* is a commonly used measure to define patient adherence, defined as </a:t>
            </a:r>
            <a:r>
              <a:rPr lang="en-US" sz="1400" dirty="0" smtClean="0"/>
              <a:t>the number of days of medication covered over a time period</a:t>
            </a:r>
            <a:endParaRPr lang="en-US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" y="2359953"/>
            <a:ext cx="824484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313131"/>
                </a:solidFill>
              </a:rPr>
              <a:t>e.g</a:t>
            </a:r>
            <a:r>
              <a:rPr lang="en-US" sz="1400" dirty="0" smtClean="0">
                <a:solidFill>
                  <a:srgbClr val="313131"/>
                </a:solidFill>
              </a:rPr>
              <a:t> If a patient buys 30 pills with a dosage of 1 pill per day and makes do with it for 60 days, his PDC is 30/60=50%</a:t>
            </a:r>
          </a:p>
          <a:p>
            <a:pPr marL="285750" indent="-2857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313131"/>
                </a:solidFill>
              </a:rPr>
              <a:t>Usually for a patient to be adherent, his PDC should be &gt;80%, but owing to lesser data, a relaxed constraint of PDC </a:t>
            </a:r>
            <a:r>
              <a:rPr lang="en-US" sz="1400" dirty="0" err="1" smtClean="0">
                <a:solidFill>
                  <a:srgbClr val="313131"/>
                </a:solidFill>
              </a:rPr>
              <a:t>viz</a:t>
            </a:r>
            <a:r>
              <a:rPr lang="en-US" sz="1400" dirty="0" smtClean="0">
                <a:solidFill>
                  <a:srgbClr val="313131"/>
                </a:solidFill>
              </a:rPr>
              <a:t> 70% is applied for a patient to be considered adherent</a:t>
            </a:r>
          </a:p>
          <a:p>
            <a:pPr marL="285750" indent="-2857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313131"/>
                </a:solidFill>
              </a:rPr>
              <a:t>PDC is measured on days between two transactions at a patient-medicine level and quantity bought</a:t>
            </a:r>
          </a:p>
        </p:txBody>
      </p:sp>
      <p:sp>
        <p:nvSpPr>
          <p:cNvPr id="12" name="Pentagon 11"/>
          <p:cNvSpPr/>
          <p:nvPr/>
        </p:nvSpPr>
        <p:spPr bwMode="gray">
          <a:xfrm>
            <a:off x="365760" y="3774415"/>
            <a:ext cx="1491615" cy="673893"/>
          </a:xfrm>
          <a:prstGeom prst="homePlate">
            <a:avLst/>
          </a:prstGeom>
          <a:noFill/>
          <a:ln w="19050" algn="ctr">
            <a:solidFill>
              <a:srgbClr val="00206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Overlap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2175510" y="3764891"/>
            <a:ext cx="6435090" cy="683418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sysDot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Being adherent to a medicine could depend on other medicines patient is consuming, hence number of medicines bought within a dosage period of one medicine is considered as “Overlap”</a:t>
            </a:r>
          </a:p>
        </p:txBody>
      </p:sp>
      <p:sp>
        <p:nvSpPr>
          <p:cNvPr id="14" name="Pentagon 13"/>
          <p:cNvSpPr/>
          <p:nvPr/>
        </p:nvSpPr>
        <p:spPr bwMode="gray">
          <a:xfrm>
            <a:off x="365760" y="4641189"/>
            <a:ext cx="1491615" cy="585790"/>
          </a:xfrm>
          <a:prstGeom prst="homePlate">
            <a:avLst/>
          </a:prstGeom>
          <a:noFill/>
          <a:ln w="19050" algn="ctr">
            <a:solidFill>
              <a:srgbClr val="00206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80000"/>
              </a:lnSpc>
              <a:buFont typeface="Wingdings 2" pitchFamily="18" charset="2"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Missed Dosage till date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2175510" y="4631664"/>
            <a:ext cx="6435090" cy="595314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sysDot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The need to purchase a medicine would increase as the missed dosage number increases for that medicine, hence its considered for model</a:t>
            </a:r>
          </a:p>
        </p:txBody>
      </p:sp>
      <p:sp>
        <p:nvSpPr>
          <p:cNvPr id="16" name="Pentagon 15"/>
          <p:cNvSpPr/>
          <p:nvPr/>
        </p:nvSpPr>
        <p:spPr bwMode="gray">
          <a:xfrm>
            <a:off x="365760" y="5441846"/>
            <a:ext cx="1491615" cy="585790"/>
          </a:xfrm>
          <a:prstGeom prst="homePlate">
            <a:avLst/>
          </a:prstGeom>
          <a:noFill/>
          <a:ln w="19050" algn="ctr">
            <a:solidFill>
              <a:srgbClr val="00206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80000"/>
              </a:lnSpc>
              <a:buFont typeface="Wingdings 2" pitchFamily="18" charset="2"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Dependent Variable(PDC% lead)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2175510" y="5444226"/>
            <a:ext cx="6435090" cy="595314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sysDot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If PDC&gt;70% in the next transaction at a patient-medicine level, then the D.V is 1 else its 0</a:t>
            </a:r>
          </a:p>
        </p:txBody>
      </p:sp>
    </p:spTree>
    <p:extLst>
      <p:ext uri="{BB962C8B-B14F-4D97-AF65-F5344CB8AC3E}">
        <p14:creationId xmlns:p14="http://schemas.microsoft.com/office/powerpoint/2010/main" val="1986098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61011" y="210906"/>
            <a:ext cx="8412480" cy="438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Model output results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81716"/>
              </p:ext>
            </p:extLst>
          </p:nvPr>
        </p:nvGraphicFramePr>
        <p:xfrm>
          <a:off x="2241549" y="2279649"/>
          <a:ext cx="1955801" cy="736600"/>
        </p:xfrm>
        <a:graphic>
          <a:graphicData uri="http://schemas.openxmlformats.org/drawingml/2006/table">
            <a:tbl>
              <a:tblPr/>
              <a:tblGrid>
                <a:gridCol w="929807"/>
                <a:gridCol w="512997"/>
                <a:gridCol w="512997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Pentagon 21"/>
          <p:cNvSpPr/>
          <p:nvPr/>
        </p:nvSpPr>
        <p:spPr bwMode="gray">
          <a:xfrm>
            <a:off x="365760" y="2509450"/>
            <a:ext cx="1476375" cy="419100"/>
          </a:xfrm>
          <a:prstGeom prst="homePlate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905375" y="1758950"/>
            <a:ext cx="1371600" cy="323850"/>
          </a:xfrm>
          <a:prstGeom prst="rect">
            <a:avLst/>
          </a:prstGeom>
          <a:solidFill>
            <a:srgbClr val="002060"/>
          </a:solidFill>
          <a:ln w="19050" algn="ctr">
            <a:solidFill>
              <a:srgbClr val="00206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Recall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7406640" y="1755775"/>
            <a:ext cx="1371600" cy="323850"/>
          </a:xfrm>
          <a:prstGeom prst="rect">
            <a:avLst/>
          </a:prstGeom>
          <a:solidFill>
            <a:srgbClr val="002060"/>
          </a:solidFill>
          <a:ln w="19050" algn="ctr">
            <a:solidFill>
              <a:srgbClr val="00206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6850" y="2509450"/>
            <a:ext cx="1181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 smtClean="0">
                <a:solidFill>
                  <a:srgbClr val="313131"/>
                </a:solidFill>
              </a:rPr>
              <a:t>98.97%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77150" y="2509450"/>
            <a:ext cx="1181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 smtClean="0">
                <a:solidFill>
                  <a:srgbClr val="313131"/>
                </a:solidFill>
              </a:rPr>
              <a:t>96.67%</a:t>
            </a:r>
          </a:p>
        </p:txBody>
      </p:sp>
      <p:sp>
        <p:nvSpPr>
          <p:cNvPr id="27" name="Pentagon 26"/>
          <p:cNvSpPr/>
          <p:nvPr/>
        </p:nvSpPr>
        <p:spPr bwMode="gray">
          <a:xfrm>
            <a:off x="365760" y="3719125"/>
            <a:ext cx="1476375" cy="419100"/>
          </a:xfrm>
          <a:prstGeom prst="homePlate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Testing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14648"/>
              </p:ext>
            </p:extLst>
          </p:nvPr>
        </p:nvGraphicFramePr>
        <p:xfrm>
          <a:off x="2241549" y="3401625"/>
          <a:ext cx="1955801" cy="736600"/>
        </p:xfrm>
        <a:graphic>
          <a:graphicData uri="http://schemas.openxmlformats.org/drawingml/2006/table">
            <a:tbl>
              <a:tblPr/>
              <a:tblGrid>
                <a:gridCol w="929807"/>
                <a:gridCol w="512997"/>
                <a:gridCol w="512997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76850" y="3719125"/>
            <a:ext cx="1181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 smtClean="0">
                <a:solidFill>
                  <a:srgbClr val="313131"/>
                </a:solidFill>
              </a:rPr>
              <a:t>99.15%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7150" y="3713975"/>
            <a:ext cx="1181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 smtClean="0">
                <a:solidFill>
                  <a:srgbClr val="313131"/>
                </a:solidFill>
              </a:rPr>
              <a:t>96.17%</a:t>
            </a:r>
          </a:p>
        </p:txBody>
      </p:sp>
    </p:spTree>
    <p:extLst>
      <p:ext uri="{BB962C8B-B14F-4D97-AF65-F5344CB8AC3E}">
        <p14:creationId xmlns:p14="http://schemas.microsoft.com/office/powerpoint/2010/main" val="67360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65760" y="295683"/>
            <a:ext cx="8412480" cy="12441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Neural Network Model is able to predict the non adherence at very high accuracy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51" y="2781300"/>
            <a:ext cx="1809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200" i="1" dirty="0" smtClean="0">
                <a:solidFill>
                  <a:srgbClr val="313131"/>
                </a:solidFill>
              </a:rPr>
              <a:t>PDC% @Patient Medicine Level till 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1" y="1791255"/>
            <a:ext cx="18097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200" i="1" dirty="0" smtClean="0">
                <a:solidFill>
                  <a:srgbClr val="313131"/>
                </a:solidFill>
              </a:rPr>
              <a:t>Age of the Patient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1" y="2193944"/>
            <a:ext cx="1809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200" i="1" dirty="0" smtClean="0">
                <a:solidFill>
                  <a:srgbClr val="313131"/>
                </a:solidFill>
              </a:rPr>
              <a:t>No of other drugs consumed in same period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1" y="3316327"/>
            <a:ext cx="1809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200" i="1" dirty="0" smtClean="0">
                <a:solidFill>
                  <a:srgbClr val="313131"/>
                </a:solidFill>
              </a:rPr>
              <a:t>Is the drug bought by the Patient?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51" y="3847692"/>
            <a:ext cx="1809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200" i="1" dirty="0" smtClean="0">
                <a:solidFill>
                  <a:srgbClr val="313131"/>
                </a:solidFill>
              </a:rPr>
              <a:t>Is the drug bought at Retail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4492868"/>
            <a:ext cx="18097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200" i="1" dirty="0" smtClean="0">
                <a:solidFill>
                  <a:srgbClr val="313131"/>
                </a:solidFill>
              </a:rPr>
              <a:t>Is the Patient Male?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4885156"/>
            <a:ext cx="18097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200" i="1" dirty="0" smtClean="0">
                <a:solidFill>
                  <a:srgbClr val="313131"/>
                </a:solidFill>
              </a:rPr>
              <a:t>% of total Amount </a:t>
            </a:r>
            <a:r>
              <a:rPr lang="en-US" sz="1200" i="1" dirty="0">
                <a:solidFill>
                  <a:srgbClr val="313131"/>
                </a:solidFill>
              </a:rPr>
              <a:t>s</a:t>
            </a:r>
            <a:r>
              <a:rPr lang="en-US" sz="1200" i="1" dirty="0" smtClean="0">
                <a:solidFill>
                  <a:srgbClr val="313131"/>
                </a:solidFill>
              </a:rPr>
              <a:t>pent on this drug for the given transaction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5554443"/>
            <a:ext cx="18097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200" i="1" dirty="0" smtClean="0">
                <a:solidFill>
                  <a:srgbClr val="313131"/>
                </a:solidFill>
              </a:rPr>
              <a:t>Missed Dosage till date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1" y="1319644"/>
            <a:ext cx="6944126" cy="49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056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61011" y="210906"/>
            <a:ext cx="8412480" cy="438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/>
                </a:solidFill>
              </a:rPr>
              <a:t>Output Dataset Snapshot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84546"/>
              </p:ext>
            </p:extLst>
          </p:nvPr>
        </p:nvGraphicFramePr>
        <p:xfrm>
          <a:off x="318386" y="1325283"/>
          <a:ext cx="83551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02"/>
                <a:gridCol w="795571"/>
                <a:gridCol w="401033"/>
                <a:gridCol w="369932"/>
                <a:gridCol w="322729"/>
                <a:gridCol w="581369"/>
                <a:gridCol w="837622"/>
                <a:gridCol w="640535"/>
                <a:gridCol w="795389"/>
                <a:gridCol w="633496"/>
                <a:gridCol w="689806"/>
                <a:gridCol w="842405"/>
                <a:gridCol w="84691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PatientID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Pharmacy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Purchased By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RETAIL/MAIL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For_How_Many_Days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AmountPaid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Overlap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Amount paid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30.75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55.35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55.35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55.35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32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pbs.twimg.com/profile_images/3194293123/d3f686c44e84ed880baf49e3c34b40db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6400"/>
            <a:ext cx="1827892" cy="182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1484" y="3801035"/>
            <a:ext cx="5762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End to End Patient Adherence System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1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3124" y="1499820"/>
            <a:ext cx="8546951" cy="3699709"/>
          </a:xfrm>
        </p:spPr>
        <p:txBody>
          <a:bodyPr/>
          <a:lstStyle/>
          <a:p>
            <a:endParaRPr lang="en-US" dirty="0" smtClean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32M use 3+ medications per day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75% non‐adherent in some way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Non‐adherence is related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lang="en-US" sz="1400" dirty="0">
              <a:solidFill>
                <a:srgbClr val="002776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1/3 of medication‐related to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hospitalizations</a:t>
            </a:r>
            <a:endParaRPr lang="en-US" sz="1400" dirty="0">
              <a:solidFill>
                <a:srgbClr val="002776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125,000 deaths annually 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Annual US impact estimated at ~$300B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Addressing non‐adherence could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cover the 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cost </a:t>
            </a: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~45M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157M people will have one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more chronic </a:t>
            </a:r>
            <a:endParaRPr lang="en-US" sz="1400" dirty="0" smtClean="0">
              <a:solidFill>
                <a:srgbClr val="002776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conditions </a:t>
            </a: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2020, most of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which will </a:t>
            </a: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endParaRPr lang="en-US" sz="1400" dirty="0" smtClean="0">
              <a:solidFill>
                <a:srgbClr val="002776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treated </a:t>
            </a:r>
            <a:r>
              <a:rPr lang="en-US" sz="1400" dirty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dirty="0" smtClean="0">
                <a:solidFill>
                  <a:srgbClr val="00277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medications.</a:t>
            </a:r>
            <a:endParaRPr lang="en-US" sz="1400" dirty="0">
              <a:solidFill>
                <a:srgbClr val="002776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776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776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431" y="152248"/>
            <a:ext cx="8412480" cy="484246"/>
          </a:xfrm>
        </p:spPr>
        <p:txBody>
          <a:bodyPr/>
          <a:lstStyle/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 smtClean="0">
                <a:solidFill>
                  <a:schemeClr val="accent1"/>
                </a:solidFill>
              </a:rPr>
              <a:t>Problem </a:t>
            </a:r>
            <a:r>
              <a:rPr lang="en-US" sz="2400" b="1" dirty="0">
                <a:solidFill>
                  <a:schemeClr val="accent1"/>
                </a:solidFill>
              </a:rPr>
              <a:t>and Impact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74" y="1082929"/>
            <a:ext cx="4727701" cy="5347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7482" y="571135"/>
            <a:ext cx="877644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CE4">
                    <a:lumMod val="50000"/>
                  </a:srgbClr>
                </a:solidFill>
                <a:cs typeface="Calibri" pitchFamily="34" charset="0"/>
              </a:rPr>
              <a:t>Poor Medication Adherence is </a:t>
            </a:r>
            <a:r>
              <a:rPr lang="en-US" dirty="0" smtClean="0">
                <a:solidFill>
                  <a:srgbClr val="00BCE4">
                    <a:lumMod val="50000"/>
                  </a:srgbClr>
                </a:solidFill>
                <a:cs typeface="Calibri" pitchFamily="34" charset="0"/>
              </a:rPr>
              <a:t>a Problem </a:t>
            </a:r>
            <a:r>
              <a:rPr lang="en-US" dirty="0">
                <a:solidFill>
                  <a:srgbClr val="00BCE4">
                    <a:lumMod val="50000"/>
                  </a:srgbClr>
                </a:solidFill>
                <a:cs typeface="Calibri" pitchFamily="34" charset="0"/>
              </a:rPr>
              <a:t>of Striking Magnitude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dirty="0" smtClean="0">
              <a:solidFill>
                <a:srgbClr val="3131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071" y="6482052"/>
            <a:ext cx="63111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American College of Cardiology</a:t>
            </a:r>
          </a:p>
          <a:p>
            <a:r>
              <a:rPr lang="en-US" sz="800" dirty="0"/>
              <a:t>New England Healthcare Institute. ‘Thinking outside the pillbox via Healthcare insights; Express Scripts Lab;</a:t>
            </a:r>
            <a:endParaRPr lang="en-US" sz="800" dirty="0" smtClean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97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0326" y="224713"/>
            <a:ext cx="8392674" cy="279165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Primary </a:t>
            </a:r>
            <a:r>
              <a:rPr lang="en-US" sz="2400" b="1" dirty="0" smtClean="0">
                <a:solidFill>
                  <a:schemeClr val="accent1"/>
                </a:solidFill>
              </a:rPr>
              <a:t>Stake-Holders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ltGray">
          <a:xfrm>
            <a:off x="364831" y="1000793"/>
            <a:ext cx="2019782" cy="1460012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Pharmaceuticals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375647" y="1000793"/>
            <a:ext cx="6360453" cy="146001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  <a:defRPr/>
            </a:pPr>
            <a:endParaRPr lang="en-US" sz="1400" kern="0" dirty="0" smtClean="0">
              <a:solidFill>
                <a:srgbClr val="002776"/>
              </a:solidFill>
              <a:ea typeface="ＭＳ Ｐゴシック" pitchFamily="50" charset="-128"/>
            </a:endParaRPr>
          </a:p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0" dirty="0" smtClean="0">
                <a:solidFill>
                  <a:srgbClr val="002776"/>
                </a:solidFill>
                <a:ea typeface="ＭＳ Ｐゴシック" pitchFamily="50" charset="-128"/>
              </a:rPr>
              <a:t>Throttle overall sales.</a:t>
            </a:r>
          </a:p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0" dirty="0" smtClean="0">
                <a:solidFill>
                  <a:srgbClr val="002776"/>
                </a:solidFill>
                <a:ea typeface="ＭＳ Ｐゴシック" pitchFamily="50" charset="-128"/>
              </a:rPr>
              <a:t>Increased customer engagement</a:t>
            </a:r>
          </a:p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0" dirty="0" smtClean="0">
                <a:solidFill>
                  <a:srgbClr val="002776"/>
                </a:solidFill>
                <a:ea typeface="ＭＳ Ｐゴシック" pitchFamily="50" charset="-128"/>
              </a:rPr>
              <a:t>Limited risk of ill-effects</a:t>
            </a:r>
          </a:p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0" dirty="0" smtClean="0">
                <a:solidFill>
                  <a:srgbClr val="002776"/>
                </a:solidFill>
                <a:ea typeface="ＭＳ Ｐゴシック" pitchFamily="50" charset="-128"/>
              </a:rPr>
              <a:t>Flexibility to scale up</a:t>
            </a:r>
            <a:endParaRPr lang="en-US" sz="1400" kern="0" dirty="0">
              <a:solidFill>
                <a:srgbClr val="002776"/>
              </a:solidFill>
              <a:ea typeface="ＭＳ Ｐゴシック" pitchFamily="50" charset="-128"/>
            </a:endParaRPr>
          </a:p>
          <a:p>
            <a:pPr marL="1587" marR="0" lvl="1" defTabSz="91440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2776"/>
              </a:buClr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+mj-lt"/>
              <a:ea typeface="ＭＳ Ｐゴシック" pitchFamily="50" charset="-128"/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364830" y="2998694"/>
            <a:ext cx="2010817" cy="144814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srgbClr val="FFFFFF"/>
                </a:solidFill>
              </a:rPr>
              <a:t>Providers</a:t>
            </a:r>
            <a:endParaRPr lang="en-US" b="1" kern="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2375647" y="2998694"/>
            <a:ext cx="6387353" cy="14478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rgbClr val="002776"/>
                </a:solidFill>
                <a:ea typeface="ＭＳ Ｐゴシック" pitchFamily="50" charset="-128"/>
              </a:rPr>
              <a:t>Improved overall quality of healthcare.</a:t>
            </a:r>
          </a:p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rgbClr val="002776"/>
                </a:solidFill>
                <a:ea typeface="ＭＳ Ｐゴシック" pitchFamily="50" charset="-128"/>
              </a:rPr>
              <a:t>Mitigate </a:t>
            </a:r>
            <a:r>
              <a:rPr lang="en-US" sz="1400" kern="0" dirty="0" smtClean="0">
                <a:solidFill>
                  <a:srgbClr val="002776"/>
                </a:solidFill>
                <a:ea typeface="ＭＳ Ｐゴシック" pitchFamily="50" charset="-128"/>
              </a:rPr>
              <a:t>risk of re-hospitalizations.</a:t>
            </a:r>
            <a:endParaRPr lang="en-US" sz="1400" kern="0" dirty="0">
              <a:solidFill>
                <a:srgbClr val="002776"/>
              </a:solidFill>
              <a:ea typeface="ＭＳ Ｐゴシック" pitchFamily="50" charset="-128"/>
            </a:endParaRPr>
          </a:p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</a:pPr>
            <a:r>
              <a:rPr lang="en-US" sz="1400" kern="0" dirty="0" smtClean="0">
                <a:solidFill>
                  <a:srgbClr val="002776"/>
                </a:solidFill>
                <a:ea typeface="ＭＳ Ｐゴシック" pitchFamily="50" charset="-128"/>
              </a:rPr>
              <a:t>Decreased costs of healthcare. </a:t>
            </a:r>
            <a:endParaRPr lang="en-US" sz="1400" kern="0" dirty="0">
              <a:solidFill>
                <a:srgbClr val="002776"/>
              </a:solidFill>
              <a:ea typeface="ＭＳ Ｐゴシック" pitchFamily="50" charset="-128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364830" y="4818530"/>
            <a:ext cx="2010817" cy="144814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srgbClr val="FFFFFF"/>
                </a:solidFill>
              </a:rPr>
              <a:t>Government</a:t>
            </a:r>
            <a:endParaRPr lang="en-US" b="1" kern="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375647" y="4818530"/>
            <a:ext cx="6360453" cy="14478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</a:pPr>
            <a:r>
              <a:rPr lang="en-US" sz="1400" kern="0" dirty="0" smtClean="0">
                <a:solidFill>
                  <a:srgbClr val="002776"/>
                </a:solidFill>
                <a:ea typeface="ＭＳ Ｐゴシック" pitchFamily="50" charset="-128"/>
              </a:rPr>
              <a:t>Decrease number of deaths.</a:t>
            </a:r>
            <a:endParaRPr lang="en-US" sz="1400" kern="0" dirty="0">
              <a:solidFill>
                <a:srgbClr val="002776"/>
              </a:solidFill>
              <a:ea typeface="ＭＳ Ｐゴシック" pitchFamily="50" charset="-128"/>
            </a:endParaRPr>
          </a:p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</a:pPr>
            <a:r>
              <a:rPr lang="en-US" sz="1400" kern="0" dirty="0" smtClean="0">
                <a:solidFill>
                  <a:srgbClr val="002776"/>
                </a:solidFill>
                <a:ea typeface="ＭＳ Ｐゴシック" pitchFamily="50" charset="-128"/>
              </a:rPr>
              <a:t>Reduce overall amount spent.</a:t>
            </a:r>
            <a:endParaRPr lang="en-US" sz="1400" kern="0" dirty="0">
              <a:solidFill>
                <a:srgbClr val="002776"/>
              </a:solidFill>
              <a:ea typeface="ＭＳ Ｐゴシック" pitchFamily="50" charset="-128"/>
            </a:endParaRPr>
          </a:p>
          <a:p>
            <a:pPr marL="173037" lvl="1" indent="-171450" fontAlgn="base">
              <a:spcBef>
                <a:spcPts val="600"/>
              </a:spcBef>
              <a:spcAft>
                <a:spcPct val="0"/>
              </a:spcAft>
              <a:buClr>
                <a:srgbClr val="002776"/>
              </a:buClr>
              <a:buFont typeface="Wingdings" panose="05000000000000000000" pitchFamily="2" charset="2"/>
              <a:buChar char="§"/>
            </a:pPr>
            <a:r>
              <a:rPr lang="en-US" sz="1400" kern="0" dirty="0" smtClean="0">
                <a:solidFill>
                  <a:srgbClr val="002776"/>
                </a:solidFill>
                <a:ea typeface="ＭＳ Ｐゴシック" pitchFamily="50" charset="-128"/>
              </a:rPr>
              <a:t>Improved social responsibility.</a:t>
            </a:r>
            <a:endParaRPr lang="en-US" sz="1400" kern="0" dirty="0">
              <a:solidFill>
                <a:srgbClr val="002776"/>
              </a:solidFill>
              <a:ea typeface="ＭＳ Ｐゴシック" pitchFamily="50" charset="-128"/>
            </a:endParaRPr>
          </a:p>
        </p:txBody>
      </p:sp>
      <p:pic>
        <p:nvPicPr>
          <p:cNvPr id="3078" name="Picture 6" descr="http://images.apple.com/r/store/government/images/hero200808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4955621"/>
            <a:ext cx="2749737" cy="118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healthcareinfocus.com.au/wp-content/uploads/2013/04/AFT-Pharmaceuticals-631x3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083969"/>
            <a:ext cx="2749737" cy="12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ohcaprovider.com/hcp/portals/_default/skins/ushc-default/images/Providers_unsec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3104348"/>
            <a:ext cx="2749737" cy="119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760" y="885172"/>
            <a:ext cx="8412480" cy="5542522"/>
          </a:xfrm>
        </p:spPr>
        <p:txBody>
          <a:bodyPr/>
          <a:lstStyle/>
          <a:p>
            <a:endParaRPr lang="en-US" dirty="0" smtClean="0">
              <a:solidFill>
                <a:srgbClr val="00BCE4">
                  <a:lumMod val="50000"/>
                </a:srgbClr>
              </a:solidFill>
              <a:cs typeface="Calibri" pitchFamily="34" charset="0"/>
            </a:endParaRPr>
          </a:p>
          <a:p>
            <a:endParaRPr lang="en-US" dirty="0" smtClean="0">
              <a:solidFill>
                <a:srgbClr val="00BCE4">
                  <a:lumMod val="50000"/>
                </a:srgbClr>
              </a:solidFill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295683"/>
            <a:ext cx="8412480" cy="457352"/>
          </a:xfrm>
        </p:spPr>
        <p:txBody>
          <a:bodyPr/>
          <a:lstStyle/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Solving this big </a:t>
            </a:r>
            <a:r>
              <a:rPr lang="en-US" sz="2400" b="1" dirty="0" smtClean="0">
                <a:solidFill>
                  <a:schemeClr val="accent1"/>
                </a:solidFill>
              </a:rPr>
              <a:t>problem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35757"/>
              </p:ext>
            </p:extLst>
          </p:nvPr>
        </p:nvGraphicFramePr>
        <p:xfrm>
          <a:off x="609600" y="1275184"/>
          <a:ext cx="7924800" cy="274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78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Building a new Predictive Adherence system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1666"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Accurately assess and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who is most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at‐risk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Who is at risk for an adverse event in the near term?</a:t>
                      </a:r>
                    </a:p>
                    <a:p>
                      <a:pPr marL="171450" indent="-171450" algn="l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what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influencers of adherence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differ for different people - What data‐driven factors are materially affecting adherence levels?</a:t>
                      </a:r>
                    </a:p>
                    <a:p>
                      <a:pPr marL="171450" indent="-171450" algn="l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Match people’s risk with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tailored interventions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How can we adjust programs to target people based on different risk levels?</a:t>
                      </a:r>
                    </a:p>
                    <a:p>
                      <a:pPr marL="171450" indent="-171450" algn="l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the above results, start with offers and Rewards.</a:t>
                      </a:r>
                      <a:endParaRPr lang="en-US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098" name="Picture 2" descr="https://pixabay.com/static/uploads/photo/2013/03/30/00/09/operating-system-97849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61" y="4702454"/>
            <a:ext cx="972484" cy="104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94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3386" y="235272"/>
            <a:ext cx="8412480" cy="425534"/>
          </a:xfrm>
        </p:spPr>
        <p:txBody>
          <a:bodyPr/>
          <a:lstStyle/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The Solution</a:t>
            </a: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gray">
          <a:xfrm>
            <a:off x="2245493" y="731248"/>
            <a:ext cx="4920529" cy="24929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Ctr="1">
            <a:spAutoFit/>
          </a:bodyPr>
          <a:lstStyle/>
          <a:p>
            <a:pPr defTabSz="1134949">
              <a:lnSpc>
                <a:spcPct val="90000"/>
              </a:lnSpc>
            </a:pPr>
            <a:r>
              <a:rPr lang="en-US" dirty="0">
                <a:solidFill>
                  <a:srgbClr val="00BCE4">
                    <a:lumMod val="50000"/>
                  </a:srgbClr>
                </a:solidFill>
                <a:cs typeface="Calibri" pitchFamily="34" charset="0"/>
              </a:rPr>
              <a:t>Analytics Solution </a:t>
            </a:r>
            <a:r>
              <a:rPr lang="en-US" dirty="0" smtClean="0">
                <a:solidFill>
                  <a:srgbClr val="00BCE4">
                    <a:lumMod val="50000"/>
                  </a:srgbClr>
                </a:solidFill>
                <a:cs typeface="Calibri" pitchFamily="34" charset="0"/>
              </a:rPr>
              <a:t>Framework</a:t>
            </a:r>
            <a:endParaRPr lang="en-US" dirty="0">
              <a:solidFill>
                <a:srgbClr val="00BCE4">
                  <a:lumMod val="50000"/>
                </a:srgbClr>
              </a:solidFill>
              <a:cs typeface="Calibri" pitchFamily="34" charset="0"/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590373" y="2348555"/>
            <a:ext cx="3172086" cy="180855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Raw 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4471011" y="2344878"/>
            <a:ext cx="3938809" cy="1808360"/>
          </a:xfrm>
          <a:prstGeom prst="chevron">
            <a:avLst/>
          </a:prstGeom>
          <a:solidFill>
            <a:srgbClr val="81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Patients list for Non-Adherence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2245493" y="2348753"/>
            <a:ext cx="3283562" cy="1804485"/>
          </a:xfrm>
          <a:prstGeom prst="chevron">
            <a:avLst/>
          </a:prstGeom>
          <a:solidFill>
            <a:srgbClr val="00A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Math model (Using R)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4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392674" cy="900432"/>
          </a:xfrm>
        </p:spPr>
        <p:txBody>
          <a:bodyPr/>
          <a:lstStyle/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How it works?</a:t>
            </a:r>
          </a:p>
        </p:txBody>
      </p:sp>
      <p:sp>
        <p:nvSpPr>
          <p:cNvPr id="6" name="Rounded Rectangle 3"/>
          <p:cNvSpPr>
            <a:spLocks noChangeArrowheads="1"/>
          </p:cNvSpPr>
          <p:nvPr/>
        </p:nvSpPr>
        <p:spPr bwMode="auto">
          <a:xfrm>
            <a:off x="7197478" y="3327859"/>
            <a:ext cx="1430626" cy="216079"/>
          </a:xfrm>
          <a:prstGeom prst="roundRect">
            <a:avLst>
              <a:gd name="adj" fmla="val 0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eaLnBrk="0" hangingPunct="0">
              <a:lnSpc>
                <a:spcPts val="1500"/>
              </a:lnSpc>
              <a:defRPr/>
            </a:pPr>
            <a:r>
              <a:rPr lang="en-US" sz="1100" kern="0" dirty="0" smtClean="0">
                <a:solidFill>
                  <a:srgbClr val="00BCE4">
                    <a:lumMod val="50000"/>
                  </a:srgbClr>
                </a:solidFill>
              </a:rPr>
              <a:t>COMMITMENT</a:t>
            </a:r>
            <a:endParaRPr lang="en-US" sz="1100" kern="0" dirty="0">
              <a:solidFill>
                <a:srgbClr val="00BCE4">
                  <a:lumMod val="50000"/>
                </a:srgbClr>
              </a:solidFill>
            </a:endParaRPr>
          </a:p>
        </p:txBody>
      </p:sp>
      <p:sp>
        <p:nvSpPr>
          <p:cNvPr id="7" name="Rounded Rectangle 3"/>
          <p:cNvSpPr>
            <a:spLocks noChangeArrowheads="1"/>
          </p:cNvSpPr>
          <p:nvPr/>
        </p:nvSpPr>
        <p:spPr bwMode="auto">
          <a:xfrm>
            <a:off x="2431158" y="4750339"/>
            <a:ext cx="1479996" cy="1338773"/>
          </a:xfrm>
          <a:prstGeom prst="roundRect">
            <a:avLst>
              <a:gd name="adj" fmla="val 0"/>
            </a:avLst>
          </a:prstGeom>
          <a:ln w="19050">
            <a:noFill/>
            <a:prstDash val="sysDot"/>
          </a:ln>
        </p:spPr>
        <p:txBody>
          <a:bodyPr lIns="0" tIns="0" rIns="0" bIns="0" anchorCtr="1"/>
          <a:lstStyle/>
          <a:p>
            <a:pPr marL="171450" indent="-171450" eaLnBrk="0" hangingPunc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System records the data and feeds it to the Patient adherence system to store and compare her medicine purchase data.</a:t>
            </a: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ounded Rectangle 3"/>
          <p:cNvSpPr>
            <a:spLocks noChangeArrowheads="1"/>
          </p:cNvSpPr>
          <p:nvPr/>
        </p:nvSpPr>
        <p:spPr bwMode="auto">
          <a:xfrm>
            <a:off x="7295748" y="4750338"/>
            <a:ext cx="1524436" cy="1338773"/>
          </a:xfrm>
          <a:prstGeom prst="roundRect">
            <a:avLst>
              <a:gd name="adj" fmla="val 0"/>
            </a:avLst>
          </a:prstGeom>
          <a:ln w="19050">
            <a:noFill/>
            <a:prstDash val="sysDot"/>
          </a:ln>
        </p:spPr>
        <p:txBody>
          <a:bodyPr lIns="0" tIns="0" rIns="0" bIns="0" anchorCtr="1"/>
          <a:lstStyle/>
          <a:p>
            <a:pPr marL="171450" lvl="1" indent="-171450" eaLnBrk="0" hangingPunct="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Mary is back to adherence and overall healthcare experience is improved </a:t>
            </a:r>
            <a:r>
              <a:rPr lang="en-US" sz="1100" dirty="0" err="1" smtClean="0">
                <a:solidFill>
                  <a:srgbClr val="000000"/>
                </a:solidFill>
                <a:cs typeface="Arial" charset="0"/>
              </a:rPr>
              <a:t>manyfolds</a:t>
            </a: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Rounded Rectangle 3"/>
          <p:cNvSpPr>
            <a:spLocks noChangeArrowheads="1"/>
          </p:cNvSpPr>
          <p:nvPr/>
        </p:nvSpPr>
        <p:spPr bwMode="auto">
          <a:xfrm>
            <a:off x="3995347" y="4750339"/>
            <a:ext cx="1598028" cy="1338773"/>
          </a:xfrm>
          <a:prstGeom prst="roundRect">
            <a:avLst>
              <a:gd name="adj" fmla="val 0"/>
            </a:avLst>
          </a:prstGeom>
          <a:ln w="19050">
            <a:noFill/>
            <a:prstDash val="sysDot"/>
          </a:ln>
        </p:spPr>
        <p:txBody>
          <a:bodyPr lIns="0" tIns="0" rIns="0" bIns="0" anchorCtr="1"/>
          <a:lstStyle/>
          <a:p>
            <a:pPr marL="171450" lvl="1" indent="-171450" eaLnBrk="0" hangingPunct="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System detects her adherence based on her purchase history and other patients data.</a:t>
            </a: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Rounded Rectangle 3"/>
          <p:cNvSpPr>
            <a:spLocks noChangeArrowheads="1"/>
          </p:cNvSpPr>
          <p:nvPr/>
        </p:nvSpPr>
        <p:spPr bwMode="auto">
          <a:xfrm>
            <a:off x="452032" y="4757227"/>
            <a:ext cx="1860955" cy="1338773"/>
          </a:xfrm>
          <a:prstGeom prst="roundRect">
            <a:avLst>
              <a:gd name="adj" fmla="val 0"/>
            </a:avLst>
          </a:prstGeom>
          <a:ln w="19050">
            <a:noFill/>
            <a:prstDash val="sysDot"/>
          </a:ln>
        </p:spPr>
        <p:txBody>
          <a:bodyPr lIns="0" tIns="0" rIns="0" bIns="0" anchorCtr="1"/>
          <a:lstStyle/>
          <a:p>
            <a:pPr marL="171450" indent="-171450" eaLnBrk="0" hangingPunc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Mary buys the medicine from the pharmacy and  </a:t>
            </a:r>
          </a:p>
          <a:p>
            <a:pPr marL="171450" indent="-171450" eaLnBrk="0" hangingPunc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As part of her buy she provides basic data about prescription and herself to the pharmacy</a:t>
            </a: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552" y="1343296"/>
            <a:ext cx="1220414" cy="251736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lIns="0" tIns="0" rIns="0" bIns="0" anchor="t" anchorCtr="1"/>
          <a:lstStyle>
            <a:defPPr>
              <a:defRPr lang="en-US"/>
            </a:defPPr>
            <a:lvl1pPr algn="ctr" eaLnBrk="0" hangingPunct="0">
              <a:lnSpc>
                <a:spcPts val="1200"/>
              </a:lnSpc>
              <a:defRPr sz="1100" kern="0">
                <a:solidFill>
                  <a:srgbClr val="00BCE4">
                    <a:lumMod val="50000"/>
                  </a:srgbClr>
                </a:solidFill>
              </a:defRPr>
            </a:lvl1pPr>
          </a:lstStyle>
          <a:p>
            <a:r>
              <a:rPr lang="en-US" sz="1200" b="1" dirty="0" smtClean="0"/>
              <a:t>PROFILE</a:t>
            </a:r>
            <a:endParaRPr lang="en-US" sz="1200" b="1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55545" y="1596711"/>
            <a:ext cx="5367977" cy="830997"/>
          </a:xfrm>
          <a:prstGeom prst="rect">
            <a:avLst/>
          </a:prstGeom>
          <a:ln w="19050">
            <a:noFill/>
            <a:prstDash val="sysDot"/>
          </a:ln>
        </p:spPr>
        <p:txBody>
          <a:bodyPr lIns="0" tIns="0" rIns="0" bIns="0" anchorCtr="1"/>
          <a:lstStyle/>
          <a:p>
            <a:pPr marL="171450" indent="-171450" eaLnBrk="0" hangingPunc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Mary is </a:t>
            </a:r>
            <a:r>
              <a:rPr lang="en-US" sz="1100" dirty="0">
                <a:solidFill>
                  <a:srgbClr val="000000"/>
                </a:solidFill>
                <a:cs typeface="Arial" charset="0"/>
              </a:rPr>
              <a:t>41 years old</a:t>
            </a:r>
          </a:p>
          <a:p>
            <a:pPr marL="171450" indent="-171450" eaLnBrk="0" hangingPunc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  <a:cs typeface="Arial" charset="0"/>
              </a:rPr>
              <a:t>Has </a:t>
            </a: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chronic back pain</a:t>
            </a:r>
          </a:p>
          <a:p>
            <a:pPr marL="171450" indent="-171450" eaLnBrk="0" hangingPunc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Has </a:t>
            </a:r>
            <a:r>
              <a:rPr lang="en-US" sz="1100" dirty="0">
                <a:solidFill>
                  <a:srgbClr val="000000"/>
                </a:solidFill>
                <a:cs typeface="Arial" charset="0"/>
              </a:rPr>
              <a:t>been prescribed </a:t>
            </a: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daily medications for 6 months.</a:t>
            </a:r>
            <a:endParaRPr lang="en-US" sz="1100" dirty="0">
              <a:solidFill>
                <a:srgbClr val="000000"/>
              </a:solidFill>
              <a:cs typeface="Arial" charset="0"/>
            </a:endParaRPr>
          </a:p>
          <a:p>
            <a:pPr eaLnBrk="0" hangingPunct="0">
              <a:spcBef>
                <a:spcPts val="600"/>
              </a:spcBef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755" y="2496462"/>
            <a:ext cx="509217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kern="0" dirty="0" smtClean="0">
                <a:solidFill>
                  <a:srgbClr val="00BCE4">
                    <a:lumMod val="50000"/>
                  </a:srgbClr>
                </a:solidFill>
                <a:cs typeface="Calibri" pitchFamily="34" charset="0"/>
              </a:rPr>
              <a:t>Patient– Medication Interaction</a:t>
            </a:r>
            <a:endParaRPr lang="en-US" sz="2000" kern="0" dirty="0">
              <a:solidFill>
                <a:srgbClr val="00BCE4">
                  <a:lumMod val="50000"/>
                </a:srgbClr>
              </a:solidFill>
              <a:cs typeface="Calibri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7825" y="3051301"/>
            <a:ext cx="8291513" cy="0"/>
          </a:xfrm>
          <a:prstGeom prst="line">
            <a:avLst/>
          </a:prstGeom>
          <a:noFill/>
          <a:ln w="19050" cap="flat" cmpd="sng" algn="ctr">
            <a:solidFill>
              <a:srgbClr val="7AC143"/>
            </a:solidFill>
            <a:prstDash val="sysDot"/>
            <a:headEnd type="none" w="med" len="med"/>
            <a:tailEnd type="arrow" w="lg" len="lg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1400175" y="3059194"/>
            <a:ext cx="0" cy="210312"/>
          </a:xfrm>
          <a:prstGeom prst="line">
            <a:avLst/>
          </a:prstGeom>
          <a:noFill/>
          <a:ln w="9525" cap="flat" cmpd="sng" algn="ctr">
            <a:solidFill>
              <a:srgbClr val="7AC143">
                <a:shade val="95000"/>
                <a:satMod val="105000"/>
              </a:srgbClr>
            </a:solidFill>
            <a:prstDash val="solid"/>
            <a:tailEnd type="oval"/>
          </a:ln>
          <a:effectLst/>
        </p:spPr>
      </p:cxnSp>
      <p:cxnSp>
        <p:nvCxnSpPr>
          <p:cNvPr id="16" name="Straight Connector 15"/>
          <p:cNvCxnSpPr/>
          <p:nvPr/>
        </p:nvCxnSpPr>
        <p:spPr>
          <a:xfrm>
            <a:off x="4750169" y="3059194"/>
            <a:ext cx="0" cy="210312"/>
          </a:xfrm>
          <a:prstGeom prst="line">
            <a:avLst/>
          </a:prstGeom>
          <a:noFill/>
          <a:ln w="9525" cap="flat" cmpd="sng" algn="ctr">
            <a:solidFill>
              <a:srgbClr val="7AC143">
                <a:shade val="95000"/>
                <a:satMod val="105000"/>
              </a:srgbClr>
            </a:solidFill>
            <a:prstDash val="solid"/>
            <a:tailEnd type="oval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>
            <a:off x="6477002" y="3059194"/>
            <a:ext cx="0" cy="210312"/>
          </a:xfrm>
          <a:prstGeom prst="line">
            <a:avLst/>
          </a:prstGeom>
          <a:noFill/>
          <a:ln w="9525" cap="flat" cmpd="sng" algn="ctr">
            <a:solidFill>
              <a:srgbClr val="7AC143">
                <a:shade val="95000"/>
                <a:satMod val="105000"/>
              </a:srgbClr>
            </a:solidFill>
            <a:prstDash val="solid"/>
            <a:tailEnd type="oval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>
            <a:off x="7920925" y="3059194"/>
            <a:ext cx="0" cy="210312"/>
          </a:xfrm>
          <a:prstGeom prst="line">
            <a:avLst/>
          </a:prstGeom>
          <a:noFill/>
          <a:ln w="9525" cap="flat" cmpd="sng" algn="ctr">
            <a:solidFill>
              <a:srgbClr val="7AC143">
                <a:shade val="95000"/>
                <a:satMod val="105000"/>
              </a:srgbClr>
            </a:solidFill>
            <a:prstDash val="solid"/>
            <a:tailEnd type="oval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>
            <a:off x="3120154" y="3059194"/>
            <a:ext cx="0" cy="210312"/>
          </a:xfrm>
          <a:prstGeom prst="line">
            <a:avLst/>
          </a:prstGeom>
          <a:noFill/>
          <a:ln w="9525" cap="flat" cmpd="sng" algn="ctr">
            <a:solidFill>
              <a:srgbClr val="7AC143">
                <a:shade val="95000"/>
                <a:satMod val="105000"/>
              </a:srgbClr>
            </a:solidFill>
            <a:prstDash val="solid"/>
            <a:tailEnd type="oval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4179977" y="3404858"/>
            <a:ext cx="2449423" cy="0"/>
          </a:xfrm>
          <a:prstGeom prst="line">
            <a:avLst/>
          </a:prstGeom>
          <a:noFill/>
          <a:ln w="12700" cap="flat" cmpd="sng" algn="ctr">
            <a:solidFill>
              <a:srgbClr val="00BCE4">
                <a:lumMod val="65000"/>
              </a:srgbClr>
            </a:solidFill>
            <a:prstDash val="solid"/>
          </a:ln>
          <a:effectLst/>
        </p:spPr>
      </p:cxnSp>
      <p:sp>
        <p:nvSpPr>
          <p:cNvPr id="21" name="Rounded Rectangle 3"/>
          <p:cNvSpPr>
            <a:spLocks noChangeArrowheads="1"/>
          </p:cNvSpPr>
          <p:nvPr/>
        </p:nvSpPr>
        <p:spPr bwMode="auto">
          <a:xfrm>
            <a:off x="666750" y="2854548"/>
            <a:ext cx="1596771" cy="432157"/>
          </a:xfrm>
          <a:prstGeom prst="roundRect">
            <a:avLst>
              <a:gd name="adj" fmla="val 0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eaLnBrk="0" hangingPunct="0">
              <a:lnSpc>
                <a:spcPts val="1200"/>
              </a:lnSpc>
              <a:defRPr/>
            </a:pPr>
            <a:r>
              <a:rPr lang="en-US" sz="1100" kern="0" dirty="0" smtClean="0">
                <a:solidFill>
                  <a:srgbClr val="00BCE4">
                    <a:lumMod val="50000"/>
                  </a:srgbClr>
                </a:solidFill>
              </a:rPr>
              <a:t>PRESCRIBE</a:t>
            </a:r>
            <a:endParaRPr lang="en-US" sz="1100" kern="0" dirty="0">
              <a:solidFill>
                <a:srgbClr val="00BCE4">
                  <a:lumMod val="50000"/>
                </a:srgbClr>
              </a:solidFill>
            </a:endParaRPr>
          </a:p>
        </p:txBody>
      </p:sp>
      <p:sp>
        <p:nvSpPr>
          <p:cNvPr id="22" name="Rounded Rectangle 3"/>
          <p:cNvSpPr>
            <a:spLocks noChangeArrowheads="1"/>
          </p:cNvSpPr>
          <p:nvPr/>
        </p:nvSpPr>
        <p:spPr bwMode="auto">
          <a:xfrm>
            <a:off x="2368297" y="2680996"/>
            <a:ext cx="1416022" cy="453309"/>
          </a:xfrm>
          <a:prstGeom prst="roundRect">
            <a:avLst>
              <a:gd name="adj" fmla="val 0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eaLnBrk="0" hangingPunct="0">
              <a:lnSpc>
                <a:spcPts val="1200"/>
              </a:lnSpc>
              <a:defRPr/>
            </a:pPr>
            <a:r>
              <a:rPr lang="en-US" sz="1100" kern="0" dirty="0" smtClean="0">
                <a:solidFill>
                  <a:srgbClr val="FF0000"/>
                </a:solidFill>
              </a:rPr>
              <a:t/>
            </a:r>
            <a:br>
              <a:rPr lang="en-US" sz="1100" kern="0" dirty="0" smtClean="0">
                <a:solidFill>
                  <a:srgbClr val="FF0000"/>
                </a:solidFill>
              </a:rPr>
            </a:br>
            <a:r>
              <a:rPr lang="en-US" sz="1100" kern="0" dirty="0" smtClean="0">
                <a:solidFill>
                  <a:srgbClr val="00BCE4">
                    <a:lumMod val="50000"/>
                  </a:srgbClr>
                </a:solidFill>
              </a:rPr>
              <a:t>RECORD</a:t>
            </a:r>
            <a:endParaRPr lang="en-US" sz="1100" kern="0" dirty="0">
              <a:solidFill>
                <a:srgbClr val="00BCE4">
                  <a:lumMod val="50000"/>
                </a:srgbClr>
              </a:solidFill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4114800" y="2673573"/>
            <a:ext cx="1308911" cy="432157"/>
          </a:xfrm>
          <a:prstGeom prst="roundRect">
            <a:avLst>
              <a:gd name="adj" fmla="val 0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eaLnBrk="0" hangingPunct="0">
              <a:lnSpc>
                <a:spcPts val="1200"/>
              </a:lnSpc>
              <a:defRPr/>
            </a:pPr>
            <a:r>
              <a:rPr lang="en-US" sz="1100" kern="0" dirty="0">
                <a:solidFill>
                  <a:srgbClr val="00BCE4">
                    <a:lumMod val="50000"/>
                  </a:srgbClr>
                </a:solidFill>
              </a:rPr>
              <a:t/>
            </a:r>
            <a:br>
              <a:rPr lang="en-US" sz="1100" kern="0" dirty="0">
                <a:solidFill>
                  <a:srgbClr val="00BCE4">
                    <a:lumMod val="50000"/>
                  </a:srgbClr>
                </a:solidFill>
              </a:rPr>
            </a:br>
            <a:r>
              <a:rPr lang="en-US" sz="1100" kern="0" dirty="0" smtClean="0">
                <a:solidFill>
                  <a:srgbClr val="00BCE4">
                    <a:lumMod val="50000"/>
                  </a:srgbClr>
                </a:solidFill>
              </a:rPr>
              <a:t>ANALYZE</a:t>
            </a:r>
            <a:endParaRPr lang="en-US" sz="1100" kern="0" dirty="0">
              <a:solidFill>
                <a:srgbClr val="00BCE4">
                  <a:lumMod val="50000"/>
                </a:srgbClr>
              </a:solidFill>
            </a:endParaRPr>
          </a:p>
        </p:txBody>
      </p:sp>
      <p:sp>
        <p:nvSpPr>
          <p:cNvPr id="24" name="Rounded Rectangle 3"/>
          <p:cNvSpPr>
            <a:spLocks noChangeArrowheads="1"/>
          </p:cNvSpPr>
          <p:nvPr/>
        </p:nvSpPr>
        <p:spPr bwMode="auto">
          <a:xfrm>
            <a:off x="5810250" y="2825973"/>
            <a:ext cx="1200150" cy="233221"/>
          </a:xfrm>
          <a:prstGeom prst="roundRect">
            <a:avLst>
              <a:gd name="adj" fmla="val 0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eaLnBrk="0" hangingPunct="0">
              <a:lnSpc>
                <a:spcPts val="1200"/>
              </a:lnSpc>
              <a:defRPr/>
            </a:pPr>
            <a:r>
              <a:rPr lang="en-US" sz="1100" kern="0" dirty="0" smtClean="0">
                <a:solidFill>
                  <a:srgbClr val="00BCE4">
                    <a:lumMod val="50000"/>
                  </a:srgbClr>
                </a:solidFill>
              </a:rPr>
              <a:t>COMMUNICATE</a:t>
            </a:r>
            <a:endParaRPr lang="en-US" sz="1100" kern="0" dirty="0">
              <a:solidFill>
                <a:srgbClr val="00BCE4">
                  <a:lumMod val="50000"/>
                </a:srgbClr>
              </a:solidFill>
            </a:endParaRPr>
          </a:p>
        </p:txBody>
      </p:sp>
      <p:sp>
        <p:nvSpPr>
          <p:cNvPr id="25" name="Rounded Rectangle 3"/>
          <p:cNvSpPr>
            <a:spLocks noChangeArrowheads="1"/>
          </p:cNvSpPr>
          <p:nvPr/>
        </p:nvSpPr>
        <p:spPr bwMode="auto">
          <a:xfrm>
            <a:off x="7213546" y="2816448"/>
            <a:ext cx="1417319" cy="432157"/>
          </a:xfrm>
          <a:prstGeom prst="roundRect">
            <a:avLst>
              <a:gd name="adj" fmla="val 0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eaLnBrk="0" hangingPunct="0">
              <a:lnSpc>
                <a:spcPts val="1200"/>
              </a:lnSpc>
              <a:defRPr/>
            </a:pPr>
            <a:r>
              <a:rPr lang="en-US" sz="1100" kern="0" dirty="0" smtClean="0">
                <a:solidFill>
                  <a:srgbClr val="00BCE4">
                    <a:lumMod val="50000"/>
                  </a:srgbClr>
                </a:solidFill>
              </a:rPr>
              <a:t>ENGAGE</a:t>
            </a:r>
            <a:endParaRPr lang="en-US" sz="1100" kern="0" dirty="0">
              <a:solidFill>
                <a:srgbClr val="00BCE4">
                  <a:lumMod val="50000"/>
                </a:srgbClr>
              </a:solidFill>
            </a:endParaRPr>
          </a:p>
        </p:txBody>
      </p:sp>
      <p:sp>
        <p:nvSpPr>
          <p:cNvPr id="26" name="Rounded Rectangle 3"/>
          <p:cNvSpPr>
            <a:spLocks noChangeArrowheads="1"/>
          </p:cNvSpPr>
          <p:nvPr/>
        </p:nvSpPr>
        <p:spPr bwMode="auto">
          <a:xfrm>
            <a:off x="4662790" y="3327859"/>
            <a:ext cx="1611532" cy="15067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algn="ctr">
            <a:noFill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eaLnBrk="0" hangingPunct="0">
              <a:lnSpc>
                <a:spcPts val="1200"/>
              </a:lnSpc>
              <a:defRPr/>
            </a:pPr>
            <a:r>
              <a:rPr lang="en-US" sz="1100" kern="0" dirty="0" smtClean="0">
                <a:solidFill>
                  <a:srgbClr val="00BCE4">
                    <a:lumMod val="50000"/>
                  </a:srgbClr>
                </a:solidFill>
              </a:rPr>
              <a:t>Pharmacy</a:t>
            </a:r>
            <a:endParaRPr lang="en-US" sz="1100" kern="0" dirty="0">
              <a:solidFill>
                <a:srgbClr val="00BCE4">
                  <a:lumMod val="50000"/>
                </a:srgb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48755" y="3404858"/>
            <a:ext cx="2832645" cy="0"/>
          </a:xfrm>
          <a:prstGeom prst="line">
            <a:avLst/>
          </a:prstGeom>
          <a:noFill/>
          <a:ln w="12700" cap="flat" cmpd="sng" algn="ctr">
            <a:solidFill>
              <a:srgbClr val="00BCE4">
                <a:lumMod val="65000"/>
              </a:srgbClr>
            </a:solidFill>
            <a:prstDash val="solid"/>
          </a:ln>
          <a:effectLst/>
        </p:spPr>
      </p:cxnSp>
      <p:sp>
        <p:nvSpPr>
          <p:cNvPr id="28" name="Rounded Rectangle 3"/>
          <p:cNvSpPr>
            <a:spLocks noChangeArrowheads="1"/>
          </p:cNvSpPr>
          <p:nvPr/>
        </p:nvSpPr>
        <p:spPr bwMode="auto">
          <a:xfrm>
            <a:off x="1752600" y="3327859"/>
            <a:ext cx="826971" cy="15067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algn="ctr">
            <a:noFill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eaLnBrk="0" hangingPunct="0">
              <a:lnSpc>
                <a:spcPts val="1200"/>
              </a:lnSpc>
              <a:defRPr/>
            </a:pPr>
            <a:r>
              <a:rPr lang="en-US" sz="1100" kern="0" dirty="0" smtClean="0">
                <a:solidFill>
                  <a:srgbClr val="00BCE4">
                    <a:lumMod val="50000"/>
                  </a:srgbClr>
                </a:solidFill>
              </a:rPr>
              <a:t>Medications</a:t>
            </a:r>
            <a:endParaRPr lang="en-US" sz="1100" kern="0" dirty="0">
              <a:solidFill>
                <a:srgbClr val="00BCE4">
                  <a:lumMod val="50000"/>
                </a:srgbClr>
              </a:solidFill>
            </a:endParaRPr>
          </a:p>
        </p:txBody>
      </p:sp>
      <p:sp>
        <p:nvSpPr>
          <p:cNvPr id="29" name="Freeform 256"/>
          <p:cNvSpPr>
            <a:spLocks noChangeAspect="1"/>
          </p:cNvSpPr>
          <p:nvPr/>
        </p:nvSpPr>
        <p:spPr bwMode="auto">
          <a:xfrm>
            <a:off x="2826143" y="3808747"/>
            <a:ext cx="713391" cy="614792"/>
          </a:xfrm>
          <a:custGeom>
            <a:avLst/>
            <a:gdLst>
              <a:gd name="T0" fmla="*/ 96 w 104"/>
              <a:gd name="T1" fmla="*/ 53 h 90"/>
              <a:gd name="T2" fmla="*/ 89 w 104"/>
              <a:gd name="T3" fmla="*/ 57 h 90"/>
              <a:gd name="T4" fmla="*/ 74 w 104"/>
              <a:gd name="T5" fmla="*/ 57 h 90"/>
              <a:gd name="T6" fmla="*/ 63 w 104"/>
              <a:gd name="T7" fmla="*/ 34 h 90"/>
              <a:gd name="T8" fmla="*/ 54 w 104"/>
              <a:gd name="T9" fmla="*/ 67 h 90"/>
              <a:gd name="T10" fmla="*/ 48 w 104"/>
              <a:gd name="T11" fmla="*/ 1 h 90"/>
              <a:gd name="T12" fmla="*/ 40 w 104"/>
              <a:gd name="T13" fmla="*/ 0 h 90"/>
              <a:gd name="T14" fmla="*/ 25 w 104"/>
              <a:gd name="T15" fmla="*/ 57 h 90"/>
              <a:gd name="T16" fmla="*/ 0 w 104"/>
              <a:gd name="T17" fmla="*/ 57 h 90"/>
              <a:gd name="T18" fmla="*/ 0 w 104"/>
              <a:gd name="T19" fmla="*/ 65 h 90"/>
              <a:gd name="T20" fmla="*/ 31 w 104"/>
              <a:gd name="T21" fmla="*/ 65 h 90"/>
              <a:gd name="T22" fmla="*/ 42 w 104"/>
              <a:gd name="T23" fmla="*/ 24 h 90"/>
              <a:gd name="T24" fmla="*/ 48 w 104"/>
              <a:gd name="T25" fmla="*/ 89 h 90"/>
              <a:gd name="T26" fmla="*/ 56 w 104"/>
              <a:gd name="T27" fmla="*/ 90 h 90"/>
              <a:gd name="T28" fmla="*/ 65 w 104"/>
              <a:gd name="T29" fmla="*/ 56 h 90"/>
              <a:gd name="T30" fmla="*/ 70 w 104"/>
              <a:gd name="T31" fmla="*/ 65 h 90"/>
              <a:gd name="T32" fmla="*/ 89 w 104"/>
              <a:gd name="T33" fmla="*/ 65 h 90"/>
              <a:gd name="T34" fmla="*/ 96 w 104"/>
              <a:gd name="T35" fmla="*/ 69 h 90"/>
              <a:gd name="T36" fmla="*/ 104 w 104"/>
              <a:gd name="T37" fmla="*/ 61 h 90"/>
              <a:gd name="T38" fmla="*/ 96 w 104"/>
              <a:gd name="T39" fmla="*/ 5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90">
                <a:moveTo>
                  <a:pt x="96" y="53"/>
                </a:moveTo>
                <a:cubicBezTo>
                  <a:pt x="93" y="53"/>
                  <a:pt x="90" y="55"/>
                  <a:pt x="89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63" y="34"/>
                  <a:pt x="63" y="34"/>
                  <a:pt x="63" y="34"/>
                </a:cubicBezTo>
                <a:cubicBezTo>
                  <a:pt x="54" y="67"/>
                  <a:pt x="54" y="67"/>
                  <a:pt x="54" y="67"/>
                </a:cubicBezTo>
                <a:cubicBezTo>
                  <a:pt x="48" y="1"/>
                  <a:pt x="48" y="1"/>
                  <a:pt x="48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25" y="57"/>
                  <a:pt x="25" y="57"/>
                  <a:pt x="25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5"/>
                  <a:pt x="0" y="65"/>
                  <a:pt x="0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42" y="24"/>
                  <a:pt x="42" y="24"/>
                  <a:pt x="42" y="24"/>
                </a:cubicBezTo>
                <a:cubicBezTo>
                  <a:pt x="48" y="89"/>
                  <a:pt x="48" y="89"/>
                  <a:pt x="48" y="89"/>
                </a:cubicBezTo>
                <a:cubicBezTo>
                  <a:pt x="56" y="90"/>
                  <a:pt x="56" y="90"/>
                  <a:pt x="56" y="90"/>
                </a:cubicBezTo>
                <a:cubicBezTo>
                  <a:pt x="65" y="56"/>
                  <a:pt x="65" y="56"/>
                  <a:pt x="65" y="56"/>
                </a:cubicBezTo>
                <a:cubicBezTo>
                  <a:pt x="70" y="65"/>
                  <a:pt x="70" y="65"/>
                  <a:pt x="7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91" y="67"/>
                  <a:pt x="93" y="69"/>
                  <a:pt x="96" y="69"/>
                </a:cubicBezTo>
                <a:cubicBezTo>
                  <a:pt x="100" y="69"/>
                  <a:pt x="104" y="65"/>
                  <a:pt x="104" y="61"/>
                </a:cubicBezTo>
                <a:cubicBezTo>
                  <a:pt x="104" y="57"/>
                  <a:pt x="100" y="53"/>
                  <a:pt x="96" y="53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Freeform 35"/>
          <p:cNvSpPr>
            <a:spLocks noChangeAspect="1"/>
          </p:cNvSpPr>
          <p:nvPr/>
        </p:nvSpPr>
        <p:spPr bwMode="auto">
          <a:xfrm>
            <a:off x="6187907" y="3906122"/>
            <a:ext cx="648511" cy="567771"/>
          </a:xfrm>
          <a:custGeom>
            <a:avLst/>
            <a:gdLst>
              <a:gd name="T0" fmla="*/ 103 w 118"/>
              <a:gd name="T1" fmla="*/ 0 h 103"/>
              <a:gd name="T2" fmla="*/ 15 w 118"/>
              <a:gd name="T3" fmla="*/ 0 h 103"/>
              <a:gd name="T4" fmla="*/ 0 w 118"/>
              <a:gd name="T5" fmla="*/ 15 h 103"/>
              <a:gd name="T6" fmla="*/ 0 w 118"/>
              <a:gd name="T7" fmla="*/ 66 h 103"/>
              <a:gd name="T8" fmla="*/ 15 w 118"/>
              <a:gd name="T9" fmla="*/ 81 h 103"/>
              <a:gd name="T10" fmla="*/ 44 w 118"/>
              <a:gd name="T11" fmla="*/ 81 h 103"/>
              <a:gd name="T12" fmla="*/ 74 w 118"/>
              <a:gd name="T13" fmla="*/ 103 h 103"/>
              <a:gd name="T14" fmla="*/ 74 w 118"/>
              <a:gd name="T15" fmla="*/ 81 h 103"/>
              <a:gd name="T16" fmla="*/ 103 w 118"/>
              <a:gd name="T17" fmla="*/ 81 h 103"/>
              <a:gd name="T18" fmla="*/ 118 w 118"/>
              <a:gd name="T19" fmla="*/ 66 h 103"/>
              <a:gd name="T20" fmla="*/ 118 w 118"/>
              <a:gd name="T21" fmla="*/ 15 h 103"/>
              <a:gd name="T22" fmla="*/ 103 w 118"/>
              <a:gd name="T2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03">
                <a:moveTo>
                  <a:pt x="103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6"/>
                  <a:pt x="0" y="15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4"/>
                  <a:pt x="6" y="81"/>
                  <a:pt x="15" y="81"/>
                </a:cubicBezTo>
                <a:cubicBezTo>
                  <a:pt x="44" y="81"/>
                  <a:pt x="44" y="81"/>
                  <a:pt x="44" y="81"/>
                </a:cubicBezTo>
                <a:cubicBezTo>
                  <a:pt x="74" y="103"/>
                  <a:pt x="74" y="103"/>
                  <a:pt x="74" y="103"/>
                </a:cubicBezTo>
                <a:cubicBezTo>
                  <a:pt x="74" y="81"/>
                  <a:pt x="74" y="81"/>
                  <a:pt x="7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11" y="81"/>
                  <a:pt x="118" y="74"/>
                  <a:pt x="118" y="66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6"/>
                  <a:pt x="111" y="0"/>
                  <a:pt x="1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3"/>
          <p:cNvSpPr>
            <a:spLocks noChangeAspect="1" noEditPoints="1"/>
          </p:cNvSpPr>
          <p:nvPr/>
        </p:nvSpPr>
        <p:spPr bwMode="auto">
          <a:xfrm>
            <a:off x="914400" y="1332392"/>
            <a:ext cx="470473" cy="1005840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 bwMode="black">
          <a:xfrm>
            <a:off x="381000" y="867687"/>
            <a:ext cx="83926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85000"/>
              </a:lnSpc>
              <a:defRPr sz="2000" kern="0">
                <a:solidFill>
                  <a:srgbClr val="00BCE4">
                    <a:lumMod val="50000"/>
                  </a:srgbClr>
                </a:solidFill>
                <a:cs typeface="Calibri" pitchFamily="34" charset="0"/>
              </a:defRPr>
            </a:lvl1pPr>
          </a:lstStyle>
          <a:p>
            <a:r>
              <a:rPr lang="en-US" dirty="0"/>
              <a:t>Meet </a:t>
            </a:r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33" name="Rounded Rectangle 3"/>
          <p:cNvSpPr>
            <a:spLocks noChangeArrowheads="1"/>
          </p:cNvSpPr>
          <p:nvPr/>
        </p:nvSpPr>
        <p:spPr bwMode="auto">
          <a:xfrm>
            <a:off x="5692192" y="4753887"/>
            <a:ext cx="1551031" cy="1338773"/>
          </a:xfrm>
          <a:prstGeom prst="roundRect">
            <a:avLst>
              <a:gd name="adj" fmla="val 0"/>
            </a:avLst>
          </a:prstGeom>
          <a:ln w="19050">
            <a:noFill/>
            <a:prstDash val="sysDot"/>
          </a:ln>
        </p:spPr>
        <p:txBody>
          <a:bodyPr lIns="0" tIns="0" rIns="0" bIns="0" anchorCtr="1"/>
          <a:lstStyle/>
          <a:p>
            <a:pPr marL="171450" lvl="1" indent="-171450" eaLnBrk="0" hangingPunct="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  <a:cs typeface="Arial" charset="0"/>
              </a:rPr>
              <a:t>When </a:t>
            </a: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the system detects that Mary is non adhering it raises a trigger to engage her by promotions &amp; offers based on her engagement.</a:t>
            </a: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4" name="Freeform 23"/>
          <p:cNvSpPr>
            <a:spLocks noChangeAspect="1" noEditPoints="1"/>
          </p:cNvSpPr>
          <p:nvPr/>
        </p:nvSpPr>
        <p:spPr bwMode="auto">
          <a:xfrm>
            <a:off x="7681055" y="3824539"/>
            <a:ext cx="548545" cy="624548"/>
          </a:xfrm>
          <a:custGeom>
            <a:avLst/>
            <a:gdLst>
              <a:gd name="T0" fmla="*/ 138 w 158"/>
              <a:gd name="T1" fmla="*/ 97 h 180"/>
              <a:gd name="T2" fmla="*/ 119 w 158"/>
              <a:gd name="T3" fmla="*/ 109 h 180"/>
              <a:gd name="T4" fmla="*/ 111 w 158"/>
              <a:gd name="T5" fmla="*/ 108 h 180"/>
              <a:gd name="T6" fmla="*/ 82 w 158"/>
              <a:gd name="T7" fmla="*/ 123 h 180"/>
              <a:gd name="T8" fmla="*/ 78 w 158"/>
              <a:gd name="T9" fmla="*/ 138 h 180"/>
              <a:gd name="T10" fmla="*/ 46 w 158"/>
              <a:gd name="T11" fmla="*/ 170 h 180"/>
              <a:gd name="T12" fmla="*/ 13 w 158"/>
              <a:gd name="T13" fmla="*/ 138 h 180"/>
              <a:gd name="T14" fmla="*/ 46 w 158"/>
              <a:gd name="T15" fmla="*/ 105 h 180"/>
              <a:gd name="T16" fmla="*/ 55 w 158"/>
              <a:gd name="T17" fmla="*/ 104 h 180"/>
              <a:gd name="T18" fmla="*/ 64 w 158"/>
              <a:gd name="T19" fmla="*/ 94 h 180"/>
              <a:gd name="T20" fmla="*/ 67 w 158"/>
              <a:gd name="T21" fmla="*/ 80 h 180"/>
              <a:gd name="T22" fmla="*/ 125 w 158"/>
              <a:gd name="T23" fmla="*/ 17 h 180"/>
              <a:gd name="T24" fmla="*/ 125 w 158"/>
              <a:gd name="T25" fmla="*/ 7 h 180"/>
              <a:gd name="T26" fmla="*/ 121 w 158"/>
              <a:gd name="T27" fmla="*/ 2 h 180"/>
              <a:gd name="T28" fmla="*/ 118 w 158"/>
              <a:gd name="T29" fmla="*/ 2 h 180"/>
              <a:gd name="T30" fmla="*/ 118 w 158"/>
              <a:gd name="T31" fmla="*/ 2 h 180"/>
              <a:gd name="T32" fmla="*/ 111 w 158"/>
              <a:gd name="T33" fmla="*/ 2 h 180"/>
              <a:gd name="T34" fmla="*/ 107 w 158"/>
              <a:gd name="T35" fmla="*/ 0 h 180"/>
              <a:gd name="T36" fmla="*/ 100 w 158"/>
              <a:gd name="T37" fmla="*/ 6 h 180"/>
              <a:gd name="T38" fmla="*/ 107 w 158"/>
              <a:gd name="T39" fmla="*/ 13 h 180"/>
              <a:gd name="T40" fmla="*/ 111 w 158"/>
              <a:gd name="T41" fmla="*/ 11 h 180"/>
              <a:gd name="T42" fmla="*/ 116 w 158"/>
              <a:gd name="T43" fmla="*/ 11 h 180"/>
              <a:gd name="T44" fmla="*/ 116 w 158"/>
              <a:gd name="T45" fmla="*/ 17 h 180"/>
              <a:gd name="T46" fmla="*/ 63 w 158"/>
              <a:gd name="T47" fmla="*/ 71 h 180"/>
              <a:gd name="T48" fmla="*/ 9 w 158"/>
              <a:gd name="T49" fmla="*/ 17 h 180"/>
              <a:gd name="T50" fmla="*/ 10 w 158"/>
              <a:gd name="T51" fmla="*/ 11 h 180"/>
              <a:gd name="T52" fmla="*/ 20 w 158"/>
              <a:gd name="T53" fmla="*/ 11 h 180"/>
              <a:gd name="T54" fmla="*/ 25 w 158"/>
              <a:gd name="T55" fmla="*/ 13 h 180"/>
              <a:gd name="T56" fmla="*/ 31 w 158"/>
              <a:gd name="T57" fmla="*/ 6 h 180"/>
              <a:gd name="T58" fmla="*/ 25 w 158"/>
              <a:gd name="T59" fmla="*/ 0 h 180"/>
              <a:gd name="T60" fmla="*/ 20 w 158"/>
              <a:gd name="T61" fmla="*/ 2 h 180"/>
              <a:gd name="T62" fmla="*/ 7 w 158"/>
              <a:gd name="T63" fmla="*/ 2 h 180"/>
              <a:gd name="T64" fmla="*/ 6 w 158"/>
              <a:gd name="T65" fmla="*/ 2 h 180"/>
              <a:gd name="T66" fmla="*/ 3 w 158"/>
              <a:gd name="T67" fmla="*/ 3 h 180"/>
              <a:gd name="T68" fmla="*/ 1 w 158"/>
              <a:gd name="T69" fmla="*/ 6 h 180"/>
              <a:gd name="T70" fmla="*/ 0 w 158"/>
              <a:gd name="T71" fmla="*/ 17 h 180"/>
              <a:gd name="T72" fmla="*/ 58 w 158"/>
              <a:gd name="T73" fmla="*/ 80 h 180"/>
              <a:gd name="T74" fmla="*/ 55 w 158"/>
              <a:gd name="T75" fmla="*/ 93 h 180"/>
              <a:gd name="T76" fmla="*/ 52 w 158"/>
              <a:gd name="T77" fmla="*/ 95 h 180"/>
              <a:gd name="T78" fmla="*/ 46 w 158"/>
              <a:gd name="T79" fmla="*/ 96 h 180"/>
              <a:gd name="T80" fmla="*/ 4 w 158"/>
              <a:gd name="T81" fmla="*/ 138 h 180"/>
              <a:gd name="T82" fmla="*/ 46 w 158"/>
              <a:gd name="T83" fmla="*/ 180 h 180"/>
              <a:gd name="T84" fmla="*/ 88 w 158"/>
              <a:gd name="T85" fmla="*/ 138 h 180"/>
              <a:gd name="T86" fmla="*/ 88 w 158"/>
              <a:gd name="T87" fmla="*/ 138 h 180"/>
              <a:gd name="T88" fmla="*/ 88 w 158"/>
              <a:gd name="T89" fmla="*/ 135 h 180"/>
              <a:gd name="T90" fmla="*/ 93 w 158"/>
              <a:gd name="T91" fmla="*/ 123 h 180"/>
              <a:gd name="T92" fmla="*/ 111 w 158"/>
              <a:gd name="T93" fmla="*/ 117 h 180"/>
              <a:gd name="T94" fmla="*/ 117 w 158"/>
              <a:gd name="T95" fmla="*/ 117 h 180"/>
              <a:gd name="T96" fmla="*/ 117 w 158"/>
              <a:gd name="T97" fmla="*/ 118 h 180"/>
              <a:gd name="T98" fmla="*/ 138 w 158"/>
              <a:gd name="T99" fmla="*/ 138 h 180"/>
              <a:gd name="T100" fmla="*/ 158 w 158"/>
              <a:gd name="T101" fmla="*/ 118 h 180"/>
              <a:gd name="T102" fmla="*/ 138 w 158"/>
              <a:gd name="T103" fmla="*/ 97 h 180"/>
              <a:gd name="T104" fmla="*/ 138 w 158"/>
              <a:gd name="T105" fmla="*/ 126 h 180"/>
              <a:gd name="T106" fmla="*/ 129 w 158"/>
              <a:gd name="T107" fmla="*/ 118 h 180"/>
              <a:gd name="T108" fmla="*/ 138 w 158"/>
              <a:gd name="T109" fmla="*/ 109 h 180"/>
              <a:gd name="T110" fmla="*/ 146 w 158"/>
              <a:gd name="T111" fmla="*/ 118 h 180"/>
              <a:gd name="T112" fmla="*/ 138 w 158"/>
              <a:gd name="T113" fmla="*/ 12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8" h="180">
                <a:moveTo>
                  <a:pt x="138" y="97"/>
                </a:moveTo>
                <a:cubicBezTo>
                  <a:pt x="130" y="97"/>
                  <a:pt x="123" y="102"/>
                  <a:pt x="119" y="109"/>
                </a:cubicBezTo>
                <a:cubicBezTo>
                  <a:pt x="116" y="108"/>
                  <a:pt x="113" y="108"/>
                  <a:pt x="111" y="108"/>
                </a:cubicBezTo>
                <a:cubicBezTo>
                  <a:pt x="95" y="108"/>
                  <a:pt x="86" y="115"/>
                  <a:pt x="82" y="123"/>
                </a:cubicBezTo>
                <a:cubicBezTo>
                  <a:pt x="78" y="130"/>
                  <a:pt x="78" y="137"/>
                  <a:pt x="78" y="138"/>
                </a:cubicBezTo>
                <a:cubicBezTo>
                  <a:pt x="78" y="156"/>
                  <a:pt x="64" y="170"/>
                  <a:pt x="46" y="170"/>
                </a:cubicBezTo>
                <a:cubicBezTo>
                  <a:pt x="28" y="170"/>
                  <a:pt x="13" y="156"/>
                  <a:pt x="13" y="138"/>
                </a:cubicBezTo>
                <a:cubicBezTo>
                  <a:pt x="13" y="120"/>
                  <a:pt x="28" y="105"/>
                  <a:pt x="46" y="105"/>
                </a:cubicBezTo>
                <a:cubicBezTo>
                  <a:pt x="49" y="105"/>
                  <a:pt x="52" y="105"/>
                  <a:pt x="55" y="104"/>
                </a:cubicBezTo>
                <a:cubicBezTo>
                  <a:pt x="59" y="102"/>
                  <a:pt x="63" y="99"/>
                  <a:pt x="64" y="94"/>
                </a:cubicBezTo>
                <a:cubicBezTo>
                  <a:pt x="66" y="90"/>
                  <a:pt x="66" y="86"/>
                  <a:pt x="67" y="80"/>
                </a:cubicBezTo>
                <a:cubicBezTo>
                  <a:pt x="99" y="78"/>
                  <a:pt x="125" y="50"/>
                  <a:pt x="125" y="17"/>
                </a:cubicBezTo>
                <a:cubicBezTo>
                  <a:pt x="125" y="14"/>
                  <a:pt x="125" y="10"/>
                  <a:pt x="125" y="7"/>
                </a:cubicBezTo>
                <a:cubicBezTo>
                  <a:pt x="124" y="5"/>
                  <a:pt x="123" y="3"/>
                  <a:pt x="121" y="2"/>
                </a:cubicBezTo>
                <a:cubicBezTo>
                  <a:pt x="120" y="2"/>
                  <a:pt x="119" y="2"/>
                  <a:pt x="118" y="2"/>
                </a:cubicBezTo>
                <a:cubicBezTo>
                  <a:pt x="118" y="2"/>
                  <a:pt x="118" y="2"/>
                  <a:pt x="118" y="2"/>
                </a:cubicBezTo>
                <a:cubicBezTo>
                  <a:pt x="111" y="2"/>
                  <a:pt x="111" y="2"/>
                  <a:pt x="111" y="2"/>
                </a:cubicBezTo>
                <a:cubicBezTo>
                  <a:pt x="110" y="1"/>
                  <a:pt x="109" y="0"/>
                  <a:pt x="107" y="0"/>
                </a:cubicBezTo>
                <a:cubicBezTo>
                  <a:pt x="103" y="0"/>
                  <a:pt x="100" y="3"/>
                  <a:pt x="100" y="6"/>
                </a:cubicBezTo>
                <a:cubicBezTo>
                  <a:pt x="100" y="10"/>
                  <a:pt x="103" y="13"/>
                  <a:pt x="107" y="13"/>
                </a:cubicBezTo>
                <a:cubicBezTo>
                  <a:pt x="109" y="13"/>
                  <a:pt x="110" y="12"/>
                  <a:pt x="111" y="11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6" y="13"/>
                  <a:pt x="116" y="15"/>
                  <a:pt x="116" y="17"/>
                </a:cubicBezTo>
                <a:cubicBezTo>
                  <a:pt x="116" y="47"/>
                  <a:pt x="92" y="71"/>
                  <a:pt x="63" y="71"/>
                </a:cubicBezTo>
                <a:cubicBezTo>
                  <a:pt x="33" y="71"/>
                  <a:pt x="9" y="47"/>
                  <a:pt x="9" y="17"/>
                </a:cubicBezTo>
                <a:cubicBezTo>
                  <a:pt x="9" y="15"/>
                  <a:pt x="9" y="13"/>
                  <a:pt x="1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1" y="12"/>
                  <a:pt x="23" y="13"/>
                  <a:pt x="25" y="13"/>
                </a:cubicBezTo>
                <a:cubicBezTo>
                  <a:pt x="28" y="13"/>
                  <a:pt x="31" y="10"/>
                  <a:pt x="31" y="6"/>
                </a:cubicBezTo>
                <a:cubicBezTo>
                  <a:pt x="31" y="3"/>
                  <a:pt x="28" y="0"/>
                  <a:pt x="25" y="0"/>
                </a:cubicBezTo>
                <a:cubicBezTo>
                  <a:pt x="23" y="0"/>
                  <a:pt x="21" y="1"/>
                  <a:pt x="20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2"/>
                  <a:pt x="6" y="2"/>
                  <a:pt x="6" y="2"/>
                </a:cubicBezTo>
                <a:cubicBezTo>
                  <a:pt x="6" y="2"/>
                  <a:pt x="5" y="2"/>
                  <a:pt x="3" y="3"/>
                </a:cubicBezTo>
                <a:cubicBezTo>
                  <a:pt x="2" y="4"/>
                  <a:pt x="1" y="5"/>
                  <a:pt x="1" y="6"/>
                </a:cubicBezTo>
                <a:cubicBezTo>
                  <a:pt x="1" y="10"/>
                  <a:pt x="0" y="13"/>
                  <a:pt x="0" y="17"/>
                </a:cubicBezTo>
                <a:cubicBezTo>
                  <a:pt x="0" y="50"/>
                  <a:pt x="26" y="78"/>
                  <a:pt x="58" y="80"/>
                </a:cubicBezTo>
                <a:cubicBezTo>
                  <a:pt x="57" y="87"/>
                  <a:pt x="56" y="91"/>
                  <a:pt x="55" y="93"/>
                </a:cubicBezTo>
                <a:cubicBezTo>
                  <a:pt x="54" y="94"/>
                  <a:pt x="53" y="95"/>
                  <a:pt x="52" y="95"/>
                </a:cubicBezTo>
                <a:cubicBezTo>
                  <a:pt x="51" y="96"/>
                  <a:pt x="49" y="96"/>
                  <a:pt x="46" y="96"/>
                </a:cubicBezTo>
                <a:cubicBezTo>
                  <a:pt x="23" y="96"/>
                  <a:pt x="4" y="115"/>
                  <a:pt x="4" y="138"/>
                </a:cubicBezTo>
                <a:cubicBezTo>
                  <a:pt x="4" y="161"/>
                  <a:pt x="23" y="180"/>
                  <a:pt x="46" y="180"/>
                </a:cubicBezTo>
                <a:cubicBezTo>
                  <a:pt x="69" y="180"/>
                  <a:pt x="88" y="161"/>
                  <a:pt x="88" y="138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88" y="138"/>
                  <a:pt x="88" y="136"/>
                  <a:pt x="88" y="135"/>
                </a:cubicBezTo>
                <a:cubicBezTo>
                  <a:pt x="88" y="131"/>
                  <a:pt x="90" y="127"/>
                  <a:pt x="93" y="123"/>
                </a:cubicBezTo>
                <a:cubicBezTo>
                  <a:pt x="96" y="120"/>
                  <a:pt x="101" y="117"/>
                  <a:pt x="111" y="117"/>
                </a:cubicBezTo>
                <a:cubicBezTo>
                  <a:pt x="113" y="117"/>
                  <a:pt x="115" y="117"/>
                  <a:pt x="117" y="117"/>
                </a:cubicBezTo>
                <a:cubicBezTo>
                  <a:pt x="117" y="117"/>
                  <a:pt x="117" y="118"/>
                  <a:pt x="117" y="118"/>
                </a:cubicBezTo>
                <a:cubicBezTo>
                  <a:pt x="117" y="129"/>
                  <a:pt x="126" y="138"/>
                  <a:pt x="138" y="138"/>
                </a:cubicBezTo>
                <a:cubicBezTo>
                  <a:pt x="149" y="138"/>
                  <a:pt x="158" y="129"/>
                  <a:pt x="158" y="118"/>
                </a:cubicBezTo>
                <a:cubicBezTo>
                  <a:pt x="158" y="106"/>
                  <a:pt x="149" y="97"/>
                  <a:pt x="138" y="97"/>
                </a:cubicBezTo>
                <a:close/>
                <a:moveTo>
                  <a:pt x="138" y="126"/>
                </a:moveTo>
                <a:cubicBezTo>
                  <a:pt x="133" y="126"/>
                  <a:pt x="129" y="122"/>
                  <a:pt x="129" y="118"/>
                </a:cubicBezTo>
                <a:cubicBezTo>
                  <a:pt x="129" y="113"/>
                  <a:pt x="133" y="109"/>
                  <a:pt x="138" y="109"/>
                </a:cubicBezTo>
                <a:cubicBezTo>
                  <a:pt x="142" y="109"/>
                  <a:pt x="146" y="113"/>
                  <a:pt x="146" y="118"/>
                </a:cubicBezTo>
                <a:cubicBezTo>
                  <a:pt x="146" y="122"/>
                  <a:pt x="142" y="126"/>
                  <a:pt x="138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13"/>
          <p:cNvSpPr>
            <a:spLocks noChangeAspect="1" noEditPoints="1"/>
          </p:cNvSpPr>
          <p:nvPr/>
        </p:nvSpPr>
        <p:spPr bwMode="auto">
          <a:xfrm>
            <a:off x="1264426" y="3769584"/>
            <a:ext cx="353474" cy="755703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54"/>
          <p:cNvSpPr>
            <a:spLocks noChangeAspect="1" noEditPoints="1"/>
          </p:cNvSpPr>
          <p:nvPr/>
        </p:nvSpPr>
        <p:spPr bwMode="auto">
          <a:xfrm>
            <a:off x="4419600" y="3833006"/>
            <a:ext cx="874850" cy="624548"/>
          </a:xfrm>
          <a:custGeom>
            <a:avLst/>
            <a:gdLst>
              <a:gd name="T0" fmla="*/ 560 w 588"/>
              <a:gd name="T1" fmla="*/ 233 h 408"/>
              <a:gd name="T2" fmla="*/ 560 w 588"/>
              <a:gd name="T3" fmla="*/ 257 h 408"/>
              <a:gd name="T4" fmla="*/ 560 w 588"/>
              <a:gd name="T5" fmla="*/ 233 h 408"/>
              <a:gd name="T6" fmla="*/ 560 w 588"/>
              <a:gd name="T7" fmla="*/ 324 h 408"/>
              <a:gd name="T8" fmla="*/ 560 w 588"/>
              <a:gd name="T9" fmla="*/ 348 h 408"/>
              <a:gd name="T10" fmla="*/ 560 w 588"/>
              <a:gd name="T11" fmla="*/ 324 h 408"/>
              <a:gd name="T12" fmla="*/ 27 w 588"/>
              <a:gd name="T13" fmla="*/ 348 h 408"/>
              <a:gd name="T14" fmla="*/ 27 w 588"/>
              <a:gd name="T15" fmla="*/ 324 h 408"/>
              <a:gd name="T16" fmla="*/ 27 w 588"/>
              <a:gd name="T17" fmla="*/ 348 h 408"/>
              <a:gd name="T18" fmla="*/ 27 w 588"/>
              <a:gd name="T19" fmla="*/ 257 h 408"/>
              <a:gd name="T20" fmla="*/ 27 w 588"/>
              <a:gd name="T21" fmla="*/ 233 h 408"/>
              <a:gd name="T22" fmla="*/ 27 w 588"/>
              <a:gd name="T23" fmla="*/ 257 h 408"/>
              <a:gd name="T24" fmla="*/ 27 w 588"/>
              <a:gd name="T25" fmla="*/ 166 h 408"/>
              <a:gd name="T26" fmla="*/ 27 w 588"/>
              <a:gd name="T27" fmla="*/ 141 h 408"/>
              <a:gd name="T28" fmla="*/ 27 w 588"/>
              <a:gd name="T29" fmla="*/ 166 h 408"/>
              <a:gd name="T30" fmla="*/ 27 w 588"/>
              <a:gd name="T31" fmla="*/ 75 h 408"/>
              <a:gd name="T32" fmla="*/ 27 w 588"/>
              <a:gd name="T33" fmla="*/ 50 h 408"/>
              <a:gd name="T34" fmla="*/ 27 w 588"/>
              <a:gd name="T35" fmla="*/ 75 h 408"/>
              <a:gd name="T36" fmla="*/ 560 w 588"/>
              <a:gd name="T37" fmla="*/ 50 h 408"/>
              <a:gd name="T38" fmla="*/ 560 w 588"/>
              <a:gd name="T39" fmla="*/ 75 h 408"/>
              <a:gd name="T40" fmla="*/ 560 w 588"/>
              <a:gd name="T41" fmla="*/ 50 h 408"/>
              <a:gd name="T42" fmla="*/ 560 w 588"/>
              <a:gd name="T43" fmla="*/ 141 h 408"/>
              <a:gd name="T44" fmla="*/ 560 w 588"/>
              <a:gd name="T45" fmla="*/ 166 h 408"/>
              <a:gd name="T46" fmla="*/ 560 w 588"/>
              <a:gd name="T47" fmla="*/ 141 h 408"/>
              <a:gd name="T48" fmla="*/ 535 w 588"/>
              <a:gd name="T49" fmla="*/ 166 h 408"/>
              <a:gd name="T50" fmla="*/ 588 w 588"/>
              <a:gd name="T51" fmla="*/ 154 h 408"/>
              <a:gd name="T52" fmla="*/ 535 w 588"/>
              <a:gd name="T53" fmla="*/ 141 h 408"/>
              <a:gd name="T54" fmla="*/ 501 w 588"/>
              <a:gd name="T55" fmla="*/ 75 h 408"/>
              <a:gd name="T56" fmla="*/ 560 w 588"/>
              <a:gd name="T57" fmla="*/ 90 h 408"/>
              <a:gd name="T58" fmla="*/ 560 w 588"/>
              <a:gd name="T59" fmla="*/ 35 h 408"/>
              <a:gd name="T60" fmla="*/ 501 w 588"/>
              <a:gd name="T61" fmla="*/ 50 h 408"/>
              <a:gd name="T62" fmla="*/ 450 w 588"/>
              <a:gd name="T63" fmla="*/ 0 h 408"/>
              <a:gd name="T64" fmla="*/ 86 w 588"/>
              <a:gd name="T65" fmla="*/ 50 h 408"/>
              <a:gd name="T66" fmla="*/ 52 w 588"/>
              <a:gd name="T67" fmla="*/ 50 h 408"/>
              <a:gd name="T68" fmla="*/ 0 w 588"/>
              <a:gd name="T69" fmla="*/ 62 h 408"/>
              <a:gd name="T70" fmla="*/ 52 w 588"/>
              <a:gd name="T71" fmla="*/ 75 h 408"/>
              <a:gd name="T72" fmla="*/ 86 w 588"/>
              <a:gd name="T73" fmla="*/ 141 h 408"/>
              <a:gd name="T74" fmla="*/ 27 w 588"/>
              <a:gd name="T75" fmla="*/ 126 h 408"/>
              <a:gd name="T76" fmla="*/ 27 w 588"/>
              <a:gd name="T77" fmla="*/ 181 h 408"/>
              <a:gd name="T78" fmla="*/ 86 w 588"/>
              <a:gd name="T79" fmla="*/ 166 h 408"/>
              <a:gd name="T80" fmla="*/ 52 w 588"/>
              <a:gd name="T81" fmla="*/ 232 h 408"/>
              <a:gd name="T82" fmla="*/ 0 w 588"/>
              <a:gd name="T83" fmla="*/ 245 h 408"/>
              <a:gd name="T84" fmla="*/ 52 w 588"/>
              <a:gd name="T85" fmla="*/ 257 h 408"/>
              <a:gd name="T86" fmla="*/ 86 w 588"/>
              <a:gd name="T87" fmla="*/ 323 h 408"/>
              <a:gd name="T88" fmla="*/ 27 w 588"/>
              <a:gd name="T89" fmla="*/ 308 h 408"/>
              <a:gd name="T90" fmla="*/ 27 w 588"/>
              <a:gd name="T91" fmla="*/ 364 h 408"/>
              <a:gd name="T92" fmla="*/ 86 w 588"/>
              <a:gd name="T93" fmla="*/ 348 h 408"/>
              <a:gd name="T94" fmla="*/ 91 w 588"/>
              <a:gd name="T95" fmla="*/ 381 h 408"/>
              <a:gd name="T96" fmla="*/ 218 w 588"/>
              <a:gd name="T97" fmla="*/ 148 h 408"/>
              <a:gd name="T98" fmla="*/ 350 w 588"/>
              <a:gd name="T99" fmla="*/ 130 h 408"/>
              <a:gd name="T100" fmla="*/ 368 w 588"/>
              <a:gd name="T101" fmla="*/ 260 h 408"/>
              <a:gd name="T102" fmla="*/ 244 w 588"/>
              <a:gd name="T103" fmla="*/ 278 h 408"/>
              <a:gd name="T104" fmla="*/ 136 w 588"/>
              <a:gd name="T105" fmla="*/ 408 h 408"/>
              <a:gd name="T106" fmla="*/ 501 w 588"/>
              <a:gd name="T107" fmla="*/ 358 h 408"/>
              <a:gd name="T108" fmla="*/ 535 w 588"/>
              <a:gd name="T109" fmla="*/ 348 h 408"/>
              <a:gd name="T110" fmla="*/ 588 w 588"/>
              <a:gd name="T111" fmla="*/ 336 h 408"/>
              <a:gd name="T112" fmla="*/ 535 w 588"/>
              <a:gd name="T113" fmla="*/ 323 h 408"/>
              <a:gd name="T114" fmla="*/ 501 w 588"/>
              <a:gd name="T115" fmla="*/ 257 h 408"/>
              <a:gd name="T116" fmla="*/ 560 w 588"/>
              <a:gd name="T117" fmla="*/ 273 h 408"/>
              <a:gd name="T118" fmla="*/ 560 w 588"/>
              <a:gd name="T119" fmla="*/ 217 h 408"/>
              <a:gd name="T120" fmla="*/ 501 w 588"/>
              <a:gd name="T121" fmla="*/ 232 h 408"/>
              <a:gd name="T122" fmla="*/ 535 w 588"/>
              <a:gd name="T123" fmla="*/ 16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8" h="408">
                <a:moveTo>
                  <a:pt x="560" y="233"/>
                </a:moveTo>
                <a:lnTo>
                  <a:pt x="560" y="233"/>
                </a:lnTo>
                <a:cubicBezTo>
                  <a:pt x="567" y="233"/>
                  <a:pt x="572" y="238"/>
                  <a:pt x="572" y="245"/>
                </a:cubicBezTo>
                <a:cubicBezTo>
                  <a:pt x="572" y="252"/>
                  <a:pt x="567" y="257"/>
                  <a:pt x="560" y="257"/>
                </a:cubicBezTo>
                <a:cubicBezTo>
                  <a:pt x="553" y="257"/>
                  <a:pt x="548" y="252"/>
                  <a:pt x="548" y="245"/>
                </a:cubicBezTo>
                <a:cubicBezTo>
                  <a:pt x="548" y="238"/>
                  <a:pt x="553" y="233"/>
                  <a:pt x="560" y="233"/>
                </a:cubicBezTo>
                <a:close/>
                <a:moveTo>
                  <a:pt x="560" y="324"/>
                </a:moveTo>
                <a:lnTo>
                  <a:pt x="560" y="324"/>
                </a:lnTo>
                <a:cubicBezTo>
                  <a:pt x="567" y="324"/>
                  <a:pt x="572" y="329"/>
                  <a:pt x="572" y="336"/>
                </a:cubicBezTo>
                <a:cubicBezTo>
                  <a:pt x="572" y="343"/>
                  <a:pt x="567" y="348"/>
                  <a:pt x="560" y="348"/>
                </a:cubicBezTo>
                <a:cubicBezTo>
                  <a:pt x="553" y="348"/>
                  <a:pt x="548" y="343"/>
                  <a:pt x="548" y="336"/>
                </a:cubicBezTo>
                <a:cubicBezTo>
                  <a:pt x="548" y="329"/>
                  <a:pt x="553" y="324"/>
                  <a:pt x="560" y="324"/>
                </a:cubicBezTo>
                <a:close/>
                <a:moveTo>
                  <a:pt x="27" y="348"/>
                </a:moveTo>
                <a:lnTo>
                  <a:pt x="27" y="348"/>
                </a:lnTo>
                <a:cubicBezTo>
                  <a:pt x="20" y="348"/>
                  <a:pt x="15" y="343"/>
                  <a:pt x="15" y="336"/>
                </a:cubicBezTo>
                <a:cubicBezTo>
                  <a:pt x="15" y="329"/>
                  <a:pt x="20" y="324"/>
                  <a:pt x="27" y="324"/>
                </a:cubicBezTo>
                <a:cubicBezTo>
                  <a:pt x="34" y="324"/>
                  <a:pt x="39" y="329"/>
                  <a:pt x="39" y="336"/>
                </a:cubicBezTo>
                <a:cubicBezTo>
                  <a:pt x="39" y="343"/>
                  <a:pt x="34" y="348"/>
                  <a:pt x="27" y="348"/>
                </a:cubicBezTo>
                <a:close/>
                <a:moveTo>
                  <a:pt x="27" y="257"/>
                </a:moveTo>
                <a:lnTo>
                  <a:pt x="27" y="257"/>
                </a:lnTo>
                <a:cubicBezTo>
                  <a:pt x="20" y="257"/>
                  <a:pt x="15" y="252"/>
                  <a:pt x="15" y="245"/>
                </a:cubicBezTo>
                <a:cubicBezTo>
                  <a:pt x="15" y="238"/>
                  <a:pt x="20" y="233"/>
                  <a:pt x="27" y="233"/>
                </a:cubicBezTo>
                <a:cubicBezTo>
                  <a:pt x="34" y="233"/>
                  <a:pt x="39" y="238"/>
                  <a:pt x="39" y="245"/>
                </a:cubicBezTo>
                <a:cubicBezTo>
                  <a:pt x="39" y="252"/>
                  <a:pt x="34" y="257"/>
                  <a:pt x="27" y="257"/>
                </a:cubicBezTo>
                <a:close/>
                <a:moveTo>
                  <a:pt x="27" y="166"/>
                </a:moveTo>
                <a:lnTo>
                  <a:pt x="27" y="166"/>
                </a:lnTo>
                <a:cubicBezTo>
                  <a:pt x="20" y="166"/>
                  <a:pt x="15" y="160"/>
                  <a:pt x="15" y="154"/>
                </a:cubicBezTo>
                <a:cubicBezTo>
                  <a:pt x="15" y="147"/>
                  <a:pt x="20" y="141"/>
                  <a:pt x="27" y="141"/>
                </a:cubicBezTo>
                <a:cubicBezTo>
                  <a:pt x="34" y="141"/>
                  <a:pt x="39" y="147"/>
                  <a:pt x="39" y="154"/>
                </a:cubicBezTo>
                <a:cubicBezTo>
                  <a:pt x="39" y="160"/>
                  <a:pt x="34" y="166"/>
                  <a:pt x="27" y="166"/>
                </a:cubicBezTo>
                <a:close/>
                <a:moveTo>
                  <a:pt x="27" y="75"/>
                </a:moveTo>
                <a:lnTo>
                  <a:pt x="27" y="75"/>
                </a:lnTo>
                <a:cubicBezTo>
                  <a:pt x="20" y="75"/>
                  <a:pt x="15" y="69"/>
                  <a:pt x="15" y="62"/>
                </a:cubicBezTo>
                <a:cubicBezTo>
                  <a:pt x="15" y="56"/>
                  <a:pt x="20" y="50"/>
                  <a:pt x="27" y="50"/>
                </a:cubicBezTo>
                <a:cubicBezTo>
                  <a:pt x="34" y="50"/>
                  <a:pt x="39" y="56"/>
                  <a:pt x="39" y="62"/>
                </a:cubicBezTo>
                <a:cubicBezTo>
                  <a:pt x="39" y="69"/>
                  <a:pt x="34" y="75"/>
                  <a:pt x="27" y="75"/>
                </a:cubicBezTo>
                <a:close/>
                <a:moveTo>
                  <a:pt x="560" y="50"/>
                </a:moveTo>
                <a:lnTo>
                  <a:pt x="560" y="50"/>
                </a:lnTo>
                <a:cubicBezTo>
                  <a:pt x="567" y="50"/>
                  <a:pt x="572" y="56"/>
                  <a:pt x="572" y="62"/>
                </a:cubicBezTo>
                <a:cubicBezTo>
                  <a:pt x="572" y="69"/>
                  <a:pt x="567" y="75"/>
                  <a:pt x="560" y="75"/>
                </a:cubicBezTo>
                <a:cubicBezTo>
                  <a:pt x="553" y="75"/>
                  <a:pt x="548" y="69"/>
                  <a:pt x="548" y="62"/>
                </a:cubicBezTo>
                <a:cubicBezTo>
                  <a:pt x="548" y="56"/>
                  <a:pt x="553" y="50"/>
                  <a:pt x="560" y="50"/>
                </a:cubicBezTo>
                <a:close/>
                <a:moveTo>
                  <a:pt x="560" y="141"/>
                </a:moveTo>
                <a:lnTo>
                  <a:pt x="560" y="141"/>
                </a:lnTo>
                <a:cubicBezTo>
                  <a:pt x="567" y="141"/>
                  <a:pt x="572" y="147"/>
                  <a:pt x="572" y="154"/>
                </a:cubicBezTo>
                <a:cubicBezTo>
                  <a:pt x="572" y="160"/>
                  <a:pt x="567" y="166"/>
                  <a:pt x="560" y="166"/>
                </a:cubicBezTo>
                <a:cubicBezTo>
                  <a:pt x="553" y="166"/>
                  <a:pt x="548" y="160"/>
                  <a:pt x="548" y="154"/>
                </a:cubicBezTo>
                <a:cubicBezTo>
                  <a:pt x="548" y="147"/>
                  <a:pt x="553" y="141"/>
                  <a:pt x="560" y="141"/>
                </a:cubicBezTo>
                <a:close/>
                <a:moveTo>
                  <a:pt x="535" y="166"/>
                </a:moveTo>
                <a:lnTo>
                  <a:pt x="535" y="166"/>
                </a:lnTo>
                <a:cubicBezTo>
                  <a:pt x="540" y="175"/>
                  <a:pt x="549" y="181"/>
                  <a:pt x="560" y="181"/>
                </a:cubicBezTo>
                <a:cubicBezTo>
                  <a:pt x="575" y="181"/>
                  <a:pt x="588" y="169"/>
                  <a:pt x="588" y="154"/>
                </a:cubicBezTo>
                <a:cubicBezTo>
                  <a:pt x="588" y="138"/>
                  <a:pt x="575" y="126"/>
                  <a:pt x="560" y="126"/>
                </a:cubicBezTo>
                <a:cubicBezTo>
                  <a:pt x="549" y="126"/>
                  <a:pt x="540" y="132"/>
                  <a:pt x="535" y="141"/>
                </a:cubicBezTo>
                <a:lnTo>
                  <a:pt x="501" y="141"/>
                </a:lnTo>
                <a:lnTo>
                  <a:pt x="501" y="75"/>
                </a:lnTo>
                <a:lnTo>
                  <a:pt x="535" y="75"/>
                </a:lnTo>
                <a:cubicBezTo>
                  <a:pt x="540" y="84"/>
                  <a:pt x="549" y="90"/>
                  <a:pt x="560" y="90"/>
                </a:cubicBezTo>
                <a:cubicBezTo>
                  <a:pt x="575" y="90"/>
                  <a:pt x="588" y="78"/>
                  <a:pt x="588" y="62"/>
                </a:cubicBezTo>
                <a:cubicBezTo>
                  <a:pt x="588" y="47"/>
                  <a:pt x="575" y="35"/>
                  <a:pt x="560" y="35"/>
                </a:cubicBezTo>
                <a:cubicBezTo>
                  <a:pt x="549" y="35"/>
                  <a:pt x="540" y="41"/>
                  <a:pt x="535" y="50"/>
                </a:cubicBezTo>
                <a:lnTo>
                  <a:pt x="501" y="50"/>
                </a:lnTo>
                <a:lnTo>
                  <a:pt x="501" y="50"/>
                </a:lnTo>
                <a:cubicBezTo>
                  <a:pt x="501" y="22"/>
                  <a:pt x="478" y="0"/>
                  <a:pt x="450" y="0"/>
                </a:cubicBezTo>
                <a:lnTo>
                  <a:pt x="136" y="0"/>
                </a:lnTo>
                <a:cubicBezTo>
                  <a:pt x="108" y="0"/>
                  <a:pt x="86" y="22"/>
                  <a:pt x="86" y="50"/>
                </a:cubicBezTo>
                <a:lnTo>
                  <a:pt x="86" y="50"/>
                </a:lnTo>
                <a:lnTo>
                  <a:pt x="52" y="50"/>
                </a:lnTo>
                <a:cubicBezTo>
                  <a:pt x="47" y="41"/>
                  <a:pt x="38" y="35"/>
                  <a:pt x="27" y="35"/>
                </a:cubicBezTo>
                <a:cubicBezTo>
                  <a:pt x="12" y="35"/>
                  <a:pt x="0" y="47"/>
                  <a:pt x="0" y="62"/>
                </a:cubicBezTo>
                <a:cubicBezTo>
                  <a:pt x="0" y="78"/>
                  <a:pt x="12" y="90"/>
                  <a:pt x="27" y="90"/>
                </a:cubicBezTo>
                <a:cubicBezTo>
                  <a:pt x="38" y="90"/>
                  <a:pt x="47" y="84"/>
                  <a:pt x="52" y="75"/>
                </a:cubicBezTo>
                <a:lnTo>
                  <a:pt x="86" y="75"/>
                </a:lnTo>
                <a:lnTo>
                  <a:pt x="86" y="141"/>
                </a:lnTo>
                <a:lnTo>
                  <a:pt x="52" y="141"/>
                </a:lnTo>
                <a:cubicBezTo>
                  <a:pt x="47" y="132"/>
                  <a:pt x="38" y="126"/>
                  <a:pt x="27" y="126"/>
                </a:cubicBezTo>
                <a:cubicBezTo>
                  <a:pt x="12" y="126"/>
                  <a:pt x="0" y="138"/>
                  <a:pt x="0" y="154"/>
                </a:cubicBezTo>
                <a:cubicBezTo>
                  <a:pt x="0" y="169"/>
                  <a:pt x="12" y="181"/>
                  <a:pt x="27" y="181"/>
                </a:cubicBezTo>
                <a:cubicBezTo>
                  <a:pt x="38" y="181"/>
                  <a:pt x="47" y="175"/>
                  <a:pt x="52" y="166"/>
                </a:cubicBezTo>
                <a:lnTo>
                  <a:pt x="86" y="166"/>
                </a:lnTo>
                <a:lnTo>
                  <a:pt x="86" y="232"/>
                </a:lnTo>
                <a:lnTo>
                  <a:pt x="52" y="232"/>
                </a:lnTo>
                <a:cubicBezTo>
                  <a:pt x="47" y="223"/>
                  <a:pt x="38" y="217"/>
                  <a:pt x="27" y="217"/>
                </a:cubicBezTo>
                <a:cubicBezTo>
                  <a:pt x="12" y="217"/>
                  <a:pt x="0" y="229"/>
                  <a:pt x="0" y="245"/>
                </a:cubicBezTo>
                <a:cubicBezTo>
                  <a:pt x="0" y="260"/>
                  <a:pt x="12" y="273"/>
                  <a:pt x="27" y="273"/>
                </a:cubicBezTo>
                <a:cubicBezTo>
                  <a:pt x="38" y="273"/>
                  <a:pt x="47" y="266"/>
                  <a:pt x="52" y="257"/>
                </a:cubicBezTo>
                <a:lnTo>
                  <a:pt x="86" y="257"/>
                </a:lnTo>
                <a:lnTo>
                  <a:pt x="86" y="323"/>
                </a:lnTo>
                <a:lnTo>
                  <a:pt x="52" y="323"/>
                </a:lnTo>
                <a:cubicBezTo>
                  <a:pt x="47" y="314"/>
                  <a:pt x="38" y="308"/>
                  <a:pt x="27" y="308"/>
                </a:cubicBezTo>
                <a:cubicBezTo>
                  <a:pt x="12" y="308"/>
                  <a:pt x="0" y="321"/>
                  <a:pt x="0" y="336"/>
                </a:cubicBezTo>
                <a:cubicBezTo>
                  <a:pt x="0" y="351"/>
                  <a:pt x="12" y="364"/>
                  <a:pt x="27" y="364"/>
                </a:cubicBezTo>
                <a:cubicBezTo>
                  <a:pt x="38" y="364"/>
                  <a:pt x="47" y="357"/>
                  <a:pt x="52" y="348"/>
                </a:cubicBezTo>
                <a:lnTo>
                  <a:pt x="86" y="348"/>
                </a:lnTo>
                <a:lnTo>
                  <a:pt x="86" y="358"/>
                </a:lnTo>
                <a:cubicBezTo>
                  <a:pt x="86" y="366"/>
                  <a:pt x="88" y="374"/>
                  <a:pt x="91" y="381"/>
                </a:cubicBezTo>
                <a:lnTo>
                  <a:pt x="218" y="254"/>
                </a:lnTo>
                <a:lnTo>
                  <a:pt x="218" y="148"/>
                </a:lnTo>
                <a:cubicBezTo>
                  <a:pt x="218" y="138"/>
                  <a:pt x="226" y="130"/>
                  <a:pt x="236" y="130"/>
                </a:cubicBezTo>
                <a:lnTo>
                  <a:pt x="350" y="130"/>
                </a:lnTo>
                <a:cubicBezTo>
                  <a:pt x="360" y="130"/>
                  <a:pt x="368" y="138"/>
                  <a:pt x="368" y="148"/>
                </a:cubicBezTo>
                <a:lnTo>
                  <a:pt x="368" y="260"/>
                </a:lnTo>
                <a:cubicBezTo>
                  <a:pt x="368" y="270"/>
                  <a:pt x="360" y="278"/>
                  <a:pt x="350" y="278"/>
                </a:cubicBezTo>
                <a:lnTo>
                  <a:pt x="244" y="278"/>
                </a:lnTo>
                <a:lnTo>
                  <a:pt x="118" y="405"/>
                </a:lnTo>
                <a:cubicBezTo>
                  <a:pt x="123" y="407"/>
                  <a:pt x="130" y="408"/>
                  <a:pt x="136" y="408"/>
                </a:cubicBezTo>
                <a:lnTo>
                  <a:pt x="450" y="408"/>
                </a:lnTo>
                <a:cubicBezTo>
                  <a:pt x="478" y="408"/>
                  <a:pt x="501" y="386"/>
                  <a:pt x="501" y="358"/>
                </a:cubicBezTo>
                <a:lnTo>
                  <a:pt x="501" y="348"/>
                </a:lnTo>
                <a:lnTo>
                  <a:pt x="535" y="348"/>
                </a:lnTo>
                <a:cubicBezTo>
                  <a:pt x="540" y="357"/>
                  <a:pt x="549" y="364"/>
                  <a:pt x="560" y="364"/>
                </a:cubicBezTo>
                <a:cubicBezTo>
                  <a:pt x="575" y="364"/>
                  <a:pt x="588" y="351"/>
                  <a:pt x="588" y="336"/>
                </a:cubicBezTo>
                <a:cubicBezTo>
                  <a:pt x="588" y="321"/>
                  <a:pt x="575" y="308"/>
                  <a:pt x="560" y="308"/>
                </a:cubicBezTo>
                <a:cubicBezTo>
                  <a:pt x="549" y="308"/>
                  <a:pt x="540" y="314"/>
                  <a:pt x="535" y="323"/>
                </a:cubicBezTo>
                <a:lnTo>
                  <a:pt x="501" y="323"/>
                </a:lnTo>
                <a:lnTo>
                  <a:pt x="501" y="257"/>
                </a:lnTo>
                <a:lnTo>
                  <a:pt x="535" y="257"/>
                </a:lnTo>
                <a:cubicBezTo>
                  <a:pt x="540" y="266"/>
                  <a:pt x="549" y="273"/>
                  <a:pt x="560" y="273"/>
                </a:cubicBezTo>
                <a:cubicBezTo>
                  <a:pt x="575" y="273"/>
                  <a:pt x="588" y="260"/>
                  <a:pt x="588" y="245"/>
                </a:cubicBezTo>
                <a:cubicBezTo>
                  <a:pt x="588" y="229"/>
                  <a:pt x="575" y="217"/>
                  <a:pt x="560" y="217"/>
                </a:cubicBezTo>
                <a:cubicBezTo>
                  <a:pt x="549" y="217"/>
                  <a:pt x="540" y="223"/>
                  <a:pt x="535" y="232"/>
                </a:cubicBezTo>
                <a:lnTo>
                  <a:pt x="501" y="232"/>
                </a:lnTo>
                <a:lnTo>
                  <a:pt x="501" y="166"/>
                </a:lnTo>
                <a:lnTo>
                  <a:pt x="535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30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9079" y="2975392"/>
            <a:ext cx="3018775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Solution – Demo</a:t>
            </a:r>
          </a:p>
        </p:txBody>
      </p:sp>
    </p:spTree>
    <p:extLst>
      <p:ext uri="{BB962C8B-B14F-4D97-AF65-F5344CB8AC3E}">
        <p14:creationId xmlns:p14="http://schemas.microsoft.com/office/powerpoint/2010/main" val="3033145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1311"/>
              </p:ext>
            </p:extLst>
          </p:nvPr>
        </p:nvGraphicFramePr>
        <p:xfrm>
          <a:off x="286871" y="762000"/>
          <a:ext cx="8337175" cy="5567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41"/>
                <a:gridCol w="896471"/>
                <a:gridCol w="367553"/>
                <a:gridCol w="403412"/>
                <a:gridCol w="779929"/>
                <a:gridCol w="1084729"/>
                <a:gridCol w="806824"/>
                <a:gridCol w="998341"/>
                <a:gridCol w="893212"/>
                <a:gridCol w="457199"/>
                <a:gridCol w="923364"/>
              </a:tblGrid>
              <a:tr h="531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Pharmacy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Purchased By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RETAIL/MAIL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For_How_Many_Days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AmountPaid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3/31/2011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5/22/2011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7/5/2011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8/11/2011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9/18/2011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10/22/2011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11/21/2011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1/22/2012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2/20/2012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  <a:tr h="387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7/19/2012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1523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Only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11568" y="179142"/>
            <a:ext cx="8412480" cy="425534"/>
          </a:xfrm>
        </p:spPr>
        <p:txBody>
          <a:bodyPr/>
          <a:lstStyle/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Raw data Snapshot</a:t>
            </a:r>
          </a:p>
        </p:txBody>
      </p:sp>
    </p:spTree>
    <p:extLst>
      <p:ext uri="{BB962C8B-B14F-4D97-AF65-F5344CB8AC3E}">
        <p14:creationId xmlns:p14="http://schemas.microsoft.com/office/powerpoint/2010/main" val="3635172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1568" y="179142"/>
            <a:ext cx="8412480" cy="425534"/>
          </a:xfrm>
        </p:spPr>
        <p:txBody>
          <a:bodyPr/>
          <a:lstStyle/>
          <a:p>
            <a:pPr algn="ctr" fontAlgn="base">
              <a:lnSpc>
                <a:spcPct val="85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Visualizing the raw data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47359"/>
              </p:ext>
            </p:extLst>
          </p:nvPr>
        </p:nvGraphicFramePr>
        <p:xfrm>
          <a:off x="292250" y="1483175"/>
          <a:ext cx="1222785" cy="417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85"/>
              </a:tblGrid>
              <a:tr h="351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Patient ID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Pharmacy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Purchased By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RETAIL/MAIL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For_How_Many_Days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Quantity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827378"/>
            <a:ext cx="7078475" cy="56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25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S_Timesaver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4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S_Timesaver.pptx" id="{328DEE6A-A28F-47B6-B129-B131313CEDB1}" vid="{CCD60F2F-4D9C-4F57-BB97-3B8DF6E2F7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S Deloitte Color">
    <a:dk1>
      <a:sysClr val="windowText" lastClr="000000"/>
    </a:dk1>
    <a:lt1>
      <a:sysClr val="window" lastClr="FFFFFF"/>
    </a:lt1>
    <a:dk2>
      <a:srgbClr val="313131"/>
    </a:dk2>
    <a:lt2>
      <a:srgbClr val="8C8C8C"/>
    </a:lt2>
    <a:accent1>
      <a:srgbClr val="002776"/>
    </a:accent1>
    <a:accent2>
      <a:srgbClr val="81BC00"/>
    </a:accent2>
    <a:accent3>
      <a:srgbClr val="00A1DE"/>
    </a:accent3>
    <a:accent4>
      <a:srgbClr val="3C8A2E"/>
    </a:accent4>
    <a:accent5>
      <a:srgbClr val="72C7E7"/>
    </a:accent5>
    <a:accent6>
      <a:srgbClr val="BDD203"/>
    </a:accent6>
    <a:hlink>
      <a:srgbClr val="00A1DE"/>
    </a:hlink>
    <a:folHlink>
      <a:srgbClr val="72C7E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1114</Words>
  <Application>Microsoft Office PowerPoint</Application>
  <PresentationFormat>On-screen Show (4:3)</PresentationFormat>
  <Paragraphs>417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Lucida Console</vt:lpstr>
      <vt:lpstr>Times New Roman</vt:lpstr>
      <vt:lpstr>Wingdings</vt:lpstr>
      <vt:lpstr>Wingdings 2</vt:lpstr>
      <vt:lpstr>US_Timesaver</vt:lpstr>
      <vt:lpstr>think-cell Slide</vt:lpstr>
      <vt:lpstr>Patient Adherence Prediction</vt:lpstr>
      <vt:lpstr>Problem and Impact </vt:lpstr>
      <vt:lpstr>Primary Stake-Holders</vt:lpstr>
      <vt:lpstr>Solving this big problem</vt:lpstr>
      <vt:lpstr>The Solution</vt:lpstr>
      <vt:lpstr>How it works?</vt:lpstr>
      <vt:lpstr>PowerPoint Presentation</vt:lpstr>
      <vt:lpstr>Raw data Snapshot</vt:lpstr>
      <vt:lpstr>Visualizing the raw data</vt:lpstr>
      <vt:lpstr>Data Analysis</vt:lpstr>
      <vt:lpstr>Data Cleaning and Preparation for modeling</vt:lpstr>
      <vt:lpstr>Model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Narra, Chandra</dc:creator>
  <cp:lastModifiedBy>Agarwal, Saurav</cp:lastModifiedBy>
  <cp:revision>82</cp:revision>
  <dcterms:created xsi:type="dcterms:W3CDTF">2015-08-22T14:31:51Z</dcterms:created>
  <dcterms:modified xsi:type="dcterms:W3CDTF">2015-09-18T11:51:10Z</dcterms:modified>
</cp:coreProperties>
</file>