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7"/>
  </p:notesMasterIdLst>
  <p:sldIdLst>
    <p:sldId id="256" r:id="rId2"/>
    <p:sldId id="272" r:id="rId3"/>
    <p:sldId id="258" r:id="rId4"/>
    <p:sldId id="260" r:id="rId5"/>
    <p:sldId id="261" r:id="rId6"/>
    <p:sldId id="262" r:id="rId7"/>
    <p:sldId id="263" r:id="rId8"/>
    <p:sldId id="264" r:id="rId9"/>
    <p:sldId id="265" r:id="rId10"/>
    <p:sldId id="266" r:id="rId11"/>
    <p:sldId id="267" r:id="rId12"/>
    <p:sldId id="269" r:id="rId13"/>
    <p:sldId id="270"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bhsing3216@gmail.com" initials="" lastIdx="2" clrIdx="0">
    <p:extLst>
      <p:ext uri="{19B8F6BF-5375-455C-9EA6-DF929625EA0E}">
        <p15:presenceInfo xmlns:p15="http://schemas.microsoft.com/office/powerpoint/2012/main" userId="905c81e2da20f2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1T07:55:33.728" idx="1">
    <p:pos x="10" y="10"/>
    <p:text/>
    <p:extLst>
      <p:ext uri="{C676402C-5697-4E1C-873F-D02D1690AC5C}">
        <p15:threadingInfo xmlns:p15="http://schemas.microsoft.com/office/powerpoint/2012/main" timeZoneBias="-330"/>
      </p:ext>
    </p:extLst>
  </p:cm>
  <p:cm authorId="1" dt="2024-01-21T07:56:14.496" idx="2">
    <p:pos x="146" y="146"/>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426192"/>
          <a:ext cx="1170039" cy="1170546"/>
        </a:xfrm>
        <a:prstGeom prst="ellipse">
          <a:avLst/>
        </a:prstGeom>
        <a:gradFill rotWithShape="0">
          <a:gsLst>
            <a:gs pos="0">
              <a:schemeClr val="accent1">
                <a:shade val="50000"/>
                <a:hueOff val="0"/>
                <a:satOff val="0"/>
                <a:lumOff val="0"/>
                <a:alphaOff val="0"/>
                <a:tint val="65000"/>
                <a:shade val="92000"/>
                <a:satMod val="130000"/>
              </a:schemeClr>
            </a:gs>
            <a:gs pos="45000">
              <a:schemeClr val="accent1">
                <a:shade val="50000"/>
                <a:hueOff val="0"/>
                <a:satOff val="0"/>
                <a:lumOff val="0"/>
                <a:alphaOff val="0"/>
                <a:tint val="60000"/>
                <a:shade val="99000"/>
                <a:satMod val="120000"/>
              </a:schemeClr>
            </a:gs>
            <a:gs pos="100000">
              <a:schemeClr val="accent1">
                <a:shade val="5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dsp:txBody>
      <dsp:txXfrm>
        <a:off x="8993237" y="1621317"/>
        <a:ext cx="780683" cy="780295"/>
      </dsp:txXfrm>
    </dsp:sp>
    <dsp:sp modelId="{2BE9F39C-235E-411C-BF8E-8A13D173AE9E}">
      <dsp:nvSpPr>
        <dsp:cNvPr id="0" name=""/>
        <dsp:cNvSpPr/>
      </dsp:nvSpPr>
      <dsp:spPr>
        <a:xfrm rot="2700000">
          <a:off x="7588484" y="1426228"/>
          <a:ext cx="1170268" cy="1170268"/>
        </a:xfrm>
        <a:prstGeom prst="teardrop">
          <a:avLst>
            <a:gd name="adj" fmla="val 100000"/>
          </a:avLst>
        </a:prstGeom>
        <a:gradFill rotWithShape="0">
          <a:gsLst>
            <a:gs pos="0">
              <a:schemeClr val="accent1">
                <a:shade val="50000"/>
                <a:hueOff val="-188410"/>
                <a:satOff val="-5176"/>
                <a:lumOff val="11905"/>
                <a:alphaOff val="0"/>
                <a:tint val="65000"/>
                <a:shade val="92000"/>
                <a:satMod val="130000"/>
              </a:schemeClr>
            </a:gs>
            <a:gs pos="45000">
              <a:schemeClr val="accent1">
                <a:shade val="50000"/>
                <a:hueOff val="-188410"/>
                <a:satOff val="-5176"/>
                <a:lumOff val="11905"/>
                <a:alphaOff val="0"/>
                <a:tint val="60000"/>
                <a:shade val="99000"/>
                <a:satMod val="120000"/>
              </a:schemeClr>
            </a:gs>
            <a:gs pos="100000">
              <a:schemeClr val="accent1">
                <a:shade val="50000"/>
                <a:hueOff val="-188410"/>
                <a:satOff val="-5176"/>
                <a:lumOff val="1190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88410"/>
              <a:satOff val="-5176"/>
              <a:lumOff val="119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dsp:txBody>
      <dsp:txXfrm>
        <a:off x="7783769" y="1621317"/>
        <a:ext cx="780683" cy="780295"/>
      </dsp:txXfrm>
    </dsp:sp>
    <dsp:sp modelId="{1F3ABD3F-CEAA-40E1-9225-2D69D88D1AFD}">
      <dsp:nvSpPr>
        <dsp:cNvPr id="0" name=""/>
        <dsp:cNvSpPr/>
      </dsp:nvSpPr>
      <dsp:spPr>
        <a:xfrm rot="2700000">
          <a:off x="6379016" y="1426228"/>
          <a:ext cx="1170268" cy="1170268"/>
        </a:xfrm>
        <a:prstGeom prst="teardrop">
          <a:avLst>
            <a:gd name="adj" fmla="val 100000"/>
          </a:avLst>
        </a:prstGeom>
        <a:gradFill rotWithShape="0">
          <a:gsLst>
            <a:gs pos="0">
              <a:schemeClr val="accent1">
                <a:shade val="50000"/>
                <a:hueOff val="-376821"/>
                <a:satOff val="-10353"/>
                <a:lumOff val="23810"/>
                <a:alphaOff val="0"/>
                <a:tint val="65000"/>
                <a:shade val="92000"/>
                <a:satMod val="130000"/>
              </a:schemeClr>
            </a:gs>
            <a:gs pos="45000">
              <a:schemeClr val="accent1">
                <a:shade val="50000"/>
                <a:hueOff val="-376821"/>
                <a:satOff val="-10353"/>
                <a:lumOff val="23810"/>
                <a:alphaOff val="0"/>
                <a:tint val="60000"/>
                <a:shade val="99000"/>
                <a:satMod val="120000"/>
              </a:schemeClr>
            </a:gs>
            <a:gs pos="100000">
              <a:schemeClr val="accent1">
                <a:shade val="50000"/>
                <a:hueOff val="-376821"/>
                <a:satOff val="-10353"/>
                <a:lumOff val="2381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76821"/>
              <a:satOff val="-10353"/>
              <a:lumOff val="2381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dsp:txBody>
      <dsp:txXfrm>
        <a:off x="6574302" y="1621317"/>
        <a:ext cx="780683" cy="780295"/>
      </dsp:txXfrm>
    </dsp:sp>
    <dsp:sp modelId="{16824EEA-A689-4234-B17B-2A61F9008F8F}">
      <dsp:nvSpPr>
        <dsp:cNvPr id="0" name=""/>
        <dsp:cNvSpPr/>
      </dsp:nvSpPr>
      <dsp:spPr>
        <a:xfrm rot="2700000">
          <a:off x="5169549" y="1426228"/>
          <a:ext cx="1170268" cy="1170268"/>
        </a:xfrm>
        <a:prstGeom prst="teardrop">
          <a:avLst>
            <a:gd name="adj" fmla="val 100000"/>
          </a:avLst>
        </a:prstGeom>
        <a:gradFill rotWithShape="0">
          <a:gsLst>
            <a:gs pos="0">
              <a:schemeClr val="accent1">
                <a:shade val="50000"/>
                <a:hueOff val="-565231"/>
                <a:satOff val="-15529"/>
                <a:lumOff val="35715"/>
                <a:alphaOff val="0"/>
                <a:tint val="65000"/>
                <a:shade val="92000"/>
                <a:satMod val="130000"/>
              </a:schemeClr>
            </a:gs>
            <a:gs pos="45000">
              <a:schemeClr val="accent1">
                <a:shade val="50000"/>
                <a:hueOff val="-565231"/>
                <a:satOff val="-15529"/>
                <a:lumOff val="35715"/>
                <a:alphaOff val="0"/>
                <a:tint val="60000"/>
                <a:shade val="99000"/>
                <a:satMod val="120000"/>
              </a:schemeClr>
            </a:gs>
            <a:gs pos="100000">
              <a:schemeClr val="accent1">
                <a:shade val="50000"/>
                <a:hueOff val="-565231"/>
                <a:satOff val="-15529"/>
                <a:lumOff val="3571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65231"/>
              <a:satOff val="-15529"/>
              <a:lumOff val="357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dsp:txBody>
      <dsp:txXfrm>
        <a:off x="5364834" y="1621317"/>
        <a:ext cx="780683" cy="780295"/>
      </dsp:txXfrm>
    </dsp:sp>
    <dsp:sp modelId="{BDD731B0-50CA-4E29-9754-BDCB1EBC4DBA}">
      <dsp:nvSpPr>
        <dsp:cNvPr id="0" name=""/>
        <dsp:cNvSpPr/>
      </dsp:nvSpPr>
      <dsp:spPr>
        <a:xfrm rot="2700000">
          <a:off x="3960081" y="1426228"/>
          <a:ext cx="1170268" cy="1170268"/>
        </a:xfrm>
        <a:prstGeom prst="teardrop">
          <a:avLst>
            <a:gd name="adj" fmla="val 100000"/>
          </a:avLst>
        </a:prstGeom>
        <a:gradFill rotWithShape="0">
          <a:gsLst>
            <a:gs pos="0">
              <a:schemeClr val="accent1">
                <a:shade val="50000"/>
                <a:hueOff val="-753641"/>
                <a:satOff val="-20705"/>
                <a:lumOff val="47620"/>
                <a:alphaOff val="0"/>
                <a:tint val="65000"/>
                <a:shade val="92000"/>
                <a:satMod val="130000"/>
              </a:schemeClr>
            </a:gs>
            <a:gs pos="45000">
              <a:schemeClr val="accent1">
                <a:shade val="50000"/>
                <a:hueOff val="-753641"/>
                <a:satOff val="-20705"/>
                <a:lumOff val="47620"/>
                <a:alphaOff val="0"/>
                <a:tint val="60000"/>
                <a:shade val="99000"/>
                <a:satMod val="120000"/>
              </a:schemeClr>
            </a:gs>
            <a:gs pos="100000">
              <a:schemeClr val="accent1">
                <a:shade val="50000"/>
                <a:hueOff val="-753641"/>
                <a:satOff val="-20705"/>
                <a:lumOff val="4762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753641"/>
              <a:satOff val="-20705"/>
              <a:lumOff val="476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dsp:txBody>
      <dsp:txXfrm>
        <a:off x="4155367" y="1621317"/>
        <a:ext cx="780683" cy="780295"/>
      </dsp:txXfrm>
    </dsp:sp>
    <dsp:sp modelId="{B691AD74-CB7C-411B-B530-375303D136AA}">
      <dsp:nvSpPr>
        <dsp:cNvPr id="0" name=""/>
        <dsp:cNvSpPr/>
      </dsp:nvSpPr>
      <dsp:spPr>
        <a:xfrm rot="2700000">
          <a:off x="2750614" y="1426228"/>
          <a:ext cx="1170268" cy="1170268"/>
        </a:xfrm>
        <a:prstGeom prst="teardrop">
          <a:avLst>
            <a:gd name="adj" fmla="val 100000"/>
          </a:avLst>
        </a:prstGeom>
        <a:gradFill rotWithShape="0">
          <a:gsLst>
            <a:gs pos="0">
              <a:schemeClr val="accent1">
                <a:shade val="50000"/>
                <a:hueOff val="-565231"/>
                <a:satOff val="-15529"/>
                <a:lumOff val="35715"/>
                <a:alphaOff val="0"/>
                <a:tint val="65000"/>
                <a:shade val="92000"/>
                <a:satMod val="130000"/>
              </a:schemeClr>
            </a:gs>
            <a:gs pos="45000">
              <a:schemeClr val="accent1">
                <a:shade val="50000"/>
                <a:hueOff val="-565231"/>
                <a:satOff val="-15529"/>
                <a:lumOff val="35715"/>
                <a:alphaOff val="0"/>
                <a:tint val="60000"/>
                <a:shade val="99000"/>
                <a:satMod val="120000"/>
              </a:schemeClr>
            </a:gs>
            <a:gs pos="100000">
              <a:schemeClr val="accent1">
                <a:shade val="50000"/>
                <a:hueOff val="-565231"/>
                <a:satOff val="-15529"/>
                <a:lumOff val="3571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65231"/>
              <a:satOff val="-15529"/>
              <a:lumOff val="357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dsp:txBody>
      <dsp:txXfrm>
        <a:off x="2945899" y="1621317"/>
        <a:ext cx="780683" cy="780295"/>
      </dsp:txXfrm>
    </dsp:sp>
    <dsp:sp modelId="{EA7B42BF-893D-4FB3-9F39-7041EDA2C69B}">
      <dsp:nvSpPr>
        <dsp:cNvPr id="0" name=""/>
        <dsp:cNvSpPr/>
      </dsp:nvSpPr>
      <dsp:spPr>
        <a:xfrm rot="2700000">
          <a:off x="1541146" y="1426228"/>
          <a:ext cx="1170268" cy="1170268"/>
        </a:xfrm>
        <a:prstGeom prst="teardrop">
          <a:avLst>
            <a:gd name="adj" fmla="val 100000"/>
          </a:avLst>
        </a:prstGeom>
        <a:gradFill rotWithShape="0">
          <a:gsLst>
            <a:gs pos="0">
              <a:schemeClr val="accent1">
                <a:shade val="50000"/>
                <a:hueOff val="-376821"/>
                <a:satOff val="-10353"/>
                <a:lumOff val="23810"/>
                <a:alphaOff val="0"/>
                <a:tint val="65000"/>
                <a:shade val="92000"/>
                <a:satMod val="130000"/>
              </a:schemeClr>
            </a:gs>
            <a:gs pos="45000">
              <a:schemeClr val="accent1">
                <a:shade val="50000"/>
                <a:hueOff val="-376821"/>
                <a:satOff val="-10353"/>
                <a:lumOff val="23810"/>
                <a:alphaOff val="0"/>
                <a:tint val="60000"/>
                <a:shade val="99000"/>
                <a:satMod val="120000"/>
              </a:schemeClr>
            </a:gs>
            <a:gs pos="100000">
              <a:schemeClr val="accent1">
                <a:shade val="50000"/>
                <a:hueOff val="-376821"/>
                <a:satOff val="-10353"/>
                <a:lumOff val="2381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76821"/>
              <a:satOff val="-10353"/>
              <a:lumOff val="2381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dsp:txBody>
      <dsp:txXfrm>
        <a:off x="1736432" y="1621317"/>
        <a:ext cx="780683" cy="780295"/>
      </dsp:txXfrm>
    </dsp:sp>
    <dsp:sp modelId="{2800F6E6-7C9D-4AD0-8A95-9F2EECE35CE5}">
      <dsp:nvSpPr>
        <dsp:cNvPr id="0" name=""/>
        <dsp:cNvSpPr/>
      </dsp:nvSpPr>
      <dsp:spPr>
        <a:xfrm rot="2700000">
          <a:off x="331679" y="1426228"/>
          <a:ext cx="1170268" cy="1170268"/>
        </a:xfrm>
        <a:prstGeom prst="teardrop">
          <a:avLst>
            <a:gd name="adj" fmla="val 100000"/>
          </a:avLst>
        </a:prstGeom>
        <a:gradFill rotWithShape="0">
          <a:gsLst>
            <a:gs pos="0">
              <a:schemeClr val="accent1">
                <a:shade val="50000"/>
                <a:hueOff val="-188410"/>
                <a:satOff val="-5176"/>
                <a:lumOff val="11905"/>
                <a:alphaOff val="0"/>
                <a:tint val="65000"/>
                <a:shade val="92000"/>
                <a:satMod val="130000"/>
              </a:schemeClr>
            </a:gs>
            <a:gs pos="45000">
              <a:schemeClr val="accent1">
                <a:shade val="50000"/>
                <a:hueOff val="-188410"/>
                <a:satOff val="-5176"/>
                <a:lumOff val="11905"/>
                <a:alphaOff val="0"/>
                <a:tint val="60000"/>
                <a:shade val="99000"/>
                <a:satMod val="120000"/>
              </a:schemeClr>
            </a:gs>
            <a:gs pos="100000">
              <a:schemeClr val="accent1">
                <a:shade val="50000"/>
                <a:hueOff val="-188410"/>
                <a:satOff val="-5176"/>
                <a:lumOff val="1190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88410"/>
              <a:satOff val="-5176"/>
              <a:lumOff val="119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Importing the Data</a:t>
          </a:r>
        </a:p>
      </dsp:txBody>
      <dsp:txXfrm>
        <a:off x="526964" y="1621317"/>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7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301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0637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8778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8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0062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5652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21-01-2024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167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t>21-01-2024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4968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t>21-01-2024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92252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735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t>21-01-2024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64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3489158"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RISHABH NEGI</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a:xfrm>
            <a:off x="1097280" y="286603"/>
            <a:ext cx="10058400" cy="910601"/>
          </a:xfrm>
        </p:spPr>
        <p:txBody>
          <a:bodyPr>
            <a:noAutofit/>
          </a:bodyPr>
          <a:lstStyle/>
          <a:p>
            <a:r>
              <a:rPr lang="en-IN" sz="3600" dirty="0"/>
              <a:t>Loan Status vs Interest rate and Annual Income vs Loan status </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213295"/>
            <a:ext cx="5313146" cy="9424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The defaulters are more for interest rate of 14 % and above </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513922" y="4984893"/>
            <a:ext cx="4956183" cy="134049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Annual Income is inversely proportional to loan default i.e., as the income increases the loan default decreases. Loan default is very high with the low annual income group i.e., less than 41000</a:t>
            </a:r>
          </a:p>
        </p:txBody>
      </p:sp>
      <p:pic>
        <p:nvPicPr>
          <p:cNvPr id="6" name="Picture 5">
            <a:extLst>
              <a:ext uri="{FF2B5EF4-FFF2-40B4-BE49-F238E27FC236}">
                <a16:creationId xmlns:a16="http://schemas.microsoft.com/office/drawing/2014/main" id="{E4612820-55DE-A271-2735-8EA1BCA4D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72" y="1442301"/>
            <a:ext cx="5578690" cy="3685880"/>
          </a:xfrm>
          <a:prstGeom prst="rect">
            <a:avLst/>
          </a:prstGeom>
        </p:spPr>
      </p:pic>
      <p:pic>
        <p:nvPicPr>
          <p:cNvPr id="8" name="Picture 7">
            <a:extLst>
              <a:ext uri="{FF2B5EF4-FFF2-40B4-BE49-F238E27FC236}">
                <a16:creationId xmlns:a16="http://schemas.microsoft.com/office/drawing/2014/main" id="{7442F9B1-D8BA-8CBA-B068-CDBA57D13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5762" y="1452735"/>
            <a:ext cx="6017070" cy="3505029"/>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a:xfrm>
            <a:off x="1097280" y="286604"/>
            <a:ext cx="10058400" cy="1089710"/>
          </a:xfrm>
        </p:spPr>
        <p:txBody>
          <a:bodyPr/>
          <a:lstStyle/>
          <a:p>
            <a:r>
              <a:rPr lang="en-IN" dirty="0"/>
              <a:t>Applicants defaults for Purpose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 More number of applicants have taken loan for Small Business followed by debt consolidation.</a:t>
            </a:r>
          </a:p>
          <a:p>
            <a:pPr marL="0" indent="0">
              <a:buNone/>
            </a:pPr>
            <a:r>
              <a:rPr lang="en-IN" dirty="0"/>
              <a:t>* Applicants who have taken loan for small business lend to default more.</a:t>
            </a:r>
          </a:p>
        </p:txBody>
      </p:sp>
      <p:pic>
        <p:nvPicPr>
          <p:cNvPr id="4" name="Picture 3">
            <a:extLst>
              <a:ext uri="{FF2B5EF4-FFF2-40B4-BE49-F238E27FC236}">
                <a16:creationId xmlns:a16="http://schemas.microsoft.com/office/drawing/2014/main" id="{D016F021-0A19-B00F-A02D-1813000E0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58" y="1630836"/>
            <a:ext cx="10441805" cy="340307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B141-D9EA-9A87-526F-074D51704AEB}"/>
              </a:ext>
            </a:extLst>
          </p:cNvPr>
          <p:cNvSpPr>
            <a:spLocks noGrp="1"/>
          </p:cNvSpPr>
          <p:nvPr>
            <p:ph type="title"/>
          </p:nvPr>
        </p:nvSpPr>
        <p:spPr>
          <a:xfrm>
            <a:off x="631596" y="286603"/>
            <a:ext cx="10642862" cy="929455"/>
          </a:xfrm>
        </p:spPr>
        <p:txBody>
          <a:bodyPr>
            <a:normAutofit/>
          </a:bodyPr>
          <a:lstStyle/>
          <a:p>
            <a:r>
              <a:rPr lang="en-IN" sz="3300" b="1" dirty="0"/>
              <a:t>Analysis of Term vs Loan Amount vs Purpose of Charged off loan</a:t>
            </a:r>
          </a:p>
        </p:txBody>
      </p:sp>
      <p:pic>
        <p:nvPicPr>
          <p:cNvPr id="5" name="Content Placeholder 4">
            <a:extLst>
              <a:ext uri="{FF2B5EF4-FFF2-40B4-BE49-F238E27FC236}">
                <a16:creationId xmlns:a16="http://schemas.microsoft.com/office/drawing/2014/main" id="{512E846E-CE4E-702E-C8BE-778E763E5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986" y="1489435"/>
            <a:ext cx="9822729" cy="3836709"/>
          </a:xfrm>
        </p:spPr>
      </p:pic>
      <p:sp>
        <p:nvSpPr>
          <p:cNvPr id="6" name="Content Placeholder 2">
            <a:extLst>
              <a:ext uri="{FF2B5EF4-FFF2-40B4-BE49-F238E27FC236}">
                <a16:creationId xmlns:a16="http://schemas.microsoft.com/office/drawing/2014/main" id="{69F2F6B7-7A34-A28F-8D78-99D3BF587A35}"/>
              </a:ext>
            </a:extLst>
          </p:cNvPr>
          <p:cNvSpPr txBox="1">
            <a:spLocks/>
          </p:cNvSpPr>
          <p:nvPr/>
        </p:nvSpPr>
        <p:spPr>
          <a:xfrm>
            <a:off x="721895" y="5368565"/>
            <a:ext cx="9939820" cy="7871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More number of applicants have taken a duration of 60 months period for small business loan</a:t>
            </a:r>
          </a:p>
        </p:txBody>
      </p:sp>
    </p:spTree>
    <p:extLst>
      <p:ext uri="{BB962C8B-B14F-4D97-AF65-F5344CB8AC3E}">
        <p14:creationId xmlns:p14="http://schemas.microsoft.com/office/powerpoint/2010/main" val="208830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B141-D9EA-9A87-526F-074D51704AEB}"/>
              </a:ext>
            </a:extLst>
          </p:cNvPr>
          <p:cNvSpPr>
            <a:spLocks noGrp="1"/>
          </p:cNvSpPr>
          <p:nvPr>
            <p:ph type="title"/>
          </p:nvPr>
        </p:nvSpPr>
        <p:spPr>
          <a:xfrm>
            <a:off x="631596" y="286603"/>
            <a:ext cx="10642862" cy="929455"/>
          </a:xfrm>
        </p:spPr>
        <p:txBody>
          <a:bodyPr>
            <a:normAutofit/>
          </a:bodyPr>
          <a:lstStyle/>
          <a:p>
            <a:r>
              <a:rPr lang="en-IN" sz="3200" b="1" dirty="0"/>
              <a:t>Analysis of Annual Income  vs Loan Amount vs Purpose of Charged off loan</a:t>
            </a:r>
          </a:p>
        </p:txBody>
      </p:sp>
      <p:sp>
        <p:nvSpPr>
          <p:cNvPr id="6" name="Content Placeholder 2">
            <a:extLst>
              <a:ext uri="{FF2B5EF4-FFF2-40B4-BE49-F238E27FC236}">
                <a16:creationId xmlns:a16="http://schemas.microsoft.com/office/drawing/2014/main" id="{69F2F6B7-7A34-A28F-8D78-99D3BF587A35}"/>
              </a:ext>
            </a:extLst>
          </p:cNvPr>
          <p:cNvSpPr txBox="1">
            <a:spLocks/>
          </p:cNvSpPr>
          <p:nvPr/>
        </p:nvSpPr>
        <p:spPr>
          <a:xfrm>
            <a:off x="721895" y="5368565"/>
            <a:ext cx="9939820" cy="7871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endParaRPr lang="en-IN" dirty="0"/>
          </a:p>
        </p:txBody>
      </p:sp>
      <p:pic>
        <p:nvPicPr>
          <p:cNvPr id="8" name="Content Placeholder 7">
            <a:extLst>
              <a:ext uri="{FF2B5EF4-FFF2-40B4-BE49-F238E27FC236}">
                <a16:creationId xmlns:a16="http://schemas.microsoft.com/office/drawing/2014/main" id="{A17AEFB7-2F7E-E004-A0B2-5C1D0C13C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596" y="1640264"/>
            <a:ext cx="10642861" cy="3728302"/>
          </a:xfrm>
        </p:spPr>
      </p:pic>
      <p:sp>
        <p:nvSpPr>
          <p:cNvPr id="9" name="Content Placeholder 2">
            <a:extLst>
              <a:ext uri="{FF2B5EF4-FFF2-40B4-BE49-F238E27FC236}">
                <a16:creationId xmlns:a16="http://schemas.microsoft.com/office/drawing/2014/main" id="{CFDD855E-F554-E237-CA1F-780DD1F6C112}"/>
              </a:ext>
            </a:extLst>
          </p:cNvPr>
          <p:cNvSpPr txBox="1">
            <a:spLocks/>
          </p:cNvSpPr>
          <p:nvPr/>
        </p:nvSpPr>
        <p:spPr>
          <a:xfrm>
            <a:off x="784459" y="5368565"/>
            <a:ext cx="10441806" cy="10322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*Number of applicants who have taken small business is more across various annual income group. However applicants under the category of high income have taken more loan for debt consolidation followed by small business.</a:t>
            </a:r>
          </a:p>
        </p:txBody>
      </p:sp>
    </p:spTree>
    <p:extLst>
      <p:ext uri="{BB962C8B-B14F-4D97-AF65-F5344CB8AC3E}">
        <p14:creationId xmlns:p14="http://schemas.microsoft.com/office/powerpoint/2010/main" val="3396934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B141-D9EA-9A87-526F-074D51704AEB}"/>
              </a:ext>
            </a:extLst>
          </p:cNvPr>
          <p:cNvSpPr>
            <a:spLocks noGrp="1"/>
          </p:cNvSpPr>
          <p:nvPr>
            <p:ph type="title"/>
          </p:nvPr>
        </p:nvSpPr>
        <p:spPr>
          <a:xfrm>
            <a:off x="631596" y="286603"/>
            <a:ext cx="10642862" cy="929455"/>
          </a:xfrm>
        </p:spPr>
        <p:txBody>
          <a:bodyPr>
            <a:normAutofit/>
          </a:bodyPr>
          <a:lstStyle/>
          <a:p>
            <a:r>
              <a:rPr lang="en-IN" sz="3200" b="1" dirty="0"/>
              <a:t>Default rate in Annual Income</a:t>
            </a:r>
          </a:p>
        </p:txBody>
      </p:sp>
      <p:sp>
        <p:nvSpPr>
          <p:cNvPr id="6" name="Content Placeholder 2">
            <a:extLst>
              <a:ext uri="{FF2B5EF4-FFF2-40B4-BE49-F238E27FC236}">
                <a16:creationId xmlns:a16="http://schemas.microsoft.com/office/drawing/2014/main" id="{69F2F6B7-7A34-A28F-8D78-99D3BF587A35}"/>
              </a:ext>
            </a:extLst>
          </p:cNvPr>
          <p:cNvSpPr txBox="1">
            <a:spLocks/>
          </p:cNvSpPr>
          <p:nvPr/>
        </p:nvSpPr>
        <p:spPr>
          <a:xfrm>
            <a:off x="721895" y="5368565"/>
            <a:ext cx="9939820" cy="7871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endParaRPr lang="en-IN" dirty="0"/>
          </a:p>
        </p:txBody>
      </p:sp>
      <p:sp>
        <p:nvSpPr>
          <p:cNvPr id="9" name="Content Placeholder 2">
            <a:extLst>
              <a:ext uri="{FF2B5EF4-FFF2-40B4-BE49-F238E27FC236}">
                <a16:creationId xmlns:a16="http://schemas.microsoft.com/office/drawing/2014/main" id="{CFDD855E-F554-E237-CA1F-780DD1F6C112}"/>
              </a:ext>
            </a:extLst>
          </p:cNvPr>
          <p:cNvSpPr txBox="1">
            <a:spLocks/>
          </p:cNvSpPr>
          <p:nvPr/>
        </p:nvSpPr>
        <p:spPr>
          <a:xfrm>
            <a:off x="784459" y="5368565"/>
            <a:ext cx="10441806" cy="10322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*Default rate highest amongst the low annual income (17.5%)group i.e. whose income less then 40000 per annum </a:t>
            </a:r>
          </a:p>
        </p:txBody>
      </p:sp>
      <p:pic>
        <p:nvPicPr>
          <p:cNvPr id="7" name="Content Placeholder 6">
            <a:extLst>
              <a:ext uri="{FF2B5EF4-FFF2-40B4-BE49-F238E27FC236}">
                <a16:creationId xmlns:a16="http://schemas.microsoft.com/office/drawing/2014/main" id="{4860F7E2-9E85-929E-BE66-E761D76C58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348" y="1680491"/>
            <a:ext cx="10316891" cy="3749347"/>
          </a:xfrm>
        </p:spPr>
      </p:pic>
    </p:spTree>
    <p:extLst>
      <p:ext uri="{BB962C8B-B14F-4D97-AF65-F5344CB8AC3E}">
        <p14:creationId xmlns:p14="http://schemas.microsoft.com/office/powerpoint/2010/main" val="374698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Analysis conclusion </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708981"/>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effect  the chance of defaulting and avoiding Credit Loss after analysis of loan amount and loan status been compared : </a:t>
            </a:r>
          </a:p>
          <a:p>
            <a:r>
              <a:rPr lang="en-US" sz="2000" dirty="0">
                <a:solidFill>
                  <a:schemeClr val="tx1">
                    <a:lumMod val="75000"/>
                    <a:lumOff val="25000"/>
                  </a:schemeClr>
                </a:solidFill>
              </a:rPr>
              <a:t>    1. Employment length</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Interest rate </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Purpose for which loan is taken</a:t>
            </a:r>
          </a:p>
          <a:p>
            <a:r>
              <a:rPr lang="en-US" sz="2000" dirty="0">
                <a:solidFill>
                  <a:schemeClr val="tx1">
                    <a:lumMod val="75000"/>
                    <a:lumOff val="25000"/>
                  </a:schemeClr>
                </a:solidFill>
              </a:rPr>
              <a:t>     6. Grade</a:t>
            </a:r>
          </a:p>
          <a:p>
            <a:endParaRPr lang="en-US" sz="2000" dirty="0">
              <a:solidFill>
                <a:schemeClr val="tx1">
                  <a:lumMod val="75000"/>
                  <a:lumOff val="25000"/>
                </a:schemeClr>
              </a:solidFill>
            </a:endParaRPr>
          </a:p>
          <a:p>
            <a:r>
              <a:rPr lang="en-US" sz="2000" dirty="0">
                <a:solidFill>
                  <a:schemeClr val="tx1">
                    <a:lumMod val="75000"/>
                    <a:lumOff val="25000"/>
                  </a:schemeClr>
                </a:solidFill>
              </a:rPr>
              <a:t>As per the analysis it can be inferred that applicants that are low income group and have taken higher interest loan with longer duration for small business have more probability of defaulting. Hence extra care should be taken care before lending them loan.</a:t>
            </a:r>
          </a:p>
          <a:p>
            <a:endParaRPr lang="en-US" sz="2000" dirty="0">
              <a:solidFill>
                <a:schemeClr val="tx1">
                  <a:lumMod val="75000"/>
                  <a:lumOff val="25000"/>
                </a:schemeClr>
              </a:solidFill>
            </a:endParaRPr>
          </a:p>
          <a:p>
            <a:r>
              <a:rPr lang="en-US" sz="2000" dirty="0">
                <a:solidFill>
                  <a:schemeClr val="tx1">
                    <a:lumMod val="75000"/>
                    <a:lumOff val="25000"/>
                  </a:schemeClr>
                </a:solidFill>
              </a:rPr>
              <a:t>   . </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2554545"/>
          </a:xfrm>
          <a:prstGeom prst="rect">
            <a:avLst/>
          </a:prstGeom>
          <a:noFill/>
        </p:spPr>
        <p:txBody>
          <a:bodyPr wrap="square" rtlCol="0">
            <a:spAutoFit/>
          </a:bodyPr>
          <a:lstStyle/>
          <a:p>
            <a:r>
              <a:rPr lang="en-IN" sz="2000" dirty="0"/>
              <a:t>The Objective of this case study is to implement EDA technique on a real world problem and understand the insights and present in a business first manner via presentation.</a:t>
            </a:r>
          </a:p>
          <a:p>
            <a:endParaRPr lang="en-IN" sz="2000" dirty="0"/>
          </a:p>
          <a:p>
            <a:r>
              <a:rPr lang="en-IN" sz="2000" dirty="0"/>
              <a:t>Benefits of the case study:</a:t>
            </a:r>
          </a:p>
          <a:p>
            <a:pPr marL="285750" indent="-285750">
              <a:buFont typeface="Wingdings" panose="05000000000000000000" pitchFamily="2" charset="2"/>
              <a:buChar char="Ø"/>
            </a:pPr>
            <a:r>
              <a:rPr lang="en-IN" sz="2000" dirty="0"/>
              <a:t>Gives a idea about how EDA is used in real life business problems.</a:t>
            </a:r>
          </a:p>
          <a:p>
            <a:pPr marL="285750" indent="-285750">
              <a:buFont typeface="Wingdings" panose="05000000000000000000" pitchFamily="2" charset="2"/>
              <a:buChar char="Ø"/>
            </a:pPr>
            <a:r>
              <a:rPr lang="en-IN" sz="2000" dirty="0"/>
              <a:t>It also develops a basic understanding of risk analytics in banking and financial services.</a:t>
            </a:r>
          </a:p>
          <a:p>
            <a:pPr marL="285750" indent="-285750">
              <a:buFont typeface="Wingdings" panose="05000000000000000000" pitchFamily="2" charset="2"/>
              <a:buChar char="Ø"/>
            </a:pPr>
            <a:r>
              <a:rPr lang="en-IN" sz="2000" dirty="0"/>
              <a:t>How the data is used to minimize loss of money while lending it to clients.</a:t>
            </a:r>
          </a:p>
          <a:p>
            <a:pPr marL="285750" indent="-285750">
              <a:buFont typeface="Wingdings" panose="05000000000000000000" pitchFamily="2" charset="2"/>
              <a:buChar char="Ø"/>
            </a:pPr>
            <a:r>
              <a:rPr lang="en-IN" sz="2000" dirty="0"/>
              <a:t>It improves our understating of visualization and what charts to use for real life data.</a:t>
            </a:r>
          </a:p>
        </p:txBody>
      </p:sp>
    </p:spTree>
    <p:extLst>
      <p:ext uri="{BB962C8B-B14F-4D97-AF65-F5344CB8AC3E}">
        <p14:creationId xmlns:p14="http://schemas.microsoft.com/office/powerpoint/2010/main" val="1987141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471781241"/>
              </p:ext>
            </p:extLst>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286604"/>
            <a:ext cx="10058400" cy="1042575"/>
          </a:xfrm>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280973"/>
            <a:ext cx="4268804" cy="1042575"/>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11" name="Picture 10">
            <a:extLst>
              <a:ext uri="{FF2B5EF4-FFF2-40B4-BE49-F238E27FC236}">
                <a16:creationId xmlns:a16="http://schemas.microsoft.com/office/drawing/2014/main" id="{AC9FECBC-F294-082B-CC3D-F57F4F352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56411"/>
            <a:ext cx="3690311" cy="3345178"/>
          </a:xfrm>
          <a:prstGeom prst="rect">
            <a:avLst/>
          </a:prstGeom>
        </p:spPr>
      </p:pic>
      <p:pic>
        <p:nvPicPr>
          <p:cNvPr id="13" name="Picture 12">
            <a:extLst>
              <a:ext uri="{FF2B5EF4-FFF2-40B4-BE49-F238E27FC236}">
                <a16:creationId xmlns:a16="http://schemas.microsoft.com/office/drawing/2014/main" id="{755A5435-71DD-3AB7-DF27-CF3E66C83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098840" y="935107"/>
            <a:ext cx="3117447" cy="4856749"/>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286604"/>
            <a:ext cx="10058400" cy="1052002"/>
          </a:xfrm>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147035"/>
            <a:ext cx="4268804" cy="1187777"/>
          </a:xfrm>
        </p:spPr>
        <p:txBody>
          <a:bodyPr>
            <a:normAutofit lnSpcReduction="10000"/>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5147035"/>
            <a:ext cx="5366085" cy="118777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6" name="Picture 5">
            <a:extLst>
              <a:ext uri="{FF2B5EF4-FFF2-40B4-BE49-F238E27FC236}">
                <a16:creationId xmlns:a16="http://schemas.microsoft.com/office/drawing/2014/main" id="{3FAC0D95-DF8E-2EF8-6B41-6E1F19874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98" y="1740123"/>
            <a:ext cx="3949995" cy="3339480"/>
          </a:xfrm>
          <a:prstGeom prst="rect">
            <a:avLst/>
          </a:prstGeom>
        </p:spPr>
      </p:pic>
      <p:pic>
        <p:nvPicPr>
          <p:cNvPr id="9" name="Picture 8">
            <a:extLst>
              <a:ext uri="{FF2B5EF4-FFF2-40B4-BE49-F238E27FC236}">
                <a16:creationId xmlns:a16="http://schemas.microsoft.com/office/drawing/2014/main" id="{819BAAD7-5779-6B6B-B41E-9C9BE0380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941" y="1695190"/>
            <a:ext cx="5818943" cy="3418097"/>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286604"/>
            <a:ext cx="10058400" cy="927748"/>
          </a:xfrm>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128985"/>
            <a:ext cx="5231214" cy="1243536"/>
          </a:xfrm>
        </p:spPr>
        <p:txBody>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5203596"/>
            <a:ext cx="4268804" cy="11689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4" name="Picture 13">
            <a:extLst>
              <a:ext uri="{FF2B5EF4-FFF2-40B4-BE49-F238E27FC236}">
                <a16:creationId xmlns:a16="http://schemas.microsoft.com/office/drawing/2014/main" id="{F8AB1F74-1980-0E2A-5786-B29480A94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7" y="1701888"/>
            <a:ext cx="5505650" cy="3124636"/>
          </a:xfrm>
          <a:prstGeom prst="rect">
            <a:avLst/>
          </a:prstGeom>
        </p:spPr>
      </p:pic>
      <p:pic>
        <p:nvPicPr>
          <p:cNvPr id="16" name="Picture 15">
            <a:extLst>
              <a:ext uri="{FF2B5EF4-FFF2-40B4-BE49-F238E27FC236}">
                <a16:creationId xmlns:a16="http://schemas.microsoft.com/office/drawing/2014/main" id="{269DD745-F573-9D4C-C899-7831A57ED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176" y="1675882"/>
            <a:ext cx="4856747" cy="3403721"/>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5118755"/>
            <a:ext cx="4268804" cy="12726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6" name="Picture 5">
            <a:extLst>
              <a:ext uri="{FF2B5EF4-FFF2-40B4-BE49-F238E27FC236}">
                <a16:creationId xmlns:a16="http://schemas.microsoft.com/office/drawing/2014/main" id="{7228280C-0BA2-800E-5BBE-EB5765432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217" y="1899556"/>
            <a:ext cx="4569463" cy="2950268"/>
          </a:xfrm>
          <a:prstGeom prst="rect">
            <a:avLst/>
          </a:prstGeom>
        </p:spPr>
      </p:pic>
      <p:pic>
        <p:nvPicPr>
          <p:cNvPr id="11" name="Picture 10">
            <a:extLst>
              <a:ext uri="{FF2B5EF4-FFF2-40B4-BE49-F238E27FC236}">
                <a16:creationId xmlns:a16="http://schemas.microsoft.com/office/drawing/2014/main" id="{D092CA57-88B1-278B-746E-09100EA73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97" y="1773640"/>
            <a:ext cx="5728593" cy="3076184"/>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286603"/>
            <a:ext cx="10058400" cy="1003659"/>
          </a:xfrm>
        </p:spPr>
        <p:txBody>
          <a:bodyPr/>
          <a:lstStyle/>
          <a:p>
            <a:r>
              <a:rPr lang="en-IN" dirty="0"/>
              <a:t>Loan Amount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213023"/>
            <a:ext cx="4268804" cy="1112363"/>
          </a:xfrm>
        </p:spPr>
        <p:txBody>
          <a:bodyPr/>
          <a:lstStyle/>
          <a:p>
            <a:pPr>
              <a:buFont typeface="Wingdings" panose="05000000000000000000" pitchFamily="2" charset="2"/>
              <a:buChar char="§"/>
            </a:pPr>
            <a:r>
              <a:rPr lang="en-IN" b="1" dirty="0"/>
              <a:t>Loan amount  : </a:t>
            </a:r>
            <a:r>
              <a:rPr lang="en-IN" dirty="0"/>
              <a:t>The loan amount is majorly spread around 50000 to 17000</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128181"/>
            <a:ext cx="5915851" cy="14160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6" name="Picture 5">
            <a:extLst>
              <a:ext uri="{FF2B5EF4-FFF2-40B4-BE49-F238E27FC236}">
                <a16:creationId xmlns:a16="http://schemas.microsoft.com/office/drawing/2014/main" id="{A46331FD-95E7-CB92-43FB-17EF1E58F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006205" y="481874"/>
            <a:ext cx="3553905" cy="5738709"/>
          </a:xfrm>
          <a:prstGeom prst="rect">
            <a:avLst/>
          </a:prstGeom>
        </p:spPr>
      </p:pic>
      <p:pic>
        <p:nvPicPr>
          <p:cNvPr id="7" name="Picture 6">
            <a:extLst>
              <a:ext uri="{FF2B5EF4-FFF2-40B4-BE49-F238E27FC236}">
                <a16:creationId xmlns:a16="http://schemas.microsoft.com/office/drawing/2014/main" id="{FB35C07F-FC24-6EE3-73C7-B5FABE946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87" y="1551186"/>
            <a:ext cx="5374317" cy="3265433"/>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5373277"/>
            <a:ext cx="4268804" cy="9803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latin typeface="system-ui"/>
              </a:rPr>
              <a:t>W</a:t>
            </a:r>
            <a:r>
              <a:rPr lang="en-US" b="0" i="0" dirty="0">
                <a:effectLst/>
                <a:latin typeface="system-ui"/>
              </a:rPr>
              <a:t>hen DTI reach 12 the defaulters are start to increase</a:t>
            </a:r>
            <a:endParaRPr lang="en-IN" dirty="0"/>
          </a:p>
        </p:txBody>
      </p:sp>
      <p:pic>
        <p:nvPicPr>
          <p:cNvPr id="5" name="Picture 4">
            <a:extLst>
              <a:ext uri="{FF2B5EF4-FFF2-40B4-BE49-F238E27FC236}">
                <a16:creationId xmlns:a16="http://schemas.microsoft.com/office/drawing/2014/main" id="{CAE04D46-D4DC-54A9-1C4B-65E0E032D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81" y="1869783"/>
            <a:ext cx="5522570" cy="3115109"/>
          </a:xfrm>
          <a:prstGeom prst="rect">
            <a:avLst/>
          </a:prstGeom>
        </p:spPr>
      </p:pic>
      <p:pic>
        <p:nvPicPr>
          <p:cNvPr id="7" name="Picture 6">
            <a:extLst>
              <a:ext uri="{FF2B5EF4-FFF2-40B4-BE49-F238E27FC236}">
                <a16:creationId xmlns:a16="http://schemas.microsoft.com/office/drawing/2014/main" id="{BF9029B8-E755-7BF7-EADE-D6669E525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727" y="1737360"/>
            <a:ext cx="5303438" cy="3247532"/>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602</TotalTime>
  <Words>851</Words>
  <Application>Microsoft Office PowerPoint</Application>
  <PresentationFormat>Widescreen</PresentationFormat>
  <Paragraphs>69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Calibri Light</vt:lpstr>
      <vt:lpstr>freight-text-pro</vt:lpstr>
      <vt:lpstr>Lucida Sans</vt:lpstr>
      <vt:lpstr>system-ui</vt:lpstr>
      <vt:lpstr>Wingdings</vt:lpstr>
      <vt:lpstr>Retrospect</vt:lpstr>
      <vt:lpstr>PowerPoint Presentation</vt:lpstr>
      <vt:lpstr>Objective</vt:lpstr>
      <vt:lpstr>Business Understanding</vt:lpstr>
      <vt:lpstr>Loan Status and Amount</vt:lpstr>
      <vt:lpstr>Term and Interest Rate</vt:lpstr>
      <vt:lpstr>Grade and Sub-Grade</vt:lpstr>
      <vt:lpstr>Employment Length &amp; Homeownership</vt:lpstr>
      <vt:lpstr>Loan Amount &amp; Purpose</vt:lpstr>
      <vt:lpstr>DTI ratio </vt:lpstr>
      <vt:lpstr>Loan Status vs Interest rate and Annual Income vs Loan status </vt:lpstr>
      <vt:lpstr>Applicants defaults for Purpose </vt:lpstr>
      <vt:lpstr>Analysis of Term vs Loan Amount vs Purpose of Charged off loan</vt:lpstr>
      <vt:lpstr>Analysis of Annual Income  vs Loan Amount vs Purpose of Charged off loan</vt:lpstr>
      <vt:lpstr>Default rate in Annual Income</vt:lpstr>
      <vt:lpstr>Analysis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rishabhsing3216@gmail.com</cp:lastModifiedBy>
  <cp:revision>55</cp:revision>
  <dcterms:created xsi:type="dcterms:W3CDTF">2022-06-06T16:58:12Z</dcterms:created>
  <dcterms:modified xsi:type="dcterms:W3CDTF">2024-01-21T02:55:27Z</dcterms:modified>
</cp:coreProperties>
</file>