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0" r:id="rId5"/>
    <p:sldId id="263" r:id="rId6"/>
    <p:sldId id="264" r:id="rId7"/>
    <p:sldId id="265" r:id="rId8"/>
    <p:sldId id="266" r:id="rId9"/>
    <p:sldId id="267" r:id="rId10"/>
    <p:sldId id="268" r:id="rId11"/>
    <p:sldId id="269" r:id="rId12"/>
    <p:sldId id="27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B908C-5BAD-4F8A-B808-171F0070C6BC}"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32953-383C-45EA-A5F5-DCFBE9458875}" type="slidenum">
              <a:rPr lang="en-IN" smtClean="0"/>
              <a:t>‹#›</a:t>
            </a:fld>
            <a:endParaRPr lang="en-IN"/>
          </a:p>
        </p:txBody>
      </p:sp>
    </p:spTree>
    <p:extLst>
      <p:ext uri="{BB962C8B-B14F-4D97-AF65-F5344CB8AC3E}">
        <p14:creationId xmlns:p14="http://schemas.microsoft.com/office/powerpoint/2010/main" val="112384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F32953-383C-45EA-A5F5-DCFBE9458875}" type="slidenum">
              <a:rPr lang="en-IN" smtClean="0"/>
              <a:t>10</a:t>
            </a:fld>
            <a:endParaRPr lang="en-IN"/>
          </a:p>
        </p:txBody>
      </p:sp>
    </p:spTree>
    <p:extLst>
      <p:ext uri="{BB962C8B-B14F-4D97-AF65-F5344CB8AC3E}">
        <p14:creationId xmlns:p14="http://schemas.microsoft.com/office/powerpoint/2010/main" val="383164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4E38-2EA2-8E22-0CCE-76DA473586A7}"/>
              </a:ext>
            </a:extLst>
          </p:cNvPr>
          <p:cNvSpPr>
            <a:spLocks noGrp="1"/>
          </p:cNvSpPr>
          <p:nvPr>
            <p:ph type="ctrTitle"/>
          </p:nvPr>
        </p:nvSpPr>
        <p:spPr>
          <a:xfrm>
            <a:off x="2417779" y="802298"/>
            <a:ext cx="8637073" cy="2449949"/>
          </a:xfrm>
        </p:spPr>
        <p:txBody>
          <a:bodyPr>
            <a:normAutofit/>
          </a:bodyPr>
          <a:lstStyle/>
          <a:p>
            <a:r>
              <a:rPr lang="en-IN" dirty="0"/>
              <a:t> </a:t>
            </a:r>
            <a:r>
              <a:rPr lang="en-IN" sz="8000" dirty="0">
                <a:solidFill>
                  <a:srgbClr val="00B050"/>
                </a:solidFill>
              </a:rPr>
              <a:t>LEADS  SCORING</a:t>
            </a:r>
            <a:br>
              <a:rPr lang="en-IN" sz="8000" dirty="0">
                <a:solidFill>
                  <a:srgbClr val="00B050"/>
                </a:solidFill>
              </a:rPr>
            </a:br>
            <a:r>
              <a:rPr lang="en-IN" sz="8000" dirty="0">
                <a:solidFill>
                  <a:srgbClr val="00B050"/>
                </a:solidFill>
              </a:rPr>
              <a:t>    CASE STUDY</a:t>
            </a:r>
          </a:p>
        </p:txBody>
      </p:sp>
    </p:spTree>
    <p:extLst>
      <p:ext uri="{BB962C8B-B14F-4D97-AF65-F5344CB8AC3E}">
        <p14:creationId xmlns:p14="http://schemas.microsoft.com/office/powerpoint/2010/main" val="280811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7E31-9F3B-AFE0-E039-B953DBD5BE2B}"/>
              </a:ext>
            </a:extLst>
          </p:cNvPr>
          <p:cNvSpPr>
            <a:spLocks noGrp="1"/>
          </p:cNvSpPr>
          <p:nvPr>
            <p:ph type="title"/>
          </p:nvPr>
        </p:nvSpPr>
        <p:spPr>
          <a:xfrm>
            <a:off x="122549" y="565607"/>
            <a:ext cx="10932306" cy="961535"/>
          </a:xfrm>
        </p:spPr>
        <p:txBody>
          <a:bodyPr>
            <a:normAutofit/>
          </a:bodyPr>
          <a:lstStyle/>
          <a:p>
            <a:r>
              <a:rPr lang="en-IN" sz="4000" dirty="0">
                <a:solidFill>
                  <a:srgbClr val="00B050"/>
                </a:solidFill>
              </a:rPr>
              <a:t>  ROC Curve</a:t>
            </a:r>
          </a:p>
        </p:txBody>
      </p:sp>
      <p:sp>
        <p:nvSpPr>
          <p:cNvPr id="3" name="Content Placeholder 2">
            <a:extLst>
              <a:ext uri="{FF2B5EF4-FFF2-40B4-BE49-F238E27FC236}">
                <a16:creationId xmlns:a16="http://schemas.microsoft.com/office/drawing/2014/main" id="{32FA4B64-866B-D56B-0AD0-D9BB0D7A49BE}"/>
              </a:ext>
            </a:extLst>
          </p:cNvPr>
          <p:cNvSpPr>
            <a:spLocks noGrp="1"/>
          </p:cNvSpPr>
          <p:nvPr>
            <p:ph idx="1"/>
          </p:nvPr>
        </p:nvSpPr>
        <p:spPr>
          <a:xfrm>
            <a:off x="122549" y="1838228"/>
            <a:ext cx="7513162" cy="2055042"/>
          </a:xfrm>
        </p:spPr>
        <p:txBody>
          <a:bodyPr/>
          <a:lstStyle/>
          <a:p>
            <a:r>
              <a:rPr lang="en-US" dirty="0"/>
              <a:t>Finding Optimal Cut off Point </a:t>
            </a:r>
          </a:p>
          <a:p>
            <a:r>
              <a:rPr lang="en-US" dirty="0"/>
              <a:t> Optimal cut-off probability is that </a:t>
            </a:r>
          </a:p>
          <a:p>
            <a:r>
              <a:rPr lang="en-US" dirty="0"/>
              <a:t> Probability where we get balanced sensitivity and specificity. </a:t>
            </a:r>
          </a:p>
          <a:p>
            <a:r>
              <a:rPr lang="en-US" dirty="0"/>
              <a:t> From the second graph it is visible that the optimal cut off is at 0.35</a:t>
            </a:r>
            <a:endParaRPr lang="en-IN" dirty="0"/>
          </a:p>
        </p:txBody>
      </p:sp>
      <p:pic>
        <p:nvPicPr>
          <p:cNvPr id="5" name="Picture 4">
            <a:extLst>
              <a:ext uri="{FF2B5EF4-FFF2-40B4-BE49-F238E27FC236}">
                <a16:creationId xmlns:a16="http://schemas.microsoft.com/office/drawing/2014/main" id="{BB4CCD84-D3DF-244C-8B08-D13E5E62B27F}"/>
              </a:ext>
            </a:extLst>
          </p:cNvPr>
          <p:cNvPicPr>
            <a:picLocks noChangeAspect="1"/>
          </p:cNvPicPr>
          <p:nvPr/>
        </p:nvPicPr>
        <p:blipFill>
          <a:blip r:embed="rId3"/>
          <a:stretch>
            <a:fillRect/>
          </a:stretch>
        </p:blipFill>
        <p:spPr>
          <a:xfrm>
            <a:off x="7550871" y="0"/>
            <a:ext cx="4641130" cy="4038950"/>
          </a:xfrm>
          <a:prstGeom prst="rect">
            <a:avLst/>
          </a:prstGeom>
        </p:spPr>
      </p:pic>
      <p:pic>
        <p:nvPicPr>
          <p:cNvPr id="7" name="Picture 6">
            <a:extLst>
              <a:ext uri="{FF2B5EF4-FFF2-40B4-BE49-F238E27FC236}">
                <a16:creationId xmlns:a16="http://schemas.microsoft.com/office/drawing/2014/main" id="{05F3EABF-59E3-3EB8-75DD-B98367E2328B}"/>
              </a:ext>
            </a:extLst>
          </p:cNvPr>
          <p:cNvPicPr>
            <a:picLocks noChangeAspect="1"/>
          </p:cNvPicPr>
          <p:nvPr/>
        </p:nvPicPr>
        <p:blipFill>
          <a:blip r:embed="rId4"/>
          <a:stretch>
            <a:fillRect/>
          </a:stretch>
        </p:blipFill>
        <p:spPr>
          <a:xfrm>
            <a:off x="-1" y="3868009"/>
            <a:ext cx="5335571" cy="3277509"/>
          </a:xfrm>
          <a:prstGeom prst="rect">
            <a:avLst/>
          </a:prstGeom>
        </p:spPr>
      </p:pic>
    </p:spTree>
    <p:extLst>
      <p:ext uri="{BB962C8B-B14F-4D97-AF65-F5344CB8AC3E}">
        <p14:creationId xmlns:p14="http://schemas.microsoft.com/office/powerpoint/2010/main" val="165120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D6C4-BFAD-5702-319F-A6683799F187}"/>
              </a:ext>
            </a:extLst>
          </p:cNvPr>
          <p:cNvSpPr>
            <a:spLocks noGrp="1"/>
          </p:cNvSpPr>
          <p:nvPr>
            <p:ph type="title"/>
          </p:nvPr>
        </p:nvSpPr>
        <p:spPr/>
        <p:txBody>
          <a:bodyPr>
            <a:normAutofit/>
          </a:bodyPr>
          <a:lstStyle/>
          <a:p>
            <a:r>
              <a:rPr lang="en-IN" sz="4000" dirty="0">
                <a:solidFill>
                  <a:srgbClr val="00B050"/>
                </a:solidFill>
              </a:rPr>
              <a:t>PREDICTION ON TEST SET</a:t>
            </a:r>
          </a:p>
        </p:txBody>
      </p:sp>
      <p:sp>
        <p:nvSpPr>
          <p:cNvPr id="3" name="Content Placeholder 2">
            <a:extLst>
              <a:ext uri="{FF2B5EF4-FFF2-40B4-BE49-F238E27FC236}">
                <a16:creationId xmlns:a16="http://schemas.microsoft.com/office/drawing/2014/main" id="{FC697728-9A59-87EE-F323-142206B167CD}"/>
              </a:ext>
            </a:extLst>
          </p:cNvPr>
          <p:cNvSpPr>
            <a:spLocks noGrp="1"/>
          </p:cNvSpPr>
          <p:nvPr>
            <p:ph idx="1"/>
          </p:nvPr>
        </p:nvSpPr>
        <p:spPr>
          <a:xfrm>
            <a:off x="867267" y="2015732"/>
            <a:ext cx="10187588" cy="4224812"/>
          </a:xfrm>
        </p:spPr>
        <p:txBody>
          <a:bodyPr>
            <a:normAutofit fontScale="92500" lnSpcReduction="20000"/>
          </a:bodyPr>
          <a:lstStyle/>
          <a:p>
            <a:r>
              <a:rPr lang="en-US" dirty="0"/>
              <a:t>Before predicting on the test set, we need to standardize the test set and need to have exact same columns present in our final train dataset. </a:t>
            </a:r>
          </a:p>
          <a:p>
            <a:r>
              <a:rPr lang="en-US" dirty="0"/>
              <a:t> After doing the above step, we started predicting the test set, and the new prediction values were saved in a new data frame. </a:t>
            </a:r>
          </a:p>
          <a:p>
            <a:r>
              <a:rPr lang="en-US" dirty="0"/>
              <a:t> After this we did model evaluation i.e. finding the accuracy, precision, and recall. </a:t>
            </a:r>
          </a:p>
          <a:p>
            <a:r>
              <a:rPr lang="en-US" dirty="0"/>
              <a:t> The accuracy score we found was 0.82, precision 0.75, and recall 0.75 approximately. </a:t>
            </a:r>
          </a:p>
          <a:p>
            <a:r>
              <a:rPr lang="en-US" dirty="0"/>
              <a:t> This shows that our test prediction is having accuracy, precision, and recall scores in an acceptable range. </a:t>
            </a:r>
          </a:p>
          <a:p>
            <a:r>
              <a:rPr lang="en-US" dirty="0"/>
              <a:t> This also shows that our model is stable with good accuracy and recall/sensitivity. </a:t>
            </a:r>
          </a:p>
          <a:p>
            <a:r>
              <a:rPr lang="en-US" dirty="0"/>
              <a:t> Lead score is created on test dataset to identify hot leads – high the lead score higher the chance of conversion, low the lead score lower the chance of getting converted</a:t>
            </a:r>
            <a:endParaRPr lang="en-IN" dirty="0"/>
          </a:p>
        </p:txBody>
      </p:sp>
    </p:spTree>
    <p:extLst>
      <p:ext uri="{BB962C8B-B14F-4D97-AF65-F5344CB8AC3E}">
        <p14:creationId xmlns:p14="http://schemas.microsoft.com/office/powerpoint/2010/main" val="229167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E39C-7643-B79D-91EA-D41049AE1ECC}"/>
              </a:ext>
            </a:extLst>
          </p:cNvPr>
          <p:cNvSpPr>
            <a:spLocks noGrp="1"/>
          </p:cNvSpPr>
          <p:nvPr>
            <p:ph type="title"/>
          </p:nvPr>
        </p:nvSpPr>
        <p:spPr>
          <a:xfrm>
            <a:off x="970961" y="804519"/>
            <a:ext cx="10083893" cy="1049235"/>
          </a:xfrm>
        </p:spPr>
        <p:txBody>
          <a:bodyPr>
            <a:normAutofit/>
          </a:bodyPr>
          <a:lstStyle/>
          <a:p>
            <a:r>
              <a:rPr lang="en-IN" sz="4400" dirty="0">
                <a:solidFill>
                  <a:srgbClr val="00B050"/>
                </a:solidFill>
              </a:rPr>
              <a:t>CONCLUSION</a:t>
            </a:r>
          </a:p>
        </p:txBody>
      </p:sp>
      <p:sp>
        <p:nvSpPr>
          <p:cNvPr id="3" name="Content Placeholder 2">
            <a:extLst>
              <a:ext uri="{FF2B5EF4-FFF2-40B4-BE49-F238E27FC236}">
                <a16:creationId xmlns:a16="http://schemas.microsoft.com/office/drawing/2014/main" id="{1236BF93-C038-0D62-770E-5743F3632506}"/>
              </a:ext>
            </a:extLst>
          </p:cNvPr>
          <p:cNvSpPr>
            <a:spLocks noGrp="1"/>
          </p:cNvSpPr>
          <p:nvPr>
            <p:ph idx="1"/>
          </p:nvPr>
        </p:nvSpPr>
        <p:spPr>
          <a:xfrm>
            <a:off x="970961" y="1853754"/>
            <a:ext cx="10765410" cy="4415071"/>
          </a:xfrm>
        </p:spPr>
        <p:txBody>
          <a:bodyPr>
            <a:normAutofit fontScale="77500" lnSpcReduction="20000"/>
          </a:bodyPr>
          <a:lstStyle/>
          <a:p>
            <a:pPr marL="0" indent="0">
              <a:buNone/>
            </a:pPr>
            <a:r>
              <a:rPr lang="en-US" dirty="0"/>
              <a:t>It was found that the variables that mattered the most in the potential buyers are (In descending order) : </a:t>
            </a:r>
          </a:p>
          <a:p>
            <a:r>
              <a:rPr lang="en-US" dirty="0"/>
              <a:t> The total time spent on the Website. </a:t>
            </a:r>
          </a:p>
          <a:p>
            <a:r>
              <a:rPr lang="en-US" dirty="0"/>
              <a:t> Total number of visits. </a:t>
            </a:r>
          </a:p>
          <a:p>
            <a:r>
              <a:rPr lang="en-US" dirty="0"/>
              <a:t> When the lead source was: </a:t>
            </a:r>
          </a:p>
          <a:p>
            <a:pPr marL="0" indent="0">
              <a:buNone/>
            </a:pPr>
            <a:r>
              <a:rPr lang="en-US" dirty="0"/>
              <a:t>Google </a:t>
            </a:r>
          </a:p>
          <a:p>
            <a:pPr marL="0" indent="0">
              <a:buNone/>
            </a:pPr>
            <a:r>
              <a:rPr lang="en-US" dirty="0"/>
              <a:t>Direct traffic </a:t>
            </a:r>
          </a:p>
          <a:p>
            <a:pPr marL="0" indent="0">
              <a:buNone/>
            </a:pPr>
            <a:r>
              <a:rPr lang="en-US" dirty="0"/>
              <a:t>Organic search </a:t>
            </a:r>
          </a:p>
          <a:p>
            <a:pPr marL="0" indent="0">
              <a:buNone/>
            </a:pPr>
            <a:r>
              <a:rPr lang="en-US" dirty="0"/>
              <a:t>We </a:t>
            </a:r>
            <a:r>
              <a:rPr lang="en-US" dirty="0" err="1"/>
              <a:t>lingak</a:t>
            </a:r>
            <a:r>
              <a:rPr lang="en-US" dirty="0"/>
              <a:t> website </a:t>
            </a:r>
          </a:p>
          <a:p>
            <a:r>
              <a:rPr lang="en-US" dirty="0"/>
              <a:t> When the last activity was: SMS Olark chat conversation </a:t>
            </a:r>
          </a:p>
          <a:p>
            <a:r>
              <a:rPr lang="en-US" dirty="0"/>
              <a:t> When the lead origin is Lead add format. </a:t>
            </a:r>
          </a:p>
          <a:p>
            <a:r>
              <a:rPr lang="en-US" dirty="0"/>
              <a:t> When their current occupation is as a working professional. Keeping these in mind X Education can flourish as they have a very high chance to get almost all the potential buyers to change their mind and buy their courses</a:t>
            </a:r>
            <a:endParaRPr lang="en-IN" dirty="0"/>
          </a:p>
        </p:txBody>
      </p:sp>
    </p:spTree>
    <p:extLst>
      <p:ext uri="{BB962C8B-B14F-4D97-AF65-F5344CB8AC3E}">
        <p14:creationId xmlns:p14="http://schemas.microsoft.com/office/powerpoint/2010/main" val="260404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C8E7-DFA7-27FB-1BC3-0EBDB8692D96}"/>
              </a:ext>
            </a:extLst>
          </p:cNvPr>
          <p:cNvSpPr>
            <a:spLocks noGrp="1"/>
          </p:cNvSpPr>
          <p:nvPr>
            <p:ph type="title"/>
          </p:nvPr>
        </p:nvSpPr>
        <p:spPr/>
        <p:txBody>
          <a:bodyPr>
            <a:normAutofit/>
          </a:bodyPr>
          <a:lstStyle/>
          <a:p>
            <a:r>
              <a:rPr lang="en-IN" sz="9600" dirty="0">
                <a:solidFill>
                  <a:srgbClr val="00B050"/>
                </a:solidFill>
              </a:rPr>
              <a:t>  THANK YOU</a:t>
            </a:r>
          </a:p>
        </p:txBody>
      </p:sp>
      <p:sp>
        <p:nvSpPr>
          <p:cNvPr id="3" name="Text Placeholder 2">
            <a:extLst>
              <a:ext uri="{FF2B5EF4-FFF2-40B4-BE49-F238E27FC236}">
                <a16:creationId xmlns:a16="http://schemas.microsoft.com/office/drawing/2014/main" id="{BCFB321B-2600-FD82-858A-C4F99A8EECF4}"/>
              </a:ext>
            </a:extLst>
          </p:cNvPr>
          <p:cNvSpPr>
            <a:spLocks noGrp="1"/>
          </p:cNvSpPr>
          <p:nvPr>
            <p:ph type="body" idx="1"/>
          </p:nvPr>
        </p:nvSpPr>
        <p:spPr>
          <a:xfrm>
            <a:off x="5260157" y="4647414"/>
            <a:ext cx="4824527" cy="1300898"/>
          </a:xfrm>
        </p:spPr>
        <p:txBody>
          <a:bodyPr>
            <a:noAutofit/>
          </a:bodyPr>
          <a:lstStyle/>
          <a:p>
            <a:r>
              <a:rPr lang="en-IN" sz="4000" dirty="0">
                <a:solidFill>
                  <a:schemeClr val="accent5"/>
                </a:solidFill>
              </a:rPr>
              <a:t>- BY RISHABH NEGI</a:t>
            </a:r>
          </a:p>
        </p:txBody>
      </p:sp>
    </p:spTree>
    <p:extLst>
      <p:ext uri="{BB962C8B-B14F-4D97-AF65-F5344CB8AC3E}">
        <p14:creationId xmlns:p14="http://schemas.microsoft.com/office/powerpoint/2010/main" val="326235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1719-DCCA-7BC9-1BFD-CECFA63AADC1}"/>
              </a:ext>
            </a:extLst>
          </p:cNvPr>
          <p:cNvSpPr>
            <a:spLocks noGrp="1"/>
          </p:cNvSpPr>
          <p:nvPr>
            <p:ph type="title"/>
          </p:nvPr>
        </p:nvSpPr>
        <p:spPr/>
        <p:txBody>
          <a:bodyPr>
            <a:normAutofit/>
          </a:bodyPr>
          <a:lstStyle/>
          <a:p>
            <a:r>
              <a:rPr lang="en-IN" sz="4800" dirty="0">
                <a:solidFill>
                  <a:srgbClr val="00B050"/>
                </a:solidFill>
              </a:rPr>
              <a:t>PROBLEM STATEMENT </a:t>
            </a:r>
          </a:p>
        </p:txBody>
      </p:sp>
      <p:sp>
        <p:nvSpPr>
          <p:cNvPr id="3" name="Content Placeholder 2">
            <a:extLst>
              <a:ext uri="{FF2B5EF4-FFF2-40B4-BE49-F238E27FC236}">
                <a16:creationId xmlns:a16="http://schemas.microsoft.com/office/drawing/2014/main" id="{6A0D9CAE-5551-62A6-5491-487DD37DD6C2}"/>
              </a:ext>
            </a:extLst>
          </p:cNvPr>
          <p:cNvSpPr>
            <a:spLocks noGrp="1"/>
          </p:cNvSpPr>
          <p:nvPr>
            <p:ph idx="1"/>
          </p:nvPr>
        </p:nvSpPr>
        <p:spPr/>
        <p:txBody>
          <a:bodyPr/>
          <a:lstStyle/>
          <a:p>
            <a:r>
              <a:rPr lang="en-US" dirty="0"/>
              <a:t>X Education sells online courses to industry professionals.</a:t>
            </a:r>
          </a:p>
          <a:p>
            <a:r>
              <a:rPr lang="en-US" dirty="0"/>
              <a:t>X Education gets a lot of leads, its lead conversion rate is very poor. For example, if, say, they acquire 100 leads in a day, only about 30 of them are converted. </a:t>
            </a:r>
          </a:p>
          <a:p>
            <a:r>
              <a:rPr lang="en-US" dirty="0"/>
              <a:t>To make this process more efficient, the company wishes to identify the most potential leads, also known as ‘Hot Leads’.</a:t>
            </a:r>
          </a:p>
          <a:p>
            <a:r>
              <a:rPr lang="en-US" dirty="0"/>
              <a:t> If they successfully identify this set of leads, the lead conversion rate should go upas the sales team will now be focusing more on communicating with the potential leads rather than making calls to everyone</a:t>
            </a:r>
            <a:endParaRPr lang="en-IN" dirty="0"/>
          </a:p>
        </p:txBody>
      </p:sp>
    </p:spTree>
    <p:extLst>
      <p:ext uri="{BB962C8B-B14F-4D97-AF65-F5344CB8AC3E}">
        <p14:creationId xmlns:p14="http://schemas.microsoft.com/office/powerpoint/2010/main" val="416065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B943-5CEA-B092-3294-A88768552C10}"/>
              </a:ext>
            </a:extLst>
          </p:cNvPr>
          <p:cNvSpPr>
            <a:spLocks noGrp="1"/>
          </p:cNvSpPr>
          <p:nvPr>
            <p:ph type="title"/>
          </p:nvPr>
        </p:nvSpPr>
        <p:spPr/>
        <p:txBody>
          <a:bodyPr>
            <a:normAutofit/>
          </a:bodyPr>
          <a:lstStyle/>
          <a:p>
            <a:r>
              <a:rPr lang="en-IN" sz="4800" dirty="0">
                <a:solidFill>
                  <a:srgbClr val="00B050"/>
                </a:solidFill>
              </a:rPr>
              <a:t>BUSINESS OBJECTIVE</a:t>
            </a:r>
          </a:p>
        </p:txBody>
      </p:sp>
      <p:sp>
        <p:nvSpPr>
          <p:cNvPr id="3" name="Content Placeholder 2">
            <a:extLst>
              <a:ext uri="{FF2B5EF4-FFF2-40B4-BE49-F238E27FC236}">
                <a16:creationId xmlns:a16="http://schemas.microsoft.com/office/drawing/2014/main" id="{D01347C6-30E0-C367-DCBC-8A2929216559}"/>
              </a:ext>
            </a:extLst>
          </p:cNvPr>
          <p:cNvSpPr>
            <a:spLocks noGrp="1"/>
          </p:cNvSpPr>
          <p:nvPr>
            <p:ph idx="1"/>
          </p:nvPr>
        </p:nvSpPr>
        <p:spPr/>
        <p:txBody>
          <a:bodyPr/>
          <a:lstStyle/>
          <a:p>
            <a:r>
              <a:rPr lang="en-US" dirty="0"/>
              <a:t>X education wants to know most promising leads.</a:t>
            </a:r>
          </a:p>
          <a:p>
            <a:endParaRPr lang="en-US" dirty="0"/>
          </a:p>
          <a:p>
            <a:endParaRPr lang="en-US" dirty="0"/>
          </a:p>
          <a:p>
            <a:r>
              <a:rPr lang="en-US" dirty="0"/>
              <a:t> For that they want to build a Model which identifies the hot leads. </a:t>
            </a:r>
          </a:p>
          <a:p>
            <a:endParaRPr lang="en-US" dirty="0"/>
          </a:p>
          <a:p>
            <a:endParaRPr lang="en-US" dirty="0"/>
          </a:p>
          <a:p>
            <a:r>
              <a:rPr lang="en-US" dirty="0"/>
              <a:t> Deployment of the model for the future use</a:t>
            </a:r>
            <a:endParaRPr lang="en-IN" dirty="0"/>
          </a:p>
        </p:txBody>
      </p:sp>
    </p:spTree>
    <p:extLst>
      <p:ext uri="{BB962C8B-B14F-4D97-AF65-F5344CB8AC3E}">
        <p14:creationId xmlns:p14="http://schemas.microsoft.com/office/powerpoint/2010/main" val="214947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9690-6C46-F658-E550-D6EB1EE57270}"/>
              </a:ext>
            </a:extLst>
          </p:cNvPr>
          <p:cNvSpPr>
            <a:spLocks noGrp="1"/>
          </p:cNvSpPr>
          <p:nvPr>
            <p:ph type="title"/>
          </p:nvPr>
        </p:nvSpPr>
        <p:spPr/>
        <p:txBody>
          <a:bodyPr>
            <a:normAutofit/>
          </a:bodyPr>
          <a:lstStyle/>
          <a:p>
            <a:r>
              <a:rPr lang="en-IN" sz="4800" dirty="0">
                <a:solidFill>
                  <a:srgbClr val="00B050"/>
                </a:solidFill>
              </a:rPr>
              <a:t>SOLUTION METHODOLOGY</a:t>
            </a:r>
          </a:p>
        </p:txBody>
      </p:sp>
      <p:sp>
        <p:nvSpPr>
          <p:cNvPr id="3" name="Content Placeholder 2">
            <a:extLst>
              <a:ext uri="{FF2B5EF4-FFF2-40B4-BE49-F238E27FC236}">
                <a16:creationId xmlns:a16="http://schemas.microsoft.com/office/drawing/2014/main" id="{21C9724D-24BA-EE97-945F-1503D625EB74}"/>
              </a:ext>
            </a:extLst>
          </p:cNvPr>
          <p:cNvSpPr>
            <a:spLocks noGrp="1"/>
          </p:cNvSpPr>
          <p:nvPr>
            <p:ph sz="half" idx="1"/>
          </p:nvPr>
        </p:nvSpPr>
        <p:spPr/>
        <p:txBody>
          <a:bodyPr>
            <a:normAutofit fontScale="85000" lnSpcReduction="10000"/>
          </a:bodyPr>
          <a:lstStyle/>
          <a:p>
            <a:r>
              <a:rPr lang="en-US" sz="2200" dirty="0">
                <a:solidFill>
                  <a:srgbClr val="00B0F0"/>
                </a:solidFill>
              </a:rPr>
              <a:t>Data cleaning and data manipulation. </a:t>
            </a:r>
          </a:p>
          <a:p>
            <a:r>
              <a:rPr lang="en-US" dirty="0"/>
              <a:t>1. Check and handle duplicate data. </a:t>
            </a:r>
          </a:p>
          <a:p>
            <a:r>
              <a:rPr lang="en-US" dirty="0"/>
              <a:t>2. Check and handle NA values and missing values. </a:t>
            </a:r>
          </a:p>
          <a:p>
            <a:r>
              <a:rPr lang="en-US" dirty="0"/>
              <a:t>3. Drop columns, if it contains a large number of missing values and are not useful for the analysis.</a:t>
            </a:r>
          </a:p>
          <a:p>
            <a:r>
              <a:rPr lang="en-US" dirty="0"/>
              <a:t> 4. Imputation of the values, if necessary. </a:t>
            </a:r>
          </a:p>
          <a:p>
            <a:r>
              <a:rPr lang="en-US" dirty="0"/>
              <a:t>5. Check and handle outliers in data.</a:t>
            </a:r>
            <a:endParaRPr lang="en-IN" dirty="0"/>
          </a:p>
        </p:txBody>
      </p:sp>
      <p:sp>
        <p:nvSpPr>
          <p:cNvPr id="4" name="Content Placeholder 3">
            <a:extLst>
              <a:ext uri="{FF2B5EF4-FFF2-40B4-BE49-F238E27FC236}">
                <a16:creationId xmlns:a16="http://schemas.microsoft.com/office/drawing/2014/main" id="{2FF042E6-12A3-743A-34AE-E703C8F0806A}"/>
              </a:ext>
            </a:extLst>
          </p:cNvPr>
          <p:cNvSpPr>
            <a:spLocks noGrp="1"/>
          </p:cNvSpPr>
          <p:nvPr>
            <p:ph sz="half" idx="2"/>
          </p:nvPr>
        </p:nvSpPr>
        <p:spPr>
          <a:xfrm>
            <a:off x="6413771" y="2017342"/>
            <a:ext cx="4645152" cy="4119507"/>
          </a:xfrm>
        </p:spPr>
        <p:txBody>
          <a:bodyPr>
            <a:normAutofit fontScale="85000" lnSpcReduction="10000"/>
          </a:bodyPr>
          <a:lstStyle/>
          <a:p>
            <a:r>
              <a:rPr lang="en-IN" dirty="0">
                <a:solidFill>
                  <a:srgbClr val="00B0F0"/>
                </a:solidFill>
              </a:rPr>
              <a:t>Exploratory Data Analysis (EDA) </a:t>
            </a:r>
          </a:p>
          <a:p>
            <a:r>
              <a:rPr lang="en-IN" dirty="0"/>
              <a:t>1. Univariate data analysis: value count, distribution of variables, etc. </a:t>
            </a:r>
          </a:p>
          <a:p>
            <a:r>
              <a:rPr lang="en-IN" dirty="0"/>
              <a:t>2. Bivariate data analysis: correlation coefficients and pattern between the variables etc. </a:t>
            </a:r>
          </a:p>
          <a:p>
            <a:r>
              <a:rPr lang="en-IN" dirty="0"/>
              <a:t>3. Feature Scaling &amp; Dummy variables and encoding of the data. </a:t>
            </a:r>
          </a:p>
          <a:p>
            <a:r>
              <a:rPr lang="en-IN" dirty="0"/>
              <a:t>4. Classification technique: logistic regression is used for model making and prediction. </a:t>
            </a:r>
          </a:p>
          <a:p>
            <a:r>
              <a:rPr lang="en-IN" dirty="0"/>
              <a:t>5. Validation of the model. </a:t>
            </a:r>
          </a:p>
          <a:p>
            <a:r>
              <a:rPr lang="en-IN" dirty="0"/>
              <a:t>6. Model presentation.</a:t>
            </a:r>
          </a:p>
        </p:txBody>
      </p:sp>
    </p:spTree>
    <p:extLst>
      <p:ext uri="{BB962C8B-B14F-4D97-AF65-F5344CB8AC3E}">
        <p14:creationId xmlns:p14="http://schemas.microsoft.com/office/powerpoint/2010/main" val="282495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308B-C640-4604-9CB2-B41D8E3EADCF}"/>
              </a:ext>
            </a:extLst>
          </p:cNvPr>
          <p:cNvSpPr>
            <a:spLocks noGrp="1"/>
          </p:cNvSpPr>
          <p:nvPr>
            <p:ph type="title"/>
          </p:nvPr>
        </p:nvSpPr>
        <p:spPr/>
        <p:txBody>
          <a:bodyPr>
            <a:normAutofit/>
          </a:bodyPr>
          <a:lstStyle/>
          <a:p>
            <a:r>
              <a:rPr lang="en-IN" sz="4400" dirty="0">
                <a:solidFill>
                  <a:srgbClr val="00B050"/>
                </a:solidFill>
              </a:rPr>
              <a:t>DATA MANIPULATION</a:t>
            </a:r>
          </a:p>
        </p:txBody>
      </p:sp>
      <p:sp>
        <p:nvSpPr>
          <p:cNvPr id="3" name="Content Placeholder 2">
            <a:extLst>
              <a:ext uri="{FF2B5EF4-FFF2-40B4-BE49-F238E27FC236}">
                <a16:creationId xmlns:a16="http://schemas.microsoft.com/office/drawing/2014/main" id="{18940990-6959-7514-92E5-4417281A49DE}"/>
              </a:ext>
            </a:extLst>
          </p:cNvPr>
          <p:cNvSpPr>
            <a:spLocks noGrp="1"/>
          </p:cNvSpPr>
          <p:nvPr>
            <p:ph idx="1"/>
          </p:nvPr>
        </p:nvSpPr>
        <p:spPr>
          <a:xfrm>
            <a:off x="1451579" y="2015732"/>
            <a:ext cx="9603275" cy="4158825"/>
          </a:xfrm>
        </p:spPr>
        <p:txBody>
          <a:bodyPr>
            <a:normAutofit fontScale="85000" lnSpcReduction="10000"/>
          </a:bodyPr>
          <a:lstStyle/>
          <a:p>
            <a:r>
              <a:rPr lang="en-US" dirty="0"/>
              <a:t>Total Number of Rows=37,Total Number of Columns =9240. </a:t>
            </a:r>
          </a:p>
          <a:p>
            <a:r>
              <a:rPr lang="en-US" dirty="0"/>
              <a:t> Single value features like “Magazine”,   “Receive More Updates About Our Courses”, “Update my supply” </a:t>
            </a:r>
          </a:p>
          <a:p>
            <a:r>
              <a:rPr lang="en-US" dirty="0"/>
              <a:t> Chain Content”, “Get updates on DM Content”, “I agree to pay the amount through cheque” etc. have been dropped. </a:t>
            </a:r>
          </a:p>
          <a:p>
            <a:r>
              <a:rPr lang="en-US" dirty="0"/>
              <a:t> Removing the “Prospect ID” and “Lead Number” which are not necessary for the analysis. </a:t>
            </a:r>
          </a:p>
          <a:p>
            <a:r>
              <a:rPr lang="en-US" dirty="0"/>
              <a:t> After checking for the value counts for some of the object type variables, we find some of the features which have enough variance, which have dropped, the features are: “Do Not Call”, “What matters most to you in choosing course”, “Search”, “Newspaper, Article”, “X Education Forums”, “Newspaper”, “Digital Advertisement” etc.</a:t>
            </a:r>
          </a:p>
          <a:p>
            <a:r>
              <a:rPr lang="en-US" dirty="0"/>
              <a:t> Dropping the column shaving more than 35% as missing values such as ‘How did you hear about X Education’ and ‘Lead Profile’</a:t>
            </a:r>
            <a:endParaRPr lang="en-IN" dirty="0"/>
          </a:p>
        </p:txBody>
      </p:sp>
    </p:spTree>
    <p:extLst>
      <p:ext uri="{BB962C8B-B14F-4D97-AF65-F5344CB8AC3E}">
        <p14:creationId xmlns:p14="http://schemas.microsoft.com/office/powerpoint/2010/main" val="113096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0A04-5B4A-6F39-C3C7-B77BEF03608C}"/>
              </a:ext>
            </a:extLst>
          </p:cNvPr>
          <p:cNvSpPr>
            <a:spLocks noGrp="1"/>
          </p:cNvSpPr>
          <p:nvPr>
            <p:ph type="title"/>
          </p:nvPr>
        </p:nvSpPr>
        <p:spPr>
          <a:xfrm>
            <a:off x="8502976" y="1006363"/>
            <a:ext cx="3619893" cy="3273406"/>
          </a:xfrm>
        </p:spPr>
        <p:txBody>
          <a:bodyPr>
            <a:noAutofit/>
          </a:bodyPr>
          <a:lstStyle/>
          <a:p>
            <a:r>
              <a:rPr lang="en-IN" sz="4000" dirty="0">
                <a:solidFill>
                  <a:srgbClr val="00B050"/>
                </a:solidFill>
              </a:rPr>
              <a:t>EXPLORATORY DATA ANALYSIS (EDA) </a:t>
            </a:r>
          </a:p>
        </p:txBody>
      </p:sp>
      <p:pic>
        <p:nvPicPr>
          <p:cNvPr id="6" name="Content Placeholder 5">
            <a:extLst>
              <a:ext uri="{FF2B5EF4-FFF2-40B4-BE49-F238E27FC236}">
                <a16:creationId xmlns:a16="http://schemas.microsoft.com/office/drawing/2014/main" id="{F1C1EEB7-BB39-85E3-C248-183B2BD7B37A}"/>
              </a:ext>
            </a:extLst>
          </p:cNvPr>
          <p:cNvPicPr>
            <a:picLocks noGrp="1" noChangeAspect="1"/>
          </p:cNvPicPr>
          <p:nvPr>
            <p:ph idx="1"/>
          </p:nvPr>
        </p:nvPicPr>
        <p:blipFill>
          <a:blip r:embed="rId2"/>
          <a:stretch>
            <a:fillRect/>
          </a:stretch>
        </p:blipFill>
        <p:spPr>
          <a:xfrm>
            <a:off x="0" y="-103694"/>
            <a:ext cx="8399281" cy="6961694"/>
          </a:xfrm>
        </p:spPr>
      </p:pic>
    </p:spTree>
    <p:extLst>
      <p:ext uri="{BB962C8B-B14F-4D97-AF65-F5344CB8AC3E}">
        <p14:creationId xmlns:p14="http://schemas.microsoft.com/office/powerpoint/2010/main" val="115820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624B-3AD6-264C-ACE8-44D6439EF85D}"/>
              </a:ext>
            </a:extLst>
          </p:cNvPr>
          <p:cNvSpPr>
            <a:spLocks noGrp="1"/>
          </p:cNvSpPr>
          <p:nvPr>
            <p:ph type="title"/>
          </p:nvPr>
        </p:nvSpPr>
        <p:spPr>
          <a:xfrm>
            <a:off x="141403" y="798973"/>
            <a:ext cx="3685879" cy="1425753"/>
          </a:xfrm>
        </p:spPr>
        <p:txBody>
          <a:bodyPr>
            <a:normAutofit/>
          </a:bodyPr>
          <a:lstStyle/>
          <a:p>
            <a:r>
              <a:rPr lang="en-IN" sz="4000" dirty="0">
                <a:solidFill>
                  <a:srgbClr val="00B050"/>
                </a:solidFill>
              </a:rPr>
              <a:t>BOX</a:t>
            </a:r>
            <a:r>
              <a:rPr lang="en-IN" sz="4000" dirty="0"/>
              <a:t> </a:t>
            </a:r>
            <a:r>
              <a:rPr lang="en-IN" sz="4000" dirty="0">
                <a:solidFill>
                  <a:srgbClr val="00B050"/>
                </a:solidFill>
              </a:rPr>
              <a:t>PLOT</a:t>
            </a:r>
          </a:p>
        </p:txBody>
      </p:sp>
      <p:sp>
        <p:nvSpPr>
          <p:cNvPr id="4" name="Text Placeholder 3">
            <a:extLst>
              <a:ext uri="{FF2B5EF4-FFF2-40B4-BE49-F238E27FC236}">
                <a16:creationId xmlns:a16="http://schemas.microsoft.com/office/drawing/2014/main" id="{1065532C-72C0-57A7-08F4-5FC10495219B}"/>
              </a:ext>
            </a:extLst>
          </p:cNvPr>
          <p:cNvSpPr>
            <a:spLocks noGrp="1"/>
          </p:cNvSpPr>
          <p:nvPr>
            <p:ph type="body" sz="half" idx="2"/>
          </p:nvPr>
        </p:nvSpPr>
        <p:spPr>
          <a:xfrm>
            <a:off x="141403" y="3128387"/>
            <a:ext cx="1621409" cy="2248181"/>
          </a:xfrm>
        </p:spPr>
        <p:txBody>
          <a:bodyPr/>
          <a:lstStyle/>
          <a:p>
            <a:r>
              <a:rPr lang="en-IN" dirty="0"/>
              <a:t>‘</a:t>
            </a:r>
          </a:p>
          <a:p>
            <a:r>
              <a:rPr lang="en-IN" sz="4000" dirty="0">
                <a:solidFill>
                  <a:srgbClr val="00B050"/>
                </a:solidFill>
              </a:rPr>
              <a:t>HEAT MAP</a:t>
            </a:r>
          </a:p>
        </p:txBody>
      </p:sp>
      <p:pic>
        <p:nvPicPr>
          <p:cNvPr id="6" name="Picture 5">
            <a:extLst>
              <a:ext uri="{FF2B5EF4-FFF2-40B4-BE49-F238E27FC236}">
                <a16:creationId xmlns:a16="http://schemas.microsoft.com/office/drawing/2014/main" id="{E0780F49-343F-74A5-1B17-F50CD9F66419}"/>
              </a:ext>
            </a:extLst>
          </p:cNvPr>
          <p:cNvPicPr>
            <a:picLocks noChangeAspect="1"/>
          </p:cNvPicPr>
          <p:nvPr/>
        </p:nvPicPr>
        <p:blipFill>
          <a:blip r:embed="rId2"/>
          <a:stretch>
            <a:fillRect/>
          </a:stretch>
        </p:blipFill>
        <p:spPr>
          <a:xfrm>
            <a:off x="3289956" y="0"/>
            <a:ext cx="8389854" cy="2988297"/>
          </a:xfrm>
          <a:prstGeom prst="rect">
            <a:avLst/>
          </a:prstGeom>
        </p:spPr>
      </p:pic>
      <p:pic>
        <p:nvPicPr>
          <p:cNvPr id="12" name="Picture 11">
            <a:extLst>
              <a:ext uri="{FF2B5EF4-FFF2-40B4-BE49-F238E27FC236}">
                <a16:creationId xmlns:a16="http://schemas.microsoft.com/office/drawing/2014/main" id="{B57F78C2-1848-4D87-2FD5-76160EC0B90B}"/>
              </a:ext>
            </a:extLst>
          </p:cNvPr>
          <p:cNvPicPr>
            <a:picLocks noChangeAspect="1"/>
          </p:cNvPicPr>
          <p:nvPr/>
        </p:nvPicPr>
        <p:blipFill>
          <a:blip r:embed="rId3"/>
          <a:stretch>
            <a:fillRect/>
          </a:stretch>
        </p:blipFill>
        <p:spPr>
          <a:xfrm>
            <a:off x="3289956" y="2988297"/>
            <a:ext cx="6740164" cy="4034672"/>
          </a:xfrm>
          <a:prstGeom prst="rect">
            <a:avLst/>
          </a:prstGeom>
        </p:spPr>
      </p:pic>
    </p:spTree>
    <p:extLst>
      <p:ext uri="{BB962C8B-B14F-4D97-AF65-F5344CB8AC3E}">
        <p14:creationId xmlns:p14="http://schemas.microsoft.com/office/powerpoint/2010/main" val="365570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DB0F-840B-1EA8-A8D9-CE04BC0496DC}"/>
              </a:ext>
            </a:extLst>
          </p:cNvPr>
          <p:cNvSpPr>
            <a:spLocks noGrp="1"/>
          </p:cNvSpPr>
          <p:nvPr>
            <p:ph type="title"/>
          </p:nvPr>
        </p:nvSpPr>
        <p:spPr/>
        <p:txBody>
          <a:bodyPr>
            <a:normAutofit/>
          </a:bodyPr>
          <a:lstStyle/>
          <a:p>
            <a:r>
              <a:rPr lang="en-IN" sz="4400" dirty="0">
                <a:solidFill>
                  <a:srgbClr val="00B050"/>
                </a:solidFill>
              </a:rPr>
              <a:t>DATA CONVERSION</a:t>
            </a:r>
          </a:p>
        </p:txBody>
      </p:sp>
      <p:sp>
        <p:nvSpPr>
          <p:cNvPr id="3" name="Content Placeholder 2">
            <a:extLst>
              <a:ext uri="{FF2B5EF4-FFF2-40B4-BE49-F238E27FC236}">
                <a16:creationId xmlns:a16="http://schemas.microsoft.com/office/drawing/2014/main" id="{DB767188-B89E-D188-7079-8F74CC4C2D5E}"/>
              </a:ext>
            </a:extLst>
          </p:cNvPr>
          <p:cNvSpPr>
            <a:spLocks noGrp="1"/>
          </p:cNvSpPr>
          <p:nvPr>
            <p:ph idx="1"/>
          </p:nvPr>
        </p:nvSpPr>
        <p:spPr/>
        <p:txBody>
          <a:bodyPr/>
          <a:lstStyle/>
          <a:p>
            <a:r>
              <a:rPr lang="en-IN" dirty="0"/>
              <a:t>Numerical Variables are normalized </a:t>
            </a:r>
          </a:p>
          <a:p>
            <a:endParaRPr lang="en-IN" dirty="0"/>
          </a:p>
          <a:p>
            <a:r>
              <a:rPr lang="en-IN" dirty="0"/>
              <a:t> Dummy Variables are created for object type variables </a:t>
            </a:r>
          </a:p>
          <a:p>
            <a:endParaRPr lang="en-IN" dirty="0"/>
          </a:p>
          <a:p>
            <a:r>
              <a:rPr lang="en-IN" dirty="0"/>
              <a:t> Total Rows for Analysis: 9240 </a:t>
            </a:r>
          </a:p>
          <a:p>
            <a:endParaRPr lang="en-IN" dirty="0"/>
          </a:p>
          <a:p>
            <a:r>
              <a:rPr lang="en-IN" dirty="0"/>
              <a:t> Total Columns for Analysis: 37 </a:t>
            </a:r>
          </a:p>
        </p:txBody>
      </p:sp>
    </p:spTree>
    <p:extLst>
      <p:ext uri="{BB962C8B-B14F-4D97-AF65-F5344CB8AC3E}">
        <p14:creationId xmlns:p14="http://schemas.microsoft.com/office/powerpoint/2010/main" val="19841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8E6E-14B4-D762-0044-447DD147348A}"/>
              </a:ext>
            </a:extLst>
          </p:cNvPr>
          <p:cNvSpPr>
            <a:spLocks noGrp="1"/>
          </p:cNvSpPr>
          <p:nvPr>
            <p:ph type="title"/>
          </p:nvPr>
        </p:nvSpPr>
        <p:spPr/>
        <p:txBody>
          <a:bodyPr>
            <a:normAutofit/>
          </a:bodyPr>
          <a:lstStyle/>
          <a:p>
            <a:r>
              <a:rPr lang="en-IN" sz="4000" dirty="0">
                <a:solidFill>
                  <a:srgbClr val="00B050"/>
                </a:solidFill>
              </a:rPr>
              <a:t>MODEL BUILDING</a:t>
            </a:r>
          </a:p>
        </p:txBody>
      </p:sp>
      <p:sp>
        <p:nvSpPr>
          <p:cNvPr id="3" name="Content Placeholder 2">
            <a:extLst>
              <a:ext uri="{FF2B5EF4-FFF2-40B4-BE49-F238E27FC236}">
                <a16:creationId xmlns:a16="http://schemas.microsoft.com/office/drawing/2014/main" id="{00772297-6FBD-9909-C6B1-7BD90AD67611}"/>
              </a:ext>
            </a:extLst>
          </p:cNvPr>
          <p:cNvSpPr>
            <a:spLocks noGrp="1"/>
          </p:cNvSpPr>
          <p:nvPr>
            <p:ph idx="1"/>
          </p:nvPr>
        </p:nvSpPr>
        <p:spPr>
          <a:xfrm>
            <a:off x="1451579" y="2015732"/>
            <a:ext cx="9603275" cy="4037749"/>
          </a:xfrm>
        </p:spPr>
        <p:txBody>
          <a:bodyPr>
            <a:normAutofit lnSpcReduction="10000"/>
          </a:bodyPr>
          <a:lstStyle/>
          <a:p>
            <a:r>
              <a:rPr lang="en-US" dirty="0"/>
              <a:t> Splitting the Data into Training and Testing Sets </a:t>
            </a:r>
          </a:p>
          <a:p>
            <a:r>
              <a:rPr lang="en-US" dirty="0"/>
              <a:t> The first basic step for regression is performing a train-test split, we have chosen 70:30 ratio. </a:t>
            </a:r>
          </a:p>
          <a:p>
            <a:r>
              <a:rPr lang="en-US" dirty="0"/>
              <a:t> Use RFE for Feature Selection </a:t>
            </a:r>
          </a:p>
          <a:p>
            <a:r>
              <a:rPr lang="en-US" dirty="0"/>
              <a:t> Running RFE with 15 variables as output </a:t>
            </a:r>
          </a:p>
          <a:p>
            <a:r>
              <a:rPr lang="en-US" dirty="0"/>
              <a:t> Building Model by removing the variable whose p-value is greater than 0.05 and vi value is greater than 5 </a:t>
            </a:r>
          </a:p>
          <a:p>
            <a:r>
              <a:rPr lang="en-US" dirty="0"/>
              <a:t> Predictions on test data set </a:t>
            </a:r>
          </a:p>
          <a:p>
            <a:r>
              <a:rPr lang="en-US" dirty="0"/>
              <a:t> Overall accuracy 81% </a:t>
            </a:r>
            <a:endParaRPr lang="en-IN" dirty="0"/>
          </a:p>
        </p:txBody>
      </p:sp>
    </p:spTree>
    <p:extLst>
      <p:ext uri="{BB962C8B-B14F-4D97-AF65-F5344CB8AC3E}">
        <p14:creationId xmlns:p14="http://schemas.microsoft.com/office/powerpoint/2010/main" val="4127854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251</TotalTime>
  <Words>925</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 LEADS  SCORING     CASE STUDY</vt:lpstr>
      <vt:lpstr>PROBLEM STATEMENT </vt:lpstr>
      <vt:lpstr>BUSINESS OBJECTIVE</vt:lpstr>
      <vt:lpstr>SOLUTION METHODOLOGY</vt:lpstr>
      <vt:lpstr>DATA MANIPULATION</vt:lpstr>
      <vt:lpstr>EXPLORATORY DATA ANALYSIS (EDA) </vt:lpstr>
      <vt:lpstr>BOX PLOT</vt:lpstr>
      <vt:lpstr>DATA CONVERSION</vt:lpstr>
      <vt:lpstr>MODEL BUILDING</vt:lpstr>
      <vt:lpstr>  ROC Curve</vt:lpstr>
      <vt:lpstr>PREDICTION ON TEST SET</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CASE STUDY</dc:title>
  <dc:creator>rishabhsing3216@gmail.com</dc:creator>
  <cp:lastModifiedBy>rishabhsing3216@gmail.com</cp:lastModifiedBy>
  <cp:revision>1</cp:revision>
  <dcterms:created xsi:type="dcterms:W3CDTF">2024-04-23T09:52:21Z</dcterms:created>
  <dcterms:modified xsi:type="dcterms:W3CDTF">2024-04-23T14:03:42Z</dcterms:modified>
</cp:coreProperties>
</file>