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14"/>
  </p:notesMasterIdLst>
  <p:sldIdLst>
    <p:sldId id="256" r:id="rId5"/>
    <p:sldId id="267" r:id="rId6"/>
    <p:sldId id="293" r:id="rId7"/>
    <p:sldId id="299" r:id="rId8"/>
    <p:sldId id="295" r:id="rId9"/>
    <p:sldId id="294" r:id="rId10"/>
    <p:sldId id="296" r:id="rId11"/>
    <p:sldId id="29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3" autoAdjust="0"/>
    <p:restoredTop sz="70247" autoAdjust="0"/>
  </p:normalViewPr>
  <p:slideViewPr>
    <p:cSldViewPr snapToGrid="0">
      <p:cViewPr varScale="1">
        <p:scale>
          <a:sx n="79" d="100"/>
          <a:sy n="79" d="100"/>
        </p:scale>
        <p:origin x="3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4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2.bp.blogspot.com/-HfpDRVM32E0/VQLyvuu7sbI/AAAAAAAABC8/ZM2MgYJ5NSc/s1600/turbo.png" TargetMode="External"/><Relationship Id="rId3" Type="http://schemas.openxmlformats.org/officeDocument/2006/relationships/hyperlink" Target="http://www.businessdictionary.com/definition/computer-programming.html" TargetMode="External"/><Relationship Id="rId7" Type="http://schemas.openxmlformats.org/officeDocument/2006/relationships/hyperlink" Target="http://www.sitesbay.com/cprogramming/images/c-compiling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sets4.bigthink.com/system/user_icons/82621/original/BStroustrup_MAIN.jpg?1282857509" TargetMode="External"/><Relationship Id="rId5" Type="http://schemas.openxmlformats.org/officeDocument/2006/relationships/hyperlink" Target="http://www.webopedia.com/TERM/H/high_level_language.html" TargetMode="External"/><Relationship Id="rId4" Type="http://schemas.openxmlformats.org/officeDocument/2006/relationships/hyperlink" Target="http://iamcomputerexpert.blogspot.in/2008/09/difference-between-low-level-high-leve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808567"/>
            <a:ext cx="10782300" cy="3352800"/>
          </a:xfrm>
        </p:spPr>
        <p:txBody>
          <a:bodyPr/>
          <a:lstStyle/>
          <a:p>
            <a:pPr algn="ctr"/>
            <a:r>
              <a:rPr lang="en-US" sz="6000" smtClean="0"/>
              <a:t>1. </a:t>
            </a:r>
            <a:r>
              <a:rPr lang="en-US" sz="6000" dirty="0" smtClean="0"/>
              <a:t>Introduction to Programming </a:t>
            </a:r>
            <a:br>
              <a:rPr lang="en-US" sz="6000" dirty="0" smtClean="0"/>
            </a:br>
            <a:r>
              <a:rPr lang="en-US" sz="6000" dirty="0" smtClean="0"/>
              <a:t>and C++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Shivam</a:t>
            </a:r>
            <a:r>
              <a:rPr lang="en-US" dirty="0" smtClean="0"/>
              <a:t> Malhotra</a:t>
            </a:r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Computer programming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278825"/>
            <a:ext cx="10760530" cy="102790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Programming</a:t>
            </a:r>
            <a:r>
              <a:rPr lang="en-US" sz="3600" dirty="0" smtClean="0"/>
              <a:t> is the process of developing and implementing sets of instructions to enable a computer to do a certain task.</a:t>
            </a:r>
            <a:r>
              <a:rPr lang="en-US" sz="3600" baseline="30000" dirty="0" smtClean="0"/>
              <a:t>[1]</a:t>
            </a:r>
          </a:p>
          <a:p>
            <a:endParaRPr lang="en-US" sz="3600" baseline="30000" dirty="0"/>
          </a:p>
          <a:p>
            <a:r>
              <a:rPr lang="en-US" sz="3600" dirty="0" smtClean="0"/>
              <a:t>We use </a:t>
            </a:r>
            <a:r>
              <a:rPr lang="en-US" sz="3600" b="1" dirty="0" smtClean="0"/>
              <a:t>programming languages</a:t>
            </a:r>
            <a:r>
              <a:rPr lang="en-US" sz="3600" dirty="0" smtClean="0"/>
              <a:t> to code this instruction set.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language do computers understand?</a:t>
            </a:r>
            <a:endParaRPr lang="en-US" sz="48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4" y="2017051"/>
            <a:ext cx="7267196" cy="5252484"/>
          </a:xfrm>
        </p:spPr>
        <p:txBody>
          <a:bodyPr>
            <a:norm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The system can only understand and execute instructions in machine language, that is the language of 0s and 1s.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sz="10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Programmers like us find it very difficult to code in machine language, hence </a:t>
            </a:r>
            <a:r>
              <a:rPr lang="en-US" b="1" dirty="0" smtClean="0"/>
              <a:t>high-level languages (HLL) </a:t>
            </a:r>
            <a:r>
              <a:rPr lang="en-US" dirty="0" smtClean="0"/>
              <a:t>like python and java were developed which are closer to our own spoken languages.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sz="10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dirty="0" smtClean="0"/>
              <a:t>Hence programmers often use </a:t>
            </a:r>
            <a:r>
              <a:rPr lang="en-US" dirty="0"/>
              <a:t>high-level </a:t>
            </a:r>
            <a:r>
              <a:rPr lang="en-US" dirty="0" smtClean="0"/>
              <a:t>languages to write their programs, which are then converted to machine language for the computer to understand and run.</a:t>
            </a:r>
            <a:endParaRPr lang="en-US" dirty="0"/>
          </a:p>
          <a:p>
            <a:pPr marL="457200" indent="-457200">
              <a:buFont typeface="Courier New" pitchFamily="49" charset="0"/>
              <a:buChar char="o"/>
            </a:pPr>
            <a:endParaRPr lang="en-US" sz="2800" dirty="0" smtClean="0"/>
          </a:p>
          <a:p>
            <a:pPr marL="457200" indent="-457200">
              <a:buFont typeface="Courier New" pitchFamily="49" charset="0"/>
              <a:buChar char="o"/>
            </a:pPr>
            <a:endParaRPr lang="en-US" dirty="0"/>
          </a:p>
          <a:p>
            <a:pPr marL="457200" indent="-457200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7" name="Picture 6" descr="high-level-langu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420" y="2319656"/>
            <a:ext cx="3639456" cy="264574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732609" y="5011012"/>
            <a:ext cx="2697390" cy="51399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Image taken from [3]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sz="3800" dirty="0" smtClean="0"/>
              <a:t>High Level Language (HLL)  vs  Low Level Language (LLL) </a:t>
            </a:r>
            <a:r>
              <a:rPr lang="en-US" sz="3600" baseline="30000" dirty="0" smtClean="0"/>
              <a:t>[2]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4" y="2017051"/>
            <a:ext cx="10753345" cy="5252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Programming languages can be very broadly categorized into two types : HLL and LLL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sz="4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High level languages are closer to human languages whereas low level languages are closer to the system hardware.</a:t>
            </a:r>
          </a:p>
          <a:p>
            <a:pPr marL="0" indent="0">
              <a:buNone/>
            </a:pPr>
            <a:endParaRPr lang="en-US" sz="4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/>
              <a:t>System cannot understand  programs written in HLLs</a:t>
            </a:r>
            <a:r>
              <a:rPr lang="en-US" sz="2800" dirty="0" smtClean="0"/>
              <a:t>.</a:t>
            </a:r>
            <a:endParaRPr lang="en-US" sz="400" dirty="0" smtClean="0"/>
          </a:p>
          <a:p>
            <a:pPr marL="0" indent="0">
              <a:buNone/>
            </a:pPr>
            <a:endParaRPr lang="en-US" sz="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High-level languages are relatively easier to learn.</a:t>
            </a:r>
          </a:p>
          <a:p>
            <a:pPr marL="0" indent="0">
              <a:buNone/>
            </a:pPr>
            <a:endParaRPr lang="en-US" sz="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Java and Python are examples of HLL whereas Assembly language and Machine language are LLL.</a:t>
            </a:r>
          </a:p>
        </p:txBody>
      </p:sp>
    </p:spTree>
    <p:extLst>
      <p:ext uri="{BB962C8B-B14F-4D97-AF65-F5344CB8AC3E}">
        <p14:creationId xmlns:p14="http://schemas.microsoft.com/office/powerpoint/2010/main" val="215017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Compilers</a:t>
            </a:r>
            <a:endParaRPr lang="en-US" baseline="30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76328" y="4766042"/>
            <a:ext cx="2697390" cy="51399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Image taken from [5] </a:t>
            </a:r>
            <a:endParaRPr lang="en-US" sz="2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1" y="1938583"/>
            <a:ext cx="10940901" cy="113505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Compiler is a program that is used to convert instructions from HLL into machine code or LLL so that they can be read and executed by a computer.</a:t>
            </a:r>
          </a:p>
          <a:p>
            <a:endParaRPr lang="en-US" sz="900" dirty="0" smtClean="0"/>
          </a:p>
        </p:txBody>
      </p:sp>
      <p:pic>
        <p:nvPicPr>
          <p:cNvPr id="10" name="Picture 9" descr="c-compi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02" y="3073632"/>
            <a:ext cx="5551597" cy="22064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2478" y="5084485"/>
            <a:ext cx="10940901" cy="271723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/>
              <a:t>If the compiler finds mistakes in your code, it gives </a:t>
            </a:r>
            <a:r>
              <a:rPr lang="en-US" sz="2800" b="1" dirty="0"/>
              <a:t>errors</a:t>
            </a:r>
            <a:r>
              <a:rPr lang="en-US" sz="2800" dirty="0"/>
              <a:t>.                          We will study more about errors later.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uiExpand="1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C++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224" y="1924495"/>
            <a:ext cx="6829931" cy="5252484"/>
          </a:xfrm>
        </p:spPr>
        <p:txBody>
          <a:bodyPr>
            <a:norm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C++ was developed by </a:t>
            </a:r>
            <a:r>
              <a:rPr lang="en-US" sz="2800" dirty="0" err="1" smtClean="0"/>
              <a:t>Bjarne</a:t>
            </a:r>
            <a:r>
              <a:rPr lang="en-US" sz="2800" dirty="0" smtClean="0"/>
              <a:t> </a:t>
            </a:r>
            <a:r>
              <a:rPr lang="en-US" sz="2800" dirty="0" err="1" smtClean="0"/>
              <a:t>Stroustrup</a:t>
            </a:r>
            <a:r>
              <a:rPr lang="en-US" sz="2800" dirty="0" smtClean="0"/>
              <a:t> in 1979 at Bell Labs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sz="10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C++ was named so because it was an extension to the then existing language C. We will learn more about the ‘++’ operator later.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sz="10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C++ is a </a:t>
            </a:r>
            <a:r>
              <a:rPr lang="en-US" sz="2800" b="1" dirty="0" smtClean="0"/>
              <a:t>compiler</a:t>
            </a:r>
            <a:r>
              <a:rPr lang="en-US" sz="2800" dirty="0" smtClean="0"/>
              <a:t> based language.</a:t>
            </a:r>
          </a:p>
          <a:p>
            <a:pPr marL="457200" indent="-457200">
              <a:buFont typeface="Courier New" pitchFamily="49" charset="0"/>
              <a:buChar char="o"/>
            </a:pPr>
            <a:endParaRPr lang="en-US" sz="10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n-US" sz="2800" dirty="0" smtClean="0"/>
              <a:t>C++ is somewhere between a HLL and LLL, because it has features of both types.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817671" y="5321951"/>
            <a:ext cx="2697390" cy="51399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Image taken from [4] </a:t>
            </a:r>
            <a:endParaRPr lang="en-US" sz="2000" dirty="0"/>
          </a:p>
        </p:txBody>
      </p:sp>
      <p:pic>
        <p:nvPicPr>
          <p:cNvPr id="6" name="Picture 5" descr="BStroustrup_MA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520" y="1838767"/>
            <a:ext cx="3264195" cy="32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Running your programs</a:t>
            </a:r>
            <a:endParaRPr lang="en-US" baseline="30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024937" y="5118478"/>
            <a:ext cx="2697390" cy="51399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Image taken from [6] </a:t>
            </a:r>
            <a:endParaRPr lang="en-US" sz="2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0483" y="2066172"/>
            <a:ext cx="10749515" cy="4090077"/>
          </a:xfrm>
        </p:spPr>
        <p:txBody>
          <a:bodyPr>
            <a:noAutofit/>
          </a:bodyPr>
          <a:lstStyle/>
          <a:p>
            <a:r>
              <a:rPr lang="en-US" sz="2800" dirty="0" smtClean="0"/>
              <a:t>Once you write your programs in C++, you first need to compile them and then execute them.</a:t>
            </a:r>
          </a:p>
          <a:p>
            <a:endParaRPr lang="en-US" sz="1100" dirty="0" smtClean="0"/>
          </a:p>
          <a:p>
            <a:endParaRPr lang="en-US" sz="105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0484" y="2959140"/>
            <a:ext cx="8038214" cy="4090077"/>
          </a:xfrm>
        </p:spPr>
        <p:txBody>
          <a:bodyPr>
            <a:noAutofit/>
          </a:bodyPr>
          <a:lstStyle/>
          <a:p>
            <a:endParaRPr lang="en-US" sz="1100" dirty="0" smtClean="0"/>
          </a:p>
          <a:p>
            <a:r>
              <a:rPr lang="en-US" sz="2800" dirty="0" smtClean="0"/>
              <a:t>There are </a:t>
            </a:r>
            <a:r>
              <a:rPr lang="en-US" sz="2800" dirty="0" err="1" smtClean="0"/>
              <a:t>softwares</a:t>
            </a:r>
            <a:r>
              <a:rPr lang="en-US" sz="2800" dirty="0" smtClean="0"/>
              <a:t> called </a:t>
            </a:r>
            <a:r>
              <a:rPr lang="en-US" sz="2800" b="1" dirty="0" smtClean="0"/>
              <a:t>IDEs</a:t>
            </a:r>
            <a:r>
              <a:rPr lang="en-US" sz="2800" dirty="0" smtClean="0"/>
              <a:t> or Integrated Development Environment like </a:t>
            </a:r>
            <a:r>
              <a:rPr lang="en-US" sz="2800" b="1" dirty="0" smtClean="0"/>
              <a:t>Turbo C++ </a:t>
            </a:r>
            <a:r>
              <a:rPr lang="en-US" sz="2800" dirty="0" smtClean="0"/>
              <a:t>which help you perform all these steps very easily. </a:t>
            </a:r>
          </a:p>
          <a:p>
            <a:endParaRPr lang="en-US" sz="1100" dirty="0"/>
          </a:p>
          <a:p>
            <a:r>
              <a:rPr lang="en-US" sz="2800" dirty="0" smtClean="0"/>
              <a:t>There are multiple tutorials on </a:t>
            </a:r>
            <a:r>
              <a:rPr lang="en-US" sz="2800" dirty="0" err="1" smtClean="0"/>
              <a:t>Youtube</a:t>
            </a:r>
            <a:r>
              <a:rPr lang="en-US" sz="2800" dirty="0" smtClean="0"/>
              <a:t> on how to install </a:t>
            </a:r>
            <a:r>
              <a:rPr lang="en-US" sz="2800" b="1" dirty="0" smtClean="0"/>
              <a:t>Turbo C++</a:t>
            </a:r>
            <a:r>
              <a:rPr lang="en-US" sz="2800" dirty="0" smtClean="0"/>
              <a:t>.</a:t>
            </a:r>
          </a:p>
          <a:p>
            <a:endParaRPr lang="en-US" sz="105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47" y="2932409"/>
            <a:ext cx="2071769" cy="20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uiExpand="1" build="p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278825"/>
            <a:ext cx="10760530" cy="1027901"/>
          </a:xfrm>
        </p:spPr>
        <p:txBody>
          <a:bodyPr>
            <a:noAutofit/>
          </a:bodyPr>
          <a:lstStyle/>
          <a:p>
            <a:r>
              <a:rPr lang="en-US" sz="2800" dirty="0" smtClean="0"/>
              <a:t>Before going any further, install </a:t>
            </a:r>
            <a:r>
              <a:rPr lang="en-US" sz="2800" b="1" dirty="0" smtClean="0"/>
              <a:t>Turbo C++</a:t>
            </a:r>
            <a:r>
              <a:rPr lang="en-US" sz="2800" dirty="0" smtClean="0"/>
              <a:t> and try to compile and run the following program. We will understand what it does in the next video.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33084" y="3439911"/>
            <a:ext cx="4367929" cy="30751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// My First Program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  <a:endParaRPr lang="en-US" sz="2800" dirty="0" smtClean="0">
              <a:solidFill>
                <a:srgbClr val="804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"Hello World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[1]  </a:t>
            </a:r>
            <a:r>
              <a:rPr lang="en-US" dirty="0" smtClean="0">
                <a:hlinkClick r:id="rId3"/>
              </a:rPr>
              <a:t>http://www.businessdictionary.com/definition/computer-programming.html</a:t>
            </a:r>
            <a:endParaRPr lang="en-US" dirty="0" smtClean="0"/>
          </a:p>
          <a:p>
            <a:r>
              <a:rPr lang="en-US" dirty="0" smtClean="0"/>
              <a:t>[2] </a:t>
            </a:r>
            <a:r>
              <a:rPr lang="en-US" dirty="0" smtClean="0">
                <a:hlinkClick r:id="rId4"/>
              </a:rPr>
              <a:t>http://iamcomputerexpert.blogspot.in/2008/09/difference-between-low-level-high-level.html</a:t>
            </a:r>
            <a:endParaRPr lang="en-US" dirty="0" smtClean="0"/>
          </a:p>
          <a:p>
            <a:r>
              <a:rPr lang="en-US" dirty="0" smtClean="0"/>
              <a:t>[3] </a:t>
            </a:r>
            <a:r>
              <a:rPr lang="en-US" dirty="0" smtClean="0">
                <a:hlinkClick r:id="rId5"/>
              </a:rPr>
              <a:t>http://www.webopedia.com/TERM/H/high_level_language.html</a:t>
            </a:r>
            <a:endParaRPr lang="en-US" dirty="0" smtClean="0"/>
          </a:p>
          <a:p>
            <a:r>
              <a:rPr lang="en-US" dirty="0" smtClean="0"/>
              <a:t>[4]</a:t>
            </a:r>
            <a:r>
              <a:rPr lang="en-US" dirty="0" smtClean="0">
                <a:hlinkClick r:id="rId6"/>
              </a:rPr>
              <a:t>http://assets4.bigthink.com/system/user_icons/82621/original/BStroustrup_MAIN.jpg?1282857509</a:t>
            </a:r>
            <a:endParaRPr lang="en-US" dirty="0" smtClean="0"/>
          </a:p>
          <a:p>
            <a:r>
              <a:rPr lang="en-US" dirty="0" smtClean="0"/>
              <a:t>[5] </a:t>
            </a:r>
            <a:r>
              <a:rPr lang="en-US" dirty="0" smtClean="0">
                <a:hlinkClick r:id="rId7"/>
              </a:rPr>
              <a:t>http://www.sitesbay.com/cprogramming/images/c-compiling.png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>
                <a:hlinkClick r:id="rId8"/>
              </a:rPr>
              <a:t>http://2.bp.blogspot.com/-</a:t>
            </a:r>
            <a:r>
              <a:rPr lang="en-US" dirty="0" smtClean="0">
                <a:hlinkClick r:id="rId8"/>
              </a:rPr>
              <a:t>HfpDRVM32E0/VQLyvuu7sbI/AAAAAAAABC8/ZM2MgYJ5NSc/s1600/turbo.png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543</Words>
  <Application>Microsoft Office PowerPoint</Application>
  <PresentationFormat>Widescreen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3_Metropolitan</vt:lpstr>
      <vt:lpstr>1. Introduction to Programming  and C++</vt:lpstr>
      <vt:lpstr>Computer programming</vt:lpstr>
      <vt:lpstr>What language do computers understand?</vt:lpstr>
      <vt:lpstr>High Level Language (HLL)  vs  Low Level Language (LLL) [2]</vt:lpstr>
      <vt:lpstr>Compilers</vt:lpstr>
      <vt:lpstr>C++</vt:lpstr>
      <vt:lpstr>Running your programs</vt:lpstr>
      <vt:lpstr>Assignment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2017-05-22T18:57:51Z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