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  <p:sldMasterId id="2147483960" r:id="rId5"/>
  </p:sldMasterIdLst>
  <p:notesMasterIdLst>
    <p:notesMasterId r:id="rId19"/>
  </p:notesMasterIdLst>
  <p:sldIdLst>
    <p:sldId id="301" r:id="rId6"/>
    <p:sldId id="316" r:id="rId7"/>
    <p:sldId id="306" r:id="rId8"/>
    <p:sldId id="307" r:id="rId9"/>
    <p:sldId id="308" r:id="rId10"/>
    <p:sldId id="309" r:id="rId11"/>
    <p:sldId id="303" r:id="rId12"/>
    <p:sldId id="304" r:id="rId13"/>
    <p:sldId id="310" r:id="rId14"/>
    <p:sldId id="311" r:id="rId15"/>
    <p:sldId id="315" r:id="rId16"/>
    <p:sldId id="313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5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5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5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3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4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0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9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9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53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10</a:t>
            </a:r>
            <a:r>
              <a:rPr lang="en-US" sz="6000" smtClean="0"/>
              <a:t>. Double </a:t>
            </a:r>
            <a:r>
              <a:rPr lang="en-US" sz="6000" dirty="0" smtClean="0"/>
              <a:t>and Character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29085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 </a:t>
            </a:r>
            <a:r>
              <a:rPr lang="en-US" dirty="0"/>
              <a:t>Data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88926" y="2345663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Characters are internally represented by integral codes, called ASCII code. For example, ASCII code for </a:t>
            </a:r>
            <a:r>
              <a:rPr lang="en-US" sz="2800" dirty="0" smtClean="0">
                <a:solidFill>
                  <a:srgbClr val="808080"/>
                </a:solidFill>
              </a:rPr>
              <a:t>'A'</a:t>
            </a:r>
            <a:r>
              <a:rPr lang="en-US" sz="2800" b="1" dirty="0" smtClean="0">
                <a:solidFill>
                  <a:srgbClr val="000080"/>
                </a:solidFill>
              </a:rPr>
              <a:t> </a:t>
            </a:r>
            <a:r>
              <a:rPr lang="en-US" sz="2800" dirty="0" smtClean="0"/>
              <a:t>is 65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There are 256 ASCII codes have the 256 characters of C++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A character variable occupies 1 byte of memory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3600" dirty="0"/>
              <a:t>Write a program which prints the ASCII code of a character.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85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597129" y="625642"/>
            <a:ext cx="6257924" cy="60466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 smtClean="0">
                <a:solidFill>
                  <a:srgbClr val="804000"/>
                </a:solidFill>
              </a:rPr>
              <a:t>conio.h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	</a:t>
            </a:r>
            <a:r>
              <a:rPr lang="en-US" sz="2800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char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ch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"Enter character :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ch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b="1" dirty="0" err="1" smtClean="0">
                <a:solidFill>
                  <a:srgbClr val="8000FF"/>
                </a:solidFill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code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ch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"ASCII code : 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code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2" y="2531401"/>
            <a:ext cx="4359348" cy="1361830"/>
          </a:xfrm>
        </p:spPr>
        <p:txBody>
          <a:bodyPr>
            <a:noAutofit/>
          </a:bodyPr>
          <a:lstStyle/>
          <a:p>
            <a:r>
              <a:rPr lang="en-US" sz="2800" dirty="0"/>
              <a:t>Write a program which prints the ASCII code of a character.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next?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960674" cy="1027901"/>
          </a:xfrm>
        </p:spPr>
        <p:txBody>
          <a:bodyPr>
            <a:noAutofit/>
          </a:bodyPr>
          <a:lstStyle/>
          <a:p>
            <a:r>
              <a:rPr lang="en-US" sz="4400" dirty="0"/>
              <a:t>In the next video, we will </a:t>
            </a:r>
            <a:r>
              <a:rPr lang="en-US" sz="4400" dirty="0" smtClean="0"/>
              <a:t>study </a:t>
            </a:r>
            <a:r>
              <a:rPr lang="en-US" sz="4400" dirty="0" smtClean="0"/>
              <a:t>more about character variables.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10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Float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02763"/>
            <a:ext cx="10940901" cy="136183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float</a:t>
            </a:r>
            <a:r>
              <a:rPr lang="en-US" sz="3200" dirty="0" smtClean="0"/>
              <a:t> data type is </a:t>
            </a:r>
            <a:r>
              <a:rPr lang="en-US" sz="3200" dirty="0"/>
              <a:t>used for </a:t>
            </a:r>
            <a:r>
              <a:rPr lang="en-US" sz="3200" dirty="0" smtClean="0"/>
              <a:t>floating point numbers (number having fractional part), like 123.5, 3.14, etc. </a:t>
            </a:r>
          </a:p>
          <a:p>
            <a:endParaRPr lang="en-US" sz="3200" dirty="0" smtClean="0"/>
          </a:p>
          <a:p>
            <a:r>
              <a:rPr lang="en-US" sz="3200" dirty="0" smtClean="0"/>
              <a:t>Note that 3 is an integer whereas 3.0 is a floating point number</a:t>
            </a:r>
          </a:p>
          <a:p>
            <a:endParaRPr lang="en-US" sz="3200" dirty="0"/>
          </a:p>
          <a:p>
            <a:r>
              <a:rPr lang="en-US" sz="3200" dirty="0" smtClean="0"/>
              <a:t>You can declare a float variable as</a:t>
            </a:r>
          </a:p>
          <a:p>
            <a:pPr algn="ctr"/>
            <a:r>
              <a:rPr lang="en-US" sz="32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float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8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For integers a and b, a/b gives us the quotient when a is divided by b.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If either of a or b is a floating point number, then a/b simply divides a by b and returns the result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 / and % revisited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8043866" y="2647134"/>
            <a:ext cx="2200275" cy="1491377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13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/>
              <a:t>0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3" y="2910592"/>
            <a:ext cx="398621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5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3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 </a:t>
            </a:r>
            <a:r>
              <a:rPr lang="fr-FR" sz="2800" b="1" dirty="0" smtClean="0">
                <a:solidFill>
                  <a:srgbClr val="000080"/>
                </a:solidFill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808080"/>
                </a:solidFill>
              </a:rPr>
              <a:t>"\n"</a:t>
            </a:r>
            <a:r>
              <a:rPr lang="fr-FR" sz="2800" b="1" dirty="0">
                <a:solidFill>
                  <a:srgbClr val="000080"/>
                </a:solidFill>
              </a:rPr>
              <a:t>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3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9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) 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endParaRPr lang="fr-FR" sz="2800" dirty="0">
              <a:effectLst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043866" y="5032860"/>
            <a:ext cx="2361063" cy="1491377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12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2.5</a:t>
            </a:r>
          </a:p>
          <a:p>
            <a:r>
              <a:rPr lang="en-US" sz="2800" dirty="0" smtClean="0"/>
              <a:t>0.333333</a:t>
            </a:r>
            <a:endParaRPr lang="en-US" sz="2800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3" y="5296318"/>
            <a:ext cx="398621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5.0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2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 </a:t>
            </a:r>
            <a:r>
              <a:rPr lang="fr-FR" sz="2800" b="1" dirty="0" smtClean="0">
                <a:solidFill>
                  <a:srgbClr val="000080"/>
                </a:solidFill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808080"/>
                </a:solidFill>
              </a:rPr>
              <a:t>"\n"</a:t>
            </a:r>
            <a:r>
              <a:rPr lang="fr-FR" sz="2800" b="1" dirty="0">
                <a:solidFill>
                  <a:srgbClr val="000080"/>
                </a:solidFill>
              </a:rPr>
              <a:t>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3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smtClean="0">
                <a:solidFill>
                  <a:srgbClr val="FF8000"/>
                </a:solidFill>
              </a:rPr>
              <a:t>9.0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) 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uiExpand="1" build="p" animBg="1"/>
      <p:bldP spid="8" grpId="0" animBg="1"/>
      <p:bldP spid="1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Concept :</a:t>
            </a:r>
            <a:r>
              <a:rPr lang="en-US" sz="2800" dirty="0" smtClean="0"/>
              <a:t> If either of a or b is a floating point number, a/b is a floating point number.</a:t>
            </a:r>
          </a:p>
          <a:p>
            <a:pPr marL="0" indent="0">
              <a:buNone/>
            </a:pPr>
            <a:r>
              <a:rPr lang="en-US" sz="2800" dirty="0" smtClean="0"/>
              <a:t>    Else if both of them are integers, a/b is an integer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For % operator, both operands must be integers.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The compiler would give an error if either of them is not an integer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 / and % revisited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8043866" y="3425003"/>
            <a:ext cx="2361063" cy="1491377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12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2.5</a:t>
            </a:r>
          </a:p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3" y="3688461"/>
            <a:ext cx="398621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5.0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2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 </a:t>
            </a:r>
            <a:r>
              <a:rPr lang="fr-FR" sz="2800" b="1" dirty="0" smtClean="0">
                <a:solidFill>
                  <a:srgbClr val="000080"/>
                </a:solidFill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808080"/>
                </a:solidFill>
              </a:rPr>
              <a:t>"\n"</a:t>
            </a:r>
            <a:r>
              <a:rPr lang="fr-FR" sz="2800" b="1" dirty="0">
                <a:solidFill>
                  <a:srgbClr val="000080"/>
                </a:solidFill>
              </a:rPr>
              <a:t>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( </a:t>
            </a:r>
            <a:r>
              <a:rPr lang="fr-FR" sz="2800" dirty="0">
                <a:solidFill>
                  <a:srgbClr val="FF8000"/>
                </a:solidFill>
              </a:rPr>
              <a:t>5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smtClean="0">
                <a:solidFill>
                  <a:srgbClr val="FF8000"/>
                </a:solidFill>
              </a:rPr>
              <a:t>2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) 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870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2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3600" dirty="0" smtClean="0"/>
              <a:t>Write a program which takes marks in 3 subjects as input and computes the average.</a:t>
            </a:r>
          </a:p>
          <a:p>
            <a:r>
              <a:rPr lang="en-US" sz="3600" dirty="0" smtClean="0"/>
              <a:t>Note that the marks can have fractional parts too.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51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597129" y="657225"/>
            <a:ext cx="6257924" cy="60150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 smtClean="0">
                <a:solidFill>
                  <a:srgbClr val="804000"/>
                </a:solidFill>
              </a:rPr>
              <a:t>conio.h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	</a:t>
            </a:r>
            <a:r>
              <a:rPr lang="en-US" sz="2800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float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m1</a:t>
            </a:r>
            <a:r>
              <a:rPr lang="en-US" sz="2800" b="1" dirty="0">
                <a:solidFill>
                  <a:srgbClr val="000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m2</a:t>
            </a:r>
            <a:r>
              <a:rPr lang="en-US" sz="2800" b="1" dirty="0">
                <a:solidFill>
                  <a:srgbClr val="000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m3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"Enter marks : 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m1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m2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m3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float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avg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m1 </a:t>
            </a:r>
            <a:r>
              <a:rPr lang="en-US" sz="2800" b="1" dirty="0">
                <a:solidFill>
                  <a:srgbClr val="000080"/>
                </a:solidFill>
              </a:rPr>
              <a:t>+</a:t>
            </a:r>
            <a:r>
              <a:rPr lang="en-US" sz="2800" dirty="0">
                <a:solidFill>
                  <a:srgbClr val="000000"/>
                </a:solidFill>
              </a:rPr>
              <a:t> m2 </a:t>
            </a:r>
            <a:r>
              <a:rPr lang="en-US" sz="2800" b="1" dirty="0">
                <a:solidFill>
                  <a:srgbClr val="000080"/>
                </a:solidFill>
              </a:rPr>
              <a:t>+</a:t>
            </a:r>
            <a:r>
              <a:rPr lang="en-US" sz="2800" dirty="0">
                <a:solidFill>
                  <a:srgbClr val="000000"/>
                </a:solidFill>
              </a:rPr>
              <a:t> m3</a:t>
            </a:r>
            <a:r>
              <a:rPr lang="en-US" sz="2800" b="1" dirty="0">
                <a:solidFill>
                  <a:srgbClr val="000080"/>
                </a:solidFill>
              </a:rPr>
              <a:t>)/</a:t>
            </a:r>
            <a:r>
              <a:rPr lang="en-US" sz="2800" dirty="0" smtClean="0">
                <a:solidFill>
                  <a:srgbClr val="FF8000"/>
                </a:solidFill>
              </a:rPr>
              <a:t>3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"Average = 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avg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2" y="2531401"/>
            <a:ext cx="4359348" cy="2026312"/>
          </a:xfrm>
        </p:spPr>
        <p:txBody>
          <a:bodyPr>
            <a:noAutofit/>
          </a:bodyPr>
          <a:lstStyle/>
          <a:p>
            <a:r>
              <a:rPr lang="en-US" sz="2800" dirty="0"/>
              <a:t>Write a program which takes marks in 3 subjects as input and computes the average.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0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Double </a:t>
            </a:r>
            <a:r>
              <a:rPr lang="en-US" dirty="0"/>
              <a:t>Data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88926" y="2345663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i="1" dirty="0"/>
              <a:t>d</a:t>
            </a:r>
            <a:r>
              <a:rPr lang="en-US" sz="2800" b="1" i="1" dirty="0" smtClean="0"/>
              <a:t>ouble</a:t>
            </a:r>
            <a:r>
              <a:rPr lang="en-US" sz="2800" dirty="0" smtClean="0"/>
              <a:t> data type is used when we need to store larger floating point numbers (numbers with fractional part) than what </a:t>
            </a:r>
            <a:r>
              <a:rPr lang="en-US" sz="2800" b="1" i="1" dirty="0" smtClean="0"/>
              <a:t>float </a:t>
            </a:r>
            <a:r>
              <a:rPr lang="en-US" sz="2800" dirty="0" smtClean="0"/>
              <a:t>can store</a:t>
            </a:r>
          </a:p>
          <a:p>
            <a:pPr marL="0" indent="0">
              <a:buNone/>
            </a:pPr>
            <a:endParaRPr lang="en-US" sz="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sz="2800" dirty="0"/>
              <a:t>You can declare a </a:t>
            </a:r>
            <a:r>
              <a:rPr lang="en-US" sz="2800" dirty="0" smtClean="0"/>
              <a:t>double variable </a:t>
            </a:r>
            <a:r>
              <a:rPr lang="en-US" sz="2800" dirty="0"/>
              <a:t>as</a:t>
            </a:r>
          </a:p>
          <a:p>
            <a:pPr algn="ctr"/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variableName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Double is equivalent to long float, thus / and % behave the same way as float.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3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Double </a:t>
            </a:r>
            <a:r>
              <a:rPr lang="en-US" dirty="0"/>
              <a:t>Data Type</a:t>
            </a:r>
            <a:endParaRPr lang="en-US" baseline="30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3510544"/>
              </p:ext>
            </p:extLst>
          </p:nvPr>
        </p:nvGraphicFramePr>
        <p:xfrm>
          <a:off x="1873863" y="1638714"/>
          <a:ext cx="8339495" cy="385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471"/>
                <a:gridCol w="2331471"/>
                <a:gridCol w="3676553"/>
              </a:tblGrid>
              <a:tr h="8783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 marL="88163" marR="88163" marT="44082" marB="44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 marL="88163" marR="88163" marT="44082" marB="44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 marL="88163" marR="88163" marT="44082" marB="44082"/>
                </a:tc>
              </a:tr>
              <a:tr h="12652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 marL="137127" marR="137127" marT="68563" marB="685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37127" marR="137127" marT="68563" marB="6856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1.7</a:t>
                      </a:r>
                      <a:r>
                        <a:rPr lang="en-US" sz="2000" baseline="0" dirty="0" smtClean="0"/>
                        <a:t> x 10</a:t>
                      </a:r>
                      <a:r>
                        <a:rPr lang="en-US" sz="2000" baseline="30000" dirty="0" smtClean="0"/>
                        <a:t>-308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1.7 x 10</a:t>
                      </a:r>
                      <a:r>
                        <a:rPr lang="en-US" sz="2000" baseline="30000" dirty="0" smtClean="0"/>
                        <a:t>308  </a:t>
                      </a:r>
                      <a:r>
                        <a:rPr lang="en-US" sz="2000" dirty="0" smtClean="0"/>
                        <a:t>–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Upto</a:t>
                      </a:r>
                      <a:r>
                        <a:rPr lang="en-US" sz="2000" dirty="0" smtClean="0"/>
                        <a:t> 15 digits of precision)</a:t>
                      </a:r>
                    </a:p>
                  </a:txBody>
                  <a:tcPr marL="137127" marR="137127" marT="68563" marB="68563"/>
                </a:tc>
              </a:tr>
              <a:tr h="14547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 double</a:t>
                      </a:r>
                      <a:endParaRPr lang="en-US" sz="2000" dirty="0"/>
                    </a:p>
                  </a:txBody>
                  <a:tcPr marL="137127" marR="137127" marT="68563" marB="685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137127" marR="137127" marT="68563" marB="6856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3.4</a:t>
                      </a:r>
                      <a:r>
                        <a:rPr lang="en-US" sz="2000" baseline="0" dirty="0" smtClean="0"/>
                        <a:t> x 10</a:t>
                      </a:r>
                      <a:r>
                        <a:rPr lang="en-US" sz="2000" baseline="30000" dirty="0" smtClean="0"/>
                        <a:t>-4932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1.1 x 10</a:t>
                      </a:r>
                      <a:r>
                        <a:rPr lang="en-US" sz="2000" baseline="30000" dirty="0" smtClean="0"/>
                        <a:t>4932 </a:t>
                      </a:r>
                      <a:r>
                        <a:rPr lang="en-US" sz="2000" dirty="0" smtClean="0"/>
                        <a:t>–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Upto</a:t>
                      </a:r>
                      <a:r>
                        <a:rPr lang="en-US" sz="2000" dirty="0" smtClean="0"/>
                        <a:t> 19 digits of precision)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/>
                    </a:p>
                  </a:txBody>
                  <a:tcPr marL="137127" marR="137127" marT="68563" marB="68563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3214" y="5496170"/>
            <a:ext cx="10955412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Tip :</a:t>
            </a:r>
            <a:r>
              <a:rPr lang="en-US" sz="2800" dirty="0" smtClean="0"/>
              <a:t> Always use the smallest data type that fits your values because larger data types (like </a:t>
            </a:r>
            <a:r>
              <a:rPr lang="en-US" sz="2800" b="1" i="1" dirty="0" smtClean="0"/>
              <a:t>double)</a:t>
            </a:r>
            <a:r>
              <a:rPr lang="en-US" sz="2800" dirty="0" smtClean="0"/>
              <a:t> are slower than their smaller alternatives (like </a:t>
            </a:r>
            <a:r>
              <a:rPr lang="en-US" sz="2800" b="1" dirty="0" smtClean="0"/>
              <a:t>float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 </a:t>
            </a:r>
            <a:r>
              <a:rPr lang="en-US" dirty="0"/>
              <a:t>Data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88926" y="2345663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i="1" dirty="0" smtClean="0"/>
              <a:t>char</a:t>
            </a:r>
            <a:r>
              <a:rPr lang="en-US" sz="2800" dirty="0" smtClean="0"/>
              <a:t> data type is used to store a character. </a:t>
            </a:r>
          </a:p>
          <a:p>
            <a:r>
              <a:rPr lang="en-US" sz="2800" dirty="0" smtClean="0"/>
              <a:t>    You </a:t>
            </a:r>
            <a:r>
              <a:rPr lang="en-US" sz="2800" dirty="0"/>
              <a:t>can declare a </a:t>
            </a:r>
            <a:r>
              <a:rPr lang="en-US" sz="2800" dirty="0" smtClean="0"/>
              <a:t>character variable as </a:t>
            </a:r>
          </a:p>
          <a:p>
            <a:pPr algn="ctr"/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char </a:t>
            </a:r>
            <a:r>
              <a:rPr 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variableName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9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Character in C++ are enclosed between single quotes. 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Example : </a:t>
            </a:r>
            <a:r>
              <a:rPr lang="en-US" sz="2800" dirty="0" smtClean="0">
                <a:solidFill>
                  <a:srgbClr val="808080"/>
                </a:solidFill>
              </a:rPr>
              <a:t>'a'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808080"/>
                </a:solidFill>
              </a:rPr>
              <a:t>'1'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808080"/>
                </a:solidFill>
              </a:rPr>
              <a:t>'</a:t>
            </a:r>
            <a:r>
              <a:rPr lang="en-US" sz="2800" dirty="0" smtClean="0">
                <a:solidFill>
                  <a:srgbClr val="808080"/>
                </a:solidFill>
              </a:rPr>
              <a:t>A'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'+'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rgbClr val="808080"/>
                </a:solidFill>
              </a:rPr>
              <a:t>'\n'</a:t>
            </a:r>
            <a:endParaRPr lang="en-US" sz="2800" dirty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Line Callout 1 3"/>
          <p:cNvSpPr/>
          <p:nvPr/>
        </p:nvSpPr>
        <p:spPr>
          <a:xfrm>
            <a:off x="7643817" y="5460112"/>
            <a:ext cx="2361063" cy="1042988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457329" y="5460111"/>
            <a:ext cx="398621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00FF"/>
                </a:solidFill>
              </a:rPr>
              <a:t>char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'A</a:t>
            </a:r>
            <a:r>
              <a:rPr lang="en-US" sz="2800" dirty="0" smtClean="0">
                <a:solidFill>
                  <a:srgbClr val="808080"/>
                </a:solidFill>
              </a:rPr>
              <a:t>'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4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build="p" animBg="1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660</Words>
  <Application>Microsoft Office PowerPoint</Application>
  <PresentationFormat>Widescreen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1_Metropolitan</vt:lpstr>
      <vt:lpstr>3_Metropolitan</vt:lpstr>
      <vt:lpstr>10. Double and Character</vt:lpstr>
      <vt:lpstr>Float Data Type</vt:lpstr>
      <vt:lpstr>PowerPoint Presentation</vt:lpstr>
      <vt:lpstr>PowerPoint Presentation</vt:lpstr>
      <vt:lpstr>Practice</vt:lpstr>
      <vt:lpstr>Practice</vt:lpstr>
      <vt:lpstr>Double Data Type</vt:lpstr>
      <vt:lpstr>Double Data Type</vt:lpstr>
      <vt:lpstr>Character Data Type</vt:lpstr>
      <vt:lpstr>Character Data Type</vt:lpstr>
      <vt:lpstr>Practice</vt:lpstr>
      <vt:lpstr>Example</vt:lpstr>
      <vt:lpstr>What’s next?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2017-06-21T07:17:59Z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