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24" r:id="rId4"/>
  </p:sldMasterIdLst>
  <p:notesMasterIdLst>
    <p:notesMasterId r:id="rId14"/>
  </p:notesMasterIdLst>
  <p:sldIdLst>
    <p:sldId id="300" r:id="rId5"/>
    <p:sldId id="321" r:id="rId6"/>
    <p:sldId id="331" r:id="rId7"/>
    <p:sldId id="330" r:id="rId8"/>
    <p:sldId id="323" r:id="rId9"/>
    <p:sldId id="325" r:id="rId10"/>
    <p:sldId id="324" r:id="rId11"/>
    <p:sldId id="333" r:id="rId12"/>
    <p:sldId id="32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B9D3B"/>
    <a:srgbClr val="F4573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683" autoAdjust="0"/>
    <p:restoredTop sz="70247" autoAdjust="0"/>
  </p:normalViewPr>
  <p:slideViewPr>
    <p:cSldViewPr snapToGrid="0">
      <p:cViewPr varScale="1">
        <p:scale>
          <a:sx n="88" d="100"/>
          <a:sy n="88" d="100"/>
        </p:scale>
        <p:origin x="-6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pPr/>
              <a:t>7/3/2017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designed this template</a:t>
            </a:r>
            <a:r>
              <a:rPr lang="en-US" baseline="0" dirty="0">
                <a:cs typeface="Calibri"/>
              </a:rPr>
              <a:t> so that each member of the project team has a set of slides with its own theme where he/she can present their research. Members, here’s how you add a new slide to just your set: </a:t>
            </a:r>
          </a:p>
          <a:p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Mark where you want to add the slide:</a:t>
            </a:r>
            <a:r>
              <a:rPr lang="en-US" baseline="0" dirty="0">
                <a:cs typeface="Calibri"/>
              </a:rPr>
              <a:t> Select </a:t>
            </a:r>
            <a:r>
              <a:rPr lang="en-US" dirty="0">
                <a:cs typeface="Calibri"/>
              </a:rPr>
              <a:t>an </a:t>
            </a:r>
            <a:r>
              <a:rPr lang="en-US" baseline="0" dirty="0">
                <a:cs typeface="Calibri"/>
              </a:rPr>
              <a:t>existing one in the Thumbnails pane, c</a:t>
            </a:r>
            <a:r>
              <a:rPr lang="en-US" dirty="0"/>
              <a:t>lick the New Slide button,</a:t>
            </a:r>
            <a:r>
              <a:rPr lang="en-US" baseline="0" dirty="0"/>
              <a:t> then </a:t>
            </a:r>
            <a:r>
              <a:rPr lang="en-US" dirty="0"/>
              <a:t>choose a layout.</a:t>
            </a:r>
            <a:r>
              <a:rPr lang="en-US" baseline="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new slide gets the same theme as the previous one you selected.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>
                <a:cs typeface="Calibri"/>
              </a:rPr>
              <a:t/>
            </a:r>
            <a:br>
              <a:rPr lang="en-US" b="1" baseline="0" dirty="0">
                <a:cs typeface="Calibri"/>
              </a:rPr>
            </a:br>
            <a:endParaRPr lang="en-US" b="1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Careful! </a:t>
            </a:r>
            <a:r>
              <a:rPr lang="en-US" baseline="0" dirty="0"/>
              <a:t>Don’t annoy your fellow presenters by accidentally changing their themes. That can happen if you choose a theme Variant from the Design tab, which changes all of the slides in your presentation to that look</a:t>
            </a:r>
            <a:r>
              <a:rPr lang="en-US" baseline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1063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5454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0232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6255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5183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3018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9662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2343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237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0376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7/3/2017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3324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7/3/2017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6631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7/3/2017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740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7/3/2017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6516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7/3/2017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6987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7/3/2017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3204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7/3/2017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08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7/3/2017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9188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7/3/2017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8515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7/3/2017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124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7/3/2017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410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029" y="2809458"/>
            <a:ext cx="10782300" cy="848324"/>
          </a:xfrm>
        </p:spPr>
        <p:txBody>
          <a:bodyPr/>
          <a:lstStyle/>
          <a:p>
            <a:pPr algn="ctr"/>
            <a:r>
              <a:rPr lang="en-US" sz="6000" dirty="0" smtClean="0"/>
              <a:t>11. Characters and ASCII codes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3703291"/>
            <a:ext cx="9228201" cy="164592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- </a:t>
            </a:r>
            <a:r>
              <a:rPr lang="en-US" dirty="0" err="1" smtClean="0"/>
              <a:t>Shivam</a:t>
            </a:r>
            <a:r>
              <a:rPr lang="en-US" dirty="0" smtClean="0"/>
              <a:t> Malhotra</a:t>
            </a:r>
          </a:p>
        </p:txBody>
      </p:sp>
    </p:spTree>
    <p:extLst>
      <p:ext uri="{BB962C8B-B14F-4D97-AF65-F5344CB8AC3E}">
        <p14:creationId xmlns:p14="http://schemas.microsoft.com/office/powerpoint/2010/main" xmlns="" val="1295895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57224" y="2101405"/>
            <a:ext cx="10541073" cy="13618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Characters are internally represented by integral codes, called ASCII code. For example, ASCII code for </a:t>
            </a:r>
            <a:r>
              <a:rPr lang="en-US" sz="2800" dirty="0" smtClean="0">
                <a:solidFill>
                  <a:srgbClr val="808080"/>
                </a:solidFill>
              </a:rPr>
              <a:t>'A'</a:t>
            </a:r>
            <a:r>
              <a:rPr lang="en-US" sz="2800" b="1" dirty="0" smtClean="0">
                <a:solidFill>
                  <a:srgbClr val="000080"/>
                </a:solidFill>
              </a:rPr>
              <a:t> </a:t>
            </a:r>
            <a:r>
              <a:rPr lang="en-US" sz="2800" dirty="0" smtClean="0"/>
              <a:t>is 65.</a:t>
            </a:r>
            <a:endParaRPr lang="en-US" sz="2800" dirty="0"/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In the last lecture, we discussed how we can print the ASCII code for a input character</a:t>
            </a: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2534480" y="4553968"/>
            <a:ext cx="6786559" cy="13753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572" lvl="1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cin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&gt;&gt;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ch</a:t>
            </a:r>
            <a:r>
              <a:rPr lang="en-US" sz="2800" b="1" dirty="0" smtClean="0">
                <a:solidFill>
                  <a:srgbClr val="000080"/>
                </a:solidFill>
              </a:rPr>
              <a:t>;		</a:t>
            </a:r>
            <a:r>
              <a:rPr lang="en-US" sz="2800" dirty="0">
                <a:solidFill>
                  <a:srgbClr val="008000"/>
                </a:solidFill>
              </a:rPr>
              <a:t>// </a:t>
            </a:r>
            <a:r>
              <a:rPr lang="en-US" sz="2800" dirty="0" smtClean="0">
                <a:solidFill>
                  <a:srgbClr val="008000"/>
                </a:solidFill>
              </a:rPr>
              <a:t>Take input from user</a:t>
            </a:r>
            <a:endParaRPr lang="en-US" sz="2800" dirty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b="1" dirty="0" smtClean="0">
                <a:solidFill>
                  <a:srgbClr val="8000FF"/>
                </a:solidFill>
              </a:rPr>
              <a:t> </a:t>
            </a:r>
            <a:r>
              <a:rPr lang="en-US" sz="2800" dirty="0" err="1" smtClean="0">
                <a:solidFill>
                  <a:srgbClr val="8000FF"/>
                </a:solidFill>
              </a:rPr>
              <a:t>int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code </a:t>
            </a:r>
            <a:r>
              <a:rPr lang="en-US" sz="2800" dirty="0">
                <a:solidFill>
                  <a:srgbClr val="000080"/>
                </a:solidFill>
              </a:rPr>
              <a:t>=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ch</a:t>
            </a:r>
            <a:r>
              <a:rPr lang="en-US" sz="2800" b="1" dirty="0" smtClean="0">
                <a:solidFill>
                  <a:srgbClr val="000080"/>
                </a:solidFill>
              </a:rPr>
              <a:t>;	</a:t>
            </a:r>
            <a:r>
              <a:rPr lang="en-US" sz="2800" dirty="0" smtClean="0">
                <a:solidFill>
                  <a:srgbClr val="008000"/>
                </a:solidFill>
              </a:rPr>
              <a:t>// Store in integer variable</a:t>
            </a:r>
            <a:endParaRPr lang="en-US" sz="2800" b="1" dirty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rgbClr val="000080"/>
                </a:solidFill>
              </a:rPr>
              <a:t>&lt;&lt;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code</a:t>
            </a:r>
            <a:r>
              <a:rPr lang="en-US" sz="2800" b="1" dirty="0" smtClean="0">
                <a:solidFill>
                  <a:srgbClr val="000080"/>
                </a:solidFill>
              </a:rPr>
              <a:t>;	</a:t>
            </a:r>
            <a:r>
              <a:rPr lang="en-US" sz="2800" dirty="0" smtClean="0">
                <a:solidFill>
                  <a:srgbClr val="008000"/>
                </a:solidFill>
              </a:rPr>
              <a:t>// Print the ASCII code</a:t>
            </a:r>
            <a:endParaRPr lang="en-US" sz="2800" b="1" dirty="0">
              <a:solidFill>
                <a:srgbClr val="0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6632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7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57224" y="2101405"/>
            <a:ext cx="10541073" cy="13618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Using the same program, you can check that the following are the ASCII values for the common characters :</a:t>
            </a: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78360642"/>
              </p:ext>
            </p:extLst>
          </p:nvPr>
        </p:nvGraphicFramePr>
        <p:xfrm>
          <a:off x="1979611" y="3651657"/>
          <a:ext cx="8128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Characters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ASCII Values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808080"/>
                          </a:solidFill>
                        </a:rPr>
                        <a:t>'A' -</a:t>
                      </a:r>
                      <a:r>
                        <a:rPr lang="en-US" sz="2800" baseline="0" dirty="0" smtClean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en-US" sz="2800" dirty="0" smtClean="0">
                          <a:solidFill>
                            <a:srgbClr val="808080"/>
                          </a:solidFill>
                        </a:rPr>
                        <a:t>'Z'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65-90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808080"/>
                          </a:solidFill>
                        </a:rPr>
                        <a:t>'a' -</a:t>
                      </a:r>
                      <a:r>
                        <a:rPr lang="en-US" sz="2800" baseline="0" dirty="0" smtClean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en-US" sz="2800" dirty="0" smtClean="0">
                          <a:solidFill>
                            <a:srgbClr val="808080"/>
                          </a:solidFill>
                        </a:rPr>
                        <a:t>'z'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97-122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808080"/>
                          </a:solidFill>
                        </a:rPr>
                        <a:t>'0' -</a:t>
                      </a:r>
                      <a:r>
                        <a:rPr lang="en-US" sz="2800" baseline="0" dirty="0" smtClean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en-US" sz="2800" dirty="0" smtClean="0">
                          <a:solidFill>
                            <a:srgbClr val="808080"/>
                          </a:solidFill>
                        </a:rPr>
                        <a:t>'9'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48-57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44892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Characters</a:t>
            </a:r>
            <a:endParaRPr lang="en-US" baseline="30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88926" y="2345663"/>
            <a:ext cx="10541073" cy="13618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 The ranges of character codes are continuous. For example,</a:t>
            </a:r>
          </a:p>
          <a:p>
            <a:pPr marL="0" indent="0">
              <a:buNone/>
            </a:pPr>
            <a:r>
              <a:rPr lang="en-US" sz="2800" dirty="0"/>
              <a:t>     If ASCII code of </a:t>
            </a:r>
            <a:r>
              <a:rPr lang="en-US" sz="2800" dirty="0">
                <a:solidFill>
                  <a:srgbClr val="808080"/>
                </a:solidFill>
              </a:rPr>
              <a:t>'A'</a:t>
            </a:r>
            <a:r>
              <a:rPr lang="en-US" sz="2800" dirty="0" smtClean="0"/>
              <a:t>  </a:t>
            </a:r>
            <a:r>
              <a:rPr lang="en-US" sz="2800" dirty="0"/>
              <a:t>= 65              ASCII code of </a:t>
            </a:r>
            <a:r>
              <a:rPr lang="en-US" sz="2800" dirty="0" smtClean="0">
                <a:solidFill>
                  <a:srgbClr val="808080"/>
                </a:solidFill>
              </a:rPr>
              <a:t>'B'</a:t>
            </a:r>
            <a:r>
              <a:rPr lang="en-US" sz="2800" dirty="0" smtClean="0"/>
              <a:t>  = </a:t>
            </a:r>
            <a:r>
              <a:rPr lang="en-US" sz="2800" dirty="0"/>
              <a:t>66</a:t>
            </a:r>
          </a:p>
          <a:p>
            <a:pPr marL="0" indent="0">
              <a:buNone/>
            </a:pPr>
            <a:r>
              <a:rPr lang="en-US" sz="2800" dirty="0"/>
              <a:t>     If ASCII code of </a:t>
            </a:r>
            <a:r>
              <a:rPr lang="en-US" sz="2800" dirty="0" smtClean="0">
                <a:solidFill>
                  <a:srgbClr val="808080"/>
                </a:solidFill>
              </a:rPr>
              <a:t>'1'</a:t>
            </a:r>
            <a:r>
              <a:rPr lang="en-US" sz="2800" dirty="0" smtClean="0"/>
              <a:t>  = </a:t>
            </a:r>
            <a:r>
              <a:rPr lang="en-US" sz="2800" dirty="0"/>
              <a:t>49              ASCII code </a:t>
            </a:r>
            <a:r>
              <a:rPr lang="en-US" sz="2800" dirty="0" smtClean="0"/>
              <a:t>of </a:t>
            </a:r>
            <a:r>
              <a:rPr lang="en-US" sz="2800" dirty="0" smtClean="0">
                <a:solidFill>
                  <a:srgbClr val="808080"/>
                </a:solidFill>
              </a:rPr>
              <a:t>'3</a:t>
            </a:r>
            <a:r>
              <a:rPr lang="en-US" sz="2800" dirty="0">
                <a:solidFill>
                  <a:srgbClr val="808080"/>
                </a:solidFill>
              </a:rPr>
              <a:t>'</a:t>
            </a:r>
            <a:r>
              <a:rPr lang="en-US" sz="2800" dirty="0" smtClean="0">
                <a:solidFill>
                  <a:srgbClr val="808080"/>
                </a:solidFill>
              </a:rPr>
              <a:t> </a:t>
            </a:r>
            <a:r>
              <a:rPr lang="en-US" sz="2800" dirty="0" smtClean="0"/>
              <a:t> </a:t>
            </a:r>
            <a:r>
              <a:rPr lang="en-US" sz="2800" dirty="0"/>
              <a:t>= 51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Since </a:t>
            </a:r>
            <a:r>
              <a:rPr lang="en-US" sz="2800" dirty="0"/>
              <a:t>characters are internally represented by integral codes, hence we can perform mathematical operations like + on characters</a:t>
            </a:r>
            <a:r>
              <a:rPr lang="en-US" sz="2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7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6506155" y="5386273"/>
            <a:ext cx="2361063" cy="1042988"/>
          </a:xfrm>
          <a:prstGeom prst="borderCallout1">
            <a:avLst>
              <a:gd name="adj1" fmla="val 52996"/>
              <a:gd name="adj2" fmla="val -541"/>
              <a:gd name="adj3" fmla="val 53955"/>
              <a:gd name="adj4" fmla="val -456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Output :</a:t>
            </a:r>
          </a:p>
          <a:p>
            <a:r>
              <a:rPr lang="en-US" sz="2800" dirty="0"/>
              <a:t>B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457329" y="5196906"/>
            <a:ext cx="3986210" cy="14217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solidFill>
                  <a:srgbClr val="8000FF"/>
                </a:solidFill>
              </a:rPr>
              <a:t>char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ch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b="1" dirty="0">
                <a:solidFill>
                  <a:srgbClr val="000080"/>
                </a:solidFill>
              </a:rPr>
              <a:t>=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808080"/>
                </a:solidFill>
              </a:rPr>
              <a:t>'A</a:t>
            </a:r>
            <a:r>
              <a:rPr lang="en-US" sz="3000" dirty="0" smtClean="0">
                <a:solidFill>
                  <a:srgbClr val="808080"/>
                </a:solidFill>
              </a:rPr>
              <a:t>'</a:t>
            </a:r>
            <a:r>
              <a:rPr lang="en-US" sz="3000" b="1" dirty="0" smtClean="0">
                <a:solidFill>
                  <a:srgbClr val="000080"/>
                </a:solidFill>
              </a:rPr>
              <a:t>;</a:t>
            </a:r>
          </a:p>
          <a:p>
            <a:r>
              <a:rPr lang="en-US" sz="3000" dirty="0" err="1" smtClean="0">
                <a:solidFill>
                  <a:srgbClr val="000000"/>
                </a:solidFill>
              </a:rPr>
              <a:t>ch</a:t>
            </a:r>
            <a:r>
              <a:rPr lang="en-US" sz="3000" dirty="0" smtClean="0">
                <a:solidFill>
                  <a:srgbClr val="000000"/>
                </a:solidFill>
              </a:rPr>
              <a:t> </a:t>
            </a:r>
            <a:r>
              <a:rPr lang="en-US" sz="3000" b="1" dirty="0">
                <a:solidFill>
                  <a:srgbClr val="000080"/>
                </a:solidFill>
              </a:rPr>
              <a:t>=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ch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b="1" dirty="0">
                <a:solidFill>
                  <a:srgbClr val="000080"/>
                </a:solidFill>
              </a:rPr>
              <a:t>+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FF8000"/>
                </a:solidFill>
              </a:rPr>
              <a:t>1</a:t>
            </a:r>
            <a:r>
              <a:rPr lang="en-US" sz="3000" b="1" dirty="0" smtClean="0">
                <a:solidFill>
                  <a:srgbClr val="000080"/>
                </a:solidFill>
              </a:rPr>
              <a:t>;</a:t>
            </a:r>
            <a:endParaRPr lang="en-US" sz="3000" dirty="0" smtClean="0">
              <a:solidFill>
                <a:srgbClr val="000000"/>
              </a:solidFill>
            </a:endParaRPr>
          </a:p>
          <a:p>
            <a:r>
              <a:rPr lang="en-US" sz="3000" dirty="0" err="1" smtClean="0">
                <a:solidFill>
                  <a:srgbClr val="000000"/>
                </a:solidFill>
              </a:rPr>
              <a:t>cout</a:t>
            </a:r>
            <a:r>
              <a:rPr lang="en-US" sz="3000" dirty="0" smtClean="0">
                <a:solidFill>
                  <a:srgbClr val="000000"/>
                </a:solidFill>
              </a:rPr>
              <a:t> </a:t>
            </a:r>
            <a:r>
              <a:rPr lang="en-US" sz="3000" b="1" dirty="0">
                <a:solidFill>
                  <a:srgbClr val="000080"/>
                </a:solidFill>
              </a:rPr>
              <a:t>&lt;&lt;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ch</a:t>
            </a:r>
            <a:r>
              <a:rPr lang="en-US" sz="3000" b="1" dirty="0">
                <a:solidFill>
                  <a:srgbClr val="000080"/>
                </a:solidFill>
              </a:rPr>
              <a:t>;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</a:p>
          <a:p>
            <a:endParaRPr lang="en-US" sz="280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5086350" y="2919845"/>
            <a:ext cx="490359" cy="313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086350" y="3437001"/>
            <a:ext cx="490359" cy="313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10062034" y="5429137"/>
            <a:ext cx="828675" cy="8286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876419" y="5658808"/>
            <a:ext cx="553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1"/>
                </a:solidFill>
              </a:rPr>
              <a:t>ch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40618" y="5684929"/>
            <a:ext cx="528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'B'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140617" y="5684928"/>
            <a:ext cx="528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'A'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277495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 animBg="1"/>
      <p:bldP spid="5" grpId="0" build="p" animBg="1"/>
      <p:bldP spid="3" grpId="0" animBg="1"/>
      <p:bldP spid="8" grpId="0" animBg="1"/>
      <p:bldP spid="9" grpId="0" animBg="1"/>
      <p:bldP spid="10" grpId="0"/>
      <p:bldP spid="11" grpId="0"/>
      <p:bldP spid="13" grpId="0"/>
      <p:bldP spid="1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57224" y="2278825"/>
            <a:ext cx="10772775" cy="10279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Write a program which </a:t>
            </a:r>
            <a:r>
              <a:rPr lang="en-US" sz="3600" dirty="0" smtClean="0"/>
              <a:t>takes a lower case character as input and prints the corresponding upper case character.</a:t>
            </a:r>
          </a:p>
          <a:p>
            <a:endParaRPr lang="en-US" sz="1100" dirty="0"/>
          </a:p>
          <a:p>
            <a:r>
              <a:rPr lang="en-US" sz="3600" dirty="0" smtClean="0"/>
              <a:t>Input :</a:t>
            </a:r>
          </a:p>
          <a:p>
            <a:r>
              <a:rPr lang="en-US" sz="3600" dirty="0"/>
              <a:t>a</a:t>
            </a:r>
            <a:endParaRPr lang="en-US" sz="3600" dirty="0" smtClean="0"/>
          </a:p>
          <a:p>
            <a:r>
              <a:rPr lang="en-US" sz="3600" dirty="0" smtClean="0"/>
              <a:t>Output :</a:t>
            </a:r>
            <a:endParaRPr lang="en-US" sz="3600" dirty="0"/>
          </a:p>
          <a:p>
            <a:r>
              <a:rPr lang="en-US" sz="4000" dirty="0" smtClean="0"/>
              <a:t>A</a:t>
            </a:r>
            <a:endParaRPr 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315074" y="3714307"/>
            <a:ext cx="2144786" cy="24864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 Input :</a:t>
            </a:r>
          </a:p>
          <a:p>
            <a:r>
              <a:rPr lang="en-US" sz="3600" dirty="0" smtClean="0"/>
              <a:t>d</a:t>
            </a:r>
          </a:p>
          <a:p>
            <a:r>
              <a:rPr lang="en-US" sz="3600" dirty="0" smtClean="0"/>
              <a:t>Output :</a:t>
            </a:r>
            <a:endParaRPr lang="en-US" sz="3600" dirty="0"/>
          </a:p>
          <a:p>
            <a:r>
              <a:rPr lang="en-US" sz="4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xmlns="" val="2666375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Solution Scheme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57224" y="2101405"/>
            <a:ext cx="10541073" cy="13618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Let the input be character </a:t>
            </a:r>
            <a:r>
              <a:rPr lang="en-US" sz="2800" dirty="0" smtClean="0">
                <a:solidFill>
                  <a:srgbClr val="808080"/>
                </a:solidFill>
              </a:rPr>
              <a:t>'d'</a:t>
            </a:r>
            <a:r>
              <a:rPr lang="en-US" sz="2800" dirty="0" smtClean="0"/>
              <a:t>, whose ASCII code is 100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Consider the following code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2865887" y="4019076"/>
            <a:ext cx="6123745" cy="20816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8000FF"/>
                </a:solidFill>
              </a:rPr>
              <a:t>int</a:t>
            </a:r>
            <a:r>
              <a:rPr lang="en-US" sz="2800" dirty="0" smtClean="0">
                <a:solidFill>
                  <a:srgbClr val="8000FF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 val1 </a:t>
            </a:r>
            <a:r>
              <a:rPr lang="en-US" sz="2800" b="1" dirty="0" smtClean="0">
                <a:solidFill>
                  <a:srgbClr val="000080"/>
                </a:solidFill>
              </a:rPr>
              <a:t>=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808080"/>
                </a:solidFill>
              </a:rPr>
              <a:t>'d'</a:t>
            </a:r>
            <a:r>
              <a:rPr lang="en-US" sz="2800" b="1" dirty="0" smtClean="0">
                <a:solidFill>
                  <a:srgbClr val="000080"/>
                </a:solidFill>
              </a:rPr>
              <a:t>;		</a:t>
            </a:r>
            <a:r>
              <a:rPr lang="en-US" sz="2800" dirty="0">
                <a:solidFill>
                  <a:srgbClr val="008000"/>
                </a:solidFill>
              </a:rPr>
              <a:t>// </a:t>
            </a:r>
            <a:r>
              <a:rPr lang="en-US" sz="2800" dirty="0" smtClean="0">
                <a:solidFill>
                  <a:srgbClr val="008000"/>
                </a:solidFill>
              </a:rPr>
              <a:t>val1 = 100</a:t>
            </a:r>
            <a:endParaRPr lang="en-US" sz="2800" b="1" dirty="0" smtClean="0">
              <a:solidFill>
                <a:srgbClr val="000080"/>
              </a:solidFill>
            </a:endParaRPr>
          </a:p>
          <a:p>
            <a:r>
              <a:rPr lang="en-US" sz="2800" dirty="0" err="1" smtClean="0">
                <a:solidFill>
                  <a:srgbClr val="8000FF"/>
                </a:solidFill>
              </a:rPr>
              <a:t>int</a:t>
            </a:r>
            <a:r>
              <a:rPr lang="en-US" sz="2800" dirty="0" smtClean="0">
                <a:solidFill>
                  <a:srgbClr val="8000FF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 val2 </a:t>
            </a:r>
            <a:r>
              <a:rPr lang="en-US" sz="2800" b="1" dirty="0">
                <a:solidFill>
                  <a:srgbClr val="000080"/>
                </a:solidFill>
              </a:rPr>
              <a:t>=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808080"/>
                </a:solidFill>
              </a:rPr>
              <a:t>'a'</a:t>
            </a:r>
            <a:r>
              <a:rPr lang="en-US" sz="2800" b="1" dirty="0" smtClean="0">
                <a:solidFill>
                  <a:srgbClr val="000080"/>
                </a:solidFill>
              </a:rPr>
              <a:t>;		</a:t>
            </a:r>
            <a:r>
              <a:rPr lang="en-US" sz="2800" dirty="0">
                <a:solidFill>
                  <a:srgbClr val="008000"/>
                </a:solidFill>
              </a:rPr>
              <a:t>// </a:t>
            </a:r>
            <a:r>
              <a:rPr lang="en-US" sz="2800" dirty="0" smtClean="0">
                <a:solidFill>
                  <a:srgbClr val="008000"/>
                </a:solidFill>
              </a:rPr>
              <a:t>val2 = 97</a:t>
            </a:r>
            <a:endParaRPr lang="en-US" sz="2800" b="1" dirty="0" smtClean="0">
              <a:solidFill>
                <a:srgbClr val="000080"/>
              </a:solidFill>
            </a:endParaRPr>
          </a:p>
          <a:p>
            <a:r>
              <a:rPr lang="en-US" sz="2800" dirty="0" err="1">
                <a:solidFill>
                  <a:srgbClr val="8000FF"/>
                </a:solidFill>
              </a:rPr>
              <a:t>int</a:t>
            </a:r>
            <a:r>
              <a:rPr lang="en-US" sz="2800" dirty="0">
                <a:solidFill>
                  <a:srgbClr val="8000FF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val3 </a:t>
            </a:r>
            <a:r>
              <a:rPr lang="en-US" sz="2800" b="1" dirty="0">
                <a:solidFill>
                  <a:srgbClr val="000080"/>
                </a:solidFill>
              </a:rPr>
              <a:t>=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val1 </a:t>
            </a:r>
            <a:r>
              <a:rPr lang="en-US" sz="2800" b="1" dirty="0" smtClean="0">
                <a:solidFill>
                  <a:srgbClr val="000080"/>
                </a:solidFill>
              </a:rPr>
              <a:t>-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val2</a:t>
            </a:r>
            <a:r>
              <a:rPr lang="en-US" sz="2800" b="1" dirty="0" smtClean="0">
                <a:solidFill>
                  <a:srgbClr val="000080"/>
                </a:solidFill>
              </a:rPr>
              <a:t>;	</a:t>
            </a:r>
            <a:r>
              <a:rPr lang="en-US" sz="2800" dirty="0">
                <a:solidFill>
                  <a:srgbClr val="008000"/>
                </a:solidFill>
              </a:rPr>
              <a:t>// </a:t>
            </a:r>
            <a:r>
              <a:rPr lang="en-US" sz="2800" dirty="0" smtClean="0">
                <a:solidFill>
                  <a:srgbClr val="008000"/>
                </a:solidFill>
              </a:rPr>
              <a:t>val3 = 3</a:t>
            </a:r>
            <a:endParaRPr lang="en-US" sz="2800" b="1" dirty="0">
              <a:solidFill>
                <a:srgbClr val="000080"/>
              </a:solidFill>
            </a:endParaRPr>
          </a:p>
          <a:p>
            <a:r>
              <a:rPr lang="en-US" sz="2800" dirty="0" smtClean="0">
                <a:solidFill>
                  <a:srgbClr val="8000FF"/>
                </a:solidFill>
              </a:rPr>
              <a:t>char </a:t>
            </a:r>
            <a:r>
              <a:rPr lang="en-US" sz="2800" dirty="0" err="1" smtClean="0">
                <a:solidFill>
                  <a:srgbClr val="000000"/>
                </a:solidFill>
              </a:rPr>
              <a:t>ch</a:t>
            </a:r>
            <a:r>
              <a:rPr lang="en-US" sz="2800" dirty="0" smtClean="0">
                <a:solidFill>
                  <a:srgbClr val="000000"/>
                </a:solidFill>
              </a:rPr>
              <a:t>  </a:t>
            </a:r>
            <a:r>
              <a:rPr lang="en-US" sz="2800" b="1" dirty="0" smtClean="0">
                <a:solidFill>
                  <a:srgbClr val="000080"/>
                </a:solidFill>
              </a:rPr>
              <a:t>=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808080"/>
                </a:solidFill>
              </a:rPr>
              <a:t>'A' </a:t>
            </a:r>
            <a:r>
              <a:rPr lang="en-US" sz="2800" b="1" dirty="0" smtClean="0">
                <a:solidFill>
                  <a:srgbClr val="000080"/>
                </a:solidFill>
              </a:rPr>
              <a:t>+</a:t>
            </a:r>
            <a:r>
              <a:rPr lang="en-US" sz="2800" dirty="0" smtClean="0">
                <a:solidFill>
                  <a:srgbClr val="80808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val3</a:t>
            </a:r>
            <a:r>
              <a:rPr lang="en-US" sz="2800" b="1" dirty="0" smtClean="0">
                <a:solidFill>
                  <a:srgbClr val="000080"/>
                </a:solidFill>
              </a:rPr>
              <a:t>;	</a:t>
            </a:r>
            <a:r>
              <a:rPr lang="en-US" sz="2800" dirty="0">
                <a:solidFill>
                  <a:srgbClr val="008000"/>
                </a:solidFill>
              </a:rPr>
              <a:t>// </a:t>
            </a:r>
            <a:r>
              <a:rPr lang="en-US" sz="2800" dirty="0" err="1" smtClean="0">
                <a:solidFill>
                  <a:srgbClr val="008000"/>
                </a:solidFill>
              </a:rPr>
              <a:t>ch</a:t>
            </a:r>
            <a:r>
              <a:rPr lang="en-US" sz="2800" dirty="0" smtClean="0">
                <a:solidFill>
                  <a:srgbClr val="008000"/>
                </a:solidFill>
              </a:rPr>
              <a:t> = </a:t>
            </a:r>
            <a:r>
              <a:rPr lang="en-US" sz="2800" dirty="0" smtClean="0">
                <a:solidFill>
                  <a:srgbClr val="3B9D3B"/>
                </a:solidFill>
              </a:rPr>
              <a:t>'D'</a:t>
            </a:r>
            <a:endParaRPr lang="en-US" sz="2800" b="1" dirty="0">
              <a:solidFill>
                <a:srgbClr val="3B9D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6570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57224" y="35885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Practice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5443538" y="242889"/>
            <a:ext cx="6411515" cy="64436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dirty="0">
                <a:solidFill>
                  <a:srgbClr val="804000"/>
                </a:solidFill>
              </a:rPr>
              <a:t>#include &lt;</a:t>
            </a:r>
            <a:r>
              <a:rPr lang="en-US" dirty="0" err="1" smtClean="0">
                <a:solidFill>
                  <a:srgbClr val="804000"/>
                </a:solidFill>
              </a:rPr>
              <a:t>iostream.h</a:t>
            </a:r>
            <a:r>
              <a:rPr lang="en-US" dirty="0" smtClean="0">
                <a:solidFill>
                  <a:srgbClr val="804000"/>
                </a:solidFill>
              </a:rPr>
              <a:t>&gt;</a:t>
            </a:r>
          </a:p>
          <a:p>
            <a:r>
              <a:rPr lang="en-US" dirty="0" smtClean="0">
                <a:solidFill>
                  <a:srgbClr val="804000"/>
                </a:solidFill>
              </a:rPr>
              <a:t>#</a:t>
            </a:r>
            <a:r>
              <a:rPr lang="en-US" dirty="0">
                <a:solidFill>
                  <a:srgbClr val="804000"/>
                </a:solidFill>
              </a:rPr>
              <a:t>include &lt;</a:t>
            </a:r>
            <a:r>
              <a:rPr lang="en-US" dirty="0" err="1" smtClean="0">
                <a:solidFill>
                  <a:srgbClr val="804000"/>
                </a:solidFill>
              </a:rPr>
              <a:t>conio.h</a:t>
            </a:r>
            <a:r>
              <a:rPr lang="en-US" dirty="0" smtClean="0">
                <a:solidFill>
                  <a:srgbClr val="804000"/>
                </a:solidFill>
              </a:rPr>
              <a:t>&gt;</a:t>
            </a:r>
          </a:p>
          <a:p>
            <a:r>
              <a:rPr lang="en-US" dirty="0" err="1" smtClean="0">
                <a:solidFill>
                  <a:srgbClr val="8000FF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main</a:t>
            </a:r>
            <a:r>
              <a:rPr lang="en-US" b="1" dirty="0" smtClean="0">
                <a:solidFill>
                  <a:srgbClr val="000080"/>
                </a:solidFill>
              </a:rPr>
              <a:t>()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80"/>
                </a:solidFill>
              </a:rPr>
              <a:t>{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marL="4572" lvl="1" indent="0"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clrscr</a:t>
            </a:r>
            <a:r>
              <a:rPr lang="en-US" b="1" dirty="0" smtClean="0">
                <a:solidFill>
                  <a:srgbClr val="000080"/>
                </a:solidFill>
              </a:rPr>
              <a:t>();</a:t>
            </a:r>
            <a:endParaRPr lang="en-US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8000FF"/>
                </a:solidFill>
              </a:rPr>
              <a:t>char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inputCh</a:t>
            </a:r>
            <a:r>
              <a:rPr lang="en-US" b="1" dirty="0" smtClean="0">
                <a:solidFill>
                  <a:srgbClr val="000080"/>
                </a:solidFill>
              </a:rPr>
              <a:t>;</a:t>
            </a:r>
            <a:endParaRPr lang="en-US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cout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&lt;&lt;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"Enter character : </a:t>
            </a:r>
            <a:r>
              <a:rPr lang="en-US" dirty="0" smtClean="0">
                <a:solidFill>
                  <a:srgbClr val="808080"/>
                </a:solidFill>
              </a:rPr>
              <a:t>"</a:t>
            </a:r>
            <a:r>
              <a:rPr lang="en-US" b="1" dirty="0" smtClean="0">
                <a:solidFill>
                  <a:srgbClr val="000080"/>
                </a:solidFill>
              </a:rPr>
              <a:t>;</a:t>
            </a:r>
            <a:endParaRPr lang="en-US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cin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&gt;&gt;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inputCh</a:t>
            </a:r>
            <a:r>
              <a:rPr lang="en-US" b="1" dirty="0" smtClean="0">
                <a:solidFill>
                  <a:srgbClr val="000080"/>
                </a:solidFill>
              </a:rPr>
              <a:t>;</a:t>
            </a:r>
            <a:endParaRPr lang="en-US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8000FF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val1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inputCh</a:t>
            </a:r>
            <a:r>
              <a:rPr lang="en-US" b="1" dirty="0" smtClean="0">
                <a:solidFill>
                  <a:srgbClr val="000080"/>
                </a:solidFill>
              </a:rPr>
              <a:t>;</a:t>
            </a:r>
            <a:endParaRPr lang="en-US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8000FF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val2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'a</a:t>
            </a:r>
            <a:r>
              <a:rPr lang="en-US" dirty="0" smtClean="0">
                <a:solidFill>
                  <a:srgbClr val="808080"/>
                </a:solidFill>
              </a:rPr>
              <a:t>'</a:t>
            </a:r>
            <a:r>
              <a:rPr lang="en-US" b="1" dirty="0" smtClean="0">
                <a:solidFill>
                  <a:srgbClr val="000080"/>
                </a:solidFill>
              </a:rPr>
              <a:t>;</a:t>
            </a:r>
            <a:endParaRPr lang="en-US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8000FF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val3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val1 </a:t>
            </a:r>
            <a:r>
              <a:rPr lang="en-US" b="1" dirty="0">
                <a:solidFill>
                  <a:srgbClr val="000080"/>
                </a:solidFill>
              </a:rPr>
              <a:t>-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val2</a:t>
            </a:r>
            <a:r>
              <a:rPr lang="en-US" b="1" dirty="0" smtClean="0">
                <a:solidFill>
                  <a:srgbClr val="000080"/>
                </a:solidFill>
              </a:rPr>
              <a:t>;</a:t>
            </a:r>
          </a:p>
          <a:p>
            <a:pPr marL="4572" lvl="1" indent="0">
              <a:buNone/>
            </a:pPr>
            <a:r>
              <a:rPr lang="en-US" b="1" dirty="0">
                <a:solidFill>
                  <a:srgbClr val="000080"/>
                </a:solidFill>
              </a:rPr>
              <a:t>	</a:t>
            </a:r>
            <a:r>
              <a:rPr lang="en-US" dirty="0" smtClean="0">
                <a:solidFill>
                  <a:srgbClr val="8000FF"/>
                </a:solidFill>
              </a:rPr>
              <a:t>char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outputCh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'A'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+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val3</a:t>
            </a:r>
            <a:r>
              <a:rPr lang="en-US" b="1" dirty="0" smtClean="0">
                <a:solidFill>
                  <a:srgbClr val="000080"/>
                </a:solidFill>
              </a:rPr>
              <a:t>;</a:t>
            </a:r>
            <a:endParaRPr lang="en-US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cout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&lt;&lt;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"Output character : </a:t>
            </a:r>
            <a:r>
              <a:rPr lang="en-US" dirty="0" smtClean="0">
                <a:solidFill>
                  <a:srgbClr val="808080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&lt;&lt;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outputCh</a:t>
            </a:r>
            <a:r>
              <a:rPr lang="en-US" b="1" dirty="0" smtClean="0">
                <a:solidFill>
                  <a:srgbClr val="000080"/>
                </a:solidFill>
              </a:rPr>
              <a:t>;</a:t>
            </a:r>
            <a:endParaRPr lang="en-US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getch</a:t>
            </a:r>
            <a:r>
              <a:rPr lang="en-US" b="1" dirty="0">
                <a:solidFill>
                  <a:srgbClr val="000080"/>
                </a:solidFill>
              </a:rPr>
              <a:t>();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marL="4572" lvl="1" indent="0">
              <a:buNone/>
            </a:pP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return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FF8000"/>
                </a:solidFill>
              </a:rPr>
              <a:t>0</a:t>
            </a:r>
            <a:r>
              <a:rPr lang="en-US" b="1" dirty="0" smtClean="0">
                <a:solidFill>
                  <a:srgbClr val="000080"/>
                </a:solidFill>
              </a:rPr>
              <a:t>;</a:t>
            </a:r>
            <a:endParaRPr lang="en-US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b="1" dirty="0" smtClean="0">
                <a:solidFill>
                  <a:srgbClr val="000080"/>
                </a:solidFill>
              </a:rPr>
              <a:t>}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69852" y="2531401"/>
            <a:ext cx="4359348" cy="13618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Write a </a:t>
            </a:r>
            <a:r>
              <a:rPr lang="en-US" sz="2800" dirty="0" smtClean="0"/>
              <a:t>program which </a:t>
            </a:r>
            <a:r>
              <a:rPr lang="en-US" sz="2800" dirty="0"/>
              <a:t>takes a lower case character as input and prints the corresponding upper case character.</a:t>
            </a:r>
          </a:p>
        </p:txBody>
      </p:sp>
    </p:spTree>
    <p:extLst>
      <p:ext uri="{BB962C8B-B14F-4D97-AF65-F5344CB8AC3E}">
        <p14:creationId xmlns:p14="http://schemas.microsoft.com/office/powerpoint/2010/main" xmlns="" val="1622491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Character Data Type</a:t>
            </a:r>
            <a:endParaRPr lang="en-US" baseline="30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69851" y="2017051"/>
            <a:ext cx="11303074" cy="13618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You can simply use it as </a:t>
            </a:r>
            <a:r>
              <a:rPr lang="en-US" sz="2800" b="1" dirty="0" smtClean="0"/>
              <a:t>char. </a:t>
            </a:r>
            <a:r>
              <a:rPr lang="en-US" sz="2800" dirty="0" smtClean="0"/>
              <a:t>For example,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8000FF"/>
                </a:solidFill>
                <a:cs typeface="Courier New" panose="02070309020205020404" pitchFamily="49" charset="0"/>
              </a:rPr>
              <a:t>                                     char </a:t>
            </a:r>
            <a:r>
              <a:rPr lang="en-US" sz="28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someName</a:t>
            </a:r>
            <a:r>
              <a:rPr lang="en-US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970271"/>
              </p:ext>
            </p:extLst>
          </p:nvPr>
        </p:nvGraphicFramePr>
        <p:xfrm>
          <a:off x="1741072" y="3244081"/>
          <a:ext cx="8127999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Data Type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Approximate size (in bytes)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Range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char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-128 to 127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unsigned char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 to 255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signed char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Same as char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07701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What’s ahead?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9852" y="2936050"/>
            <a:ext cx="10760147" cy="1027901"/>
          </a:xfrm>
        </p:spPr>
        <p:txBody>
          <a:bodyPr>
            <a:noAutofit/>
          </a:bodyPr>
          <a:lstStyle/>
          <a:p>
            <a:r>
              <a:rPr lang="en-US" sz="4400" dirty="0" smtClean="0"/>
              <a:t>In the next video, we will study about constants and </a:t>
            </a:r>
            <a:r>
              <a:rPr lang="en-US" sz="4400" dirty="0"/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xmlns="" val="2485628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1_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71E0A8-DA6F-4DC5-84AA-9AE90625C277}">
  <ds:schemaRefs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395</Words>
  <Application>Microsoft Office PowerPoint</Application>
  <PresentationFormat>Custom</PresentationFormat>
  <Paragraphs>135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1_Metropolitan</vt:lpstr>
      <vt:lpstr>11. Characters and ASCII codes</vt:lpstr>
      <vt:lpstr>Characters</vt:lpstr>
      <vt:lpstr>Characters</vt:lpstr>
      <vt:lpstr>Characters</vt:lpstr>
      <vt:lpstr>Practice</vt:lpstr>
      <vt:lpstr>Solution Scheme</vt:lpstr>
      <vt:lpstr>Slide 7</vt:lpstr>
      <vt:lpstr>Character Data Type</vt:lpstr>
      <vt:lpstr>What’s ahead?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5</cp:revision>
  <dcterms:created xsi:type="dcterms:W3CDTF">2013-06-12T19:28:15Z</dcterms:created>
  <dcterms:modified xsi:type="dcterms:W3CDTF">2017-07-03T09:02:55Z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