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ink/ink1.xml" ContentType="application/inkml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</p:sldMasterIdLst>
  <p:notesMasterIdLst>
    <p:notesMasterId r:id="rId18"/>
  </p:notesMasterIdLst>
  <p:sldIdLst>
    <p:sldId id="332" r:id="rId5"/>
    <p:sldId id="333" r:id="rId6"/>
    <p:sldId id="334" r:id="rId7"/>
    <p:sldId id="335" r:id="rId8"/>
    <p:sldId id="336" r:id="rId9"/>
    <p:sldId id="337" r:id="rId10"/>
    <p:sldId id="338" r:id="rId11"/>
    <p:sldId id="341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9D3B"/>
    <a:srgbClr val="F457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83" autoAdjust="0"/>
    <p:restoredTop sz="70247" autoAdjust="0"/>
  </p:normalViewPr>
  <p:slideViewPr>
    <p:cSldViewPr snapToGrid="0">
      <p:cViewPr varScale="1">
        <p:scale>
          <a:sx n="88" d="100"/>
          <a:sy n="88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6-24T06:15:18.6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2428 13759 16 0,'6'0'0'0,"-6"0"-6"16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021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14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50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73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64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75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16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8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43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07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6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60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4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25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98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2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92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9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99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59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47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4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489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1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12. </a:t>
            </a:r>
            <a:r>
              <a:rPr lang="en-US" sz="6000" i="1" dirty="0" err="1" smtClean="0"/>
              <a:t>endl</a:t>
            </a:r>
            <a:r>
              <a:rPr lang="en-US" sz="6000" dirty="0" smtClean="0"/>
              <a:t>, Constants and Operators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xmlns="" val="348130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Unary </a:t>
            </a:r>
            <a:r>
              <a:rPr lang="en-US" dirty="0" smtClean="0"/>
              <a:t>Arithmetic </a:t>
            </a:r>
            <a:r>
              <a:rPr lang="en-US" dirty="0"/>
              <a:t>Operators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941787"/>
            <a:ext cx="10889119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Unary operator </a:t>
            </a:r>
            <a:r>
              <a:rPr lang="en-US" sz="4000" dirty="0"/>
              <a:t>is </a:t>
            </a:r>
            <a:r>
              <a:rPr lang="en-US" sz="4000" dirty="0" smtClean="0"/>
              <a:t>an operator which takes only one operand. Thus the expression looks like :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dirty="0"/>
              <a:t>		</a:t>
            </a:r>
            <a:r>
              <a:rPr lang="en-US" sz="4000" i="1" dirty="0"/>
              <a:t>(</a:t>
            </a:r>
            <a:r>
              <a:rPr lang="en-US" sz="4000" i="1" dirty="0" smtClean="0"/>
              <a:t>operator) operand </a:t>
            </a:r>
            <a:endParaRPr lang="en-US" sz="40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4000" dirty="0" smtClean="0"/>
              <a:t>There are two unary arithmetic operators 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Unary +      : For example, +</a:t>
            </a:r>
            <a:r>
              <a:rPr lang="en-US" sz="4000" dirty="0" err="1" smtClean="0"/>
              <a:t>someVariable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Unary -       : For example,  -</a:t>
            </a:r>
            <a:r>
              <a:rPr lang="en-US" sz="4000" dirty="0" err="1" smtClean="0"/>
              <a:t>someVariable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31062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Unary 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941787"/>
            <a:ext cx="10889119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Unary </a:t>
            </a:r>
            <a:r>
              <a:rPr lang="en-US" sz="4000" dirty="0" smtClean="0">
                <a:solidFill>
                  <a:srgbClr val="808080"/>
                </a:solidFill>
              </a:rPr>
              <a:t>+</a:t>
            </a:r>
            <a:r>
              <a:rPr lang="en-US" sz="4000" dirty="0" smtClean="0"/>
              <a:t> operator is applied in front of its operand and the value of expression is same as the value of operand.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950241" y="3745834"/>
            <a:ext cx="4379121" cy="2126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8000FF"/>
                </a:solidFill>
              </a:rPr>
              <a:t> </a:t>
            </a:r>
            <a:r>
              <a:rPr lang="en-US" sz="4000" dirty="0" err="1" smtClean="0">
                <a:solidFill>
                  <a:srgbClr val="8000FF"/>
                </a:solidFill>
              </a:rPr>
              <a:t>int</a:t>
            </a:r>
            <a:r>
              <a:rPr lang="en-US" sz="4000" dirty="0" smtClean="0">
                <a:solidFill>
                  <a:srgbClr val="8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box1, box2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 box1 </a:t>
            </a:r>
            <a:r>
              <a:rPr lang="en-US" sz="4000" b="1" dirty="0">
                <a:solidFill>
                  <a:srgbClr val="000080"/>
                </a:solidFill>
              </a:rPr>
              <a:t>=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b="1" dirty="0" smtClean="0">
                <a:solidFill>
                  <a:srgbClr val="000080"/>
                </a:solidFill>
              </a:rPr>
              <a:t>-</a:t>
            </a:r>
            <a:r>
              <a:rPr lang="en-US" sz="4000" dirty="0" smtClean="0">
                <a:solidFill>
                  <a:srgbClr val="FF8000"/>
                </a:solidFill>
              </a:rPr>
              <a:t>2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 box2 </a:t>
            </a:r>
            <a:r>
              <a:rPr lang="en-US" sz="4000" b="1" dirty="0">
                <a:solidFill>
                  <a:srgbClr val="000080"/>
                </a:solidFill>
              </a:rPr>
              <a:t>=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b="1" dirty="0" smtClean="0">
                <a:solidFill>
                  <a:srgbClr val="000080"/>
                </a:solidFill>
              </a:rPr>
              <a:t>+</a:t>
            </a:r>
            <a:r>
              <a:rPr lang="en-US" sz="4000" dirty="0" smtClean="0">
                <a:solidFill>
                  <a:srgbClr val="000000"/>
                </a:solidFill>
              </a:rPr>
              <a:t>box1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  <a:endParaRPr lang="en-US" sz="4000" i="1" dirty="0"/>
          </a:p>
          <a:p>
            <a:pPr marL="0" indent="0">
              <a:buNone/>
            </a:pPr>
            <a:endParaRPr lang="en-US" sz="2800" i="1" dirty="0" smtClean="0"/>
          </a:p>
        </p:txBody>
      </p:sp>
      <p:sp>
        <p:nvSpPr>
          <p:cNvPr id="7" name="Cube 6"/>
          <p:cNvSpPr/>
          <p:nvPr/>
        </p:nvSpPr>
        <p:spPr>
          <a:xfrm>
            <a:off x="7458061" y="4341250"/>
            <a:ext cx="1071572" cy="10715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8065" y="5459713"/>
            <a:ext cx="131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box1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6644" y="4704617"/>
            <a:ext cx="68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-2</a:t>
            </a:r>
            <a:endParaRPr lang="en-US" sz="3600" dirty="0"/>
          </a:p>
        </p:txBody>
      </p:sp>
      <p:sp>
        <p:nvSpPr>
          <p:cNvPr id="10" name="Cube 9"/>
          <p:cNvSpPr/>
          <p:nvPr/>
        </p:nvSpPr>
        <p:spPr>
          <a:xfrm>
            <a:off x="9944091" y="4341249"/>
            <a:ext cx="1071572" cy="10715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44091" y="5459713"/>
            <a:ext cx="131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box2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9091" y="4719247"/>
            <a:ext cx="68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8557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/>
      <p:bldP spid="9" grpId="0"/>
      <p:bldP spid="10" grpId="0" animBg="1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Unary -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941787"/>
            <a:ext cx="10889119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Unary </a:t>
            </a:r>
            <a:r>
              <a:rPr lang="en-US" sz="4000" dirty="0" smtClean="0">
                <a:solidFill>
                  <a:srgbClr val="808080"/>
                </a:solidFill>
              </a:rPr>
              <a:t>-</a:t>
            </a:r>
            <a:r>
              <a:rPr lang="en-US" sz="4000" dirty="0" smtClean="0"/>
              <a:t> operator is also applied </a:t>
            </a:r>
            <a:r>
              <a:rPr lang="en-US" sz="4000" dirty="0"/>
              <a:t>in front of </a:t>
            </a:r>
            <a:r>
              <a:rPr lang="en-US" sz="4000" dirty="0" smtClean="0"/>
              <a:t>its operand and the value of expression is negative of the value of operand.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950241" y="3745834"/>
            <a:ext cx="4379121" cy="2126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8000FF"/>
                </a:solidFill>
              </a:rPr>
              <a:t> </a:t>
            </a:r>
            <a:r>
              <a:rPr lang="en-US" sz="4000" dirty="0" err="1" smtClean="0">
                <a:solidFill>
                  <a:srgbClr val="8000FF"/>
                </a:solidFill>
              </a:rPr>
              <a:t>int</a:t>
            </a:r>
            <a:r>
              <a:rPr lang="en-US" sz="4000" dirty="0" smtClean="0">
                <a:solidFill>
                  <a:srgbClr val="8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box1, box2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 box1 </a:t>
            </a:r>
            <a:r>
              <a:rPr lang="en-US" sz="4000" b="1" dirty="0">
                <a:solidFill>
                  <a:srgbClr val="000080"/>
                </a:solidFill>
              </a:rPr>
              <a:t>=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b="1" dirty="0" smtClean="0">
                <a:solidFill>
                  <a:srgbClr val="000080"/>
                </a:solidFill>
              </a:rPr>
              <a:t>-</a:t>
            </a:r>
            <a:r>
              <a:rPr lang="en-US" sz="4000" dirty="0" smtClean="0">
                <a:solidFill>
                  <a:srgbClr val="FF8000"/>
                </a:solidFill>
              </a:rPr>
              <a:t>2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 box2 </a:t>
            </a:r>
            <a:r>
              <a:rPr lang="en-US" sz="4000" b="1" dirty="0">
                <a:solidFill>
                  <a:srgbClr val="000080"/>
                </a:solidFill>
              </a:rPr>
              <a:t>=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b="1" dirty="0" smtClean="0">
                <a:solidFill>
                  <a:srgbClr val="000080"/>
                </a:solidFill>
              </a:rPr>
              <a:t>-</a:t>
            </a:r>
            <a:r>
              <a:rPr lang="en-US" sz="4000" dirty="0" smtClean="0">
                <a:solidFill>
                  <a:srgbClr val="000000"/>
                </a:solidFill>
              </a:rPr>
              <a:t>box1</a:t>
            </a:r>
            <a:r>
              <a:rPr lang="en-US" sz="4000" b="1" dirty="0" smtClean="0">
                <a:solidFill>
                  <a:srgbClr val="000080"/>
                </a:solidFill>
              </a:rPr>
              <a:t>;</a:t>
            </a:r>
            <a:endParaRPr lang="en-US" sz="4000" i="1" dirty="0"/>
          </a:p>
          <a:p>
            <a:pPr marL="0" indent="0">
              <a:buNone/>
            </a:pPr>
            <a:endParaRPr lang="en-US" sz="2800" i="1" dirty="0" smtClean="0"/>
          </a:p>
        </p:txBody>
      </p:sp>
      <p:sp>
        <p:nvSpPr>
          <p:cNvPr id="7" name="Cube 6"/>
          <p:cNvSpPr/>
          <p:nvPr/>
        </p:nvSpPr>
        <p:spPr>
          <a:xfrm>
            <a:off x="7458061" y="4341250"/>
            <a:ext cx="1071572" cy="10715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8065" y="5459713"/>
            <a:ext cx="131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box1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6644" y="4704617"/>
            <a:ext cx="68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-2</a:t>
            </a:r>
            <a:endParaRPr lang="en-US" sz="3600" dirty="0"/>
          </a:p>
        </p:txBody>
      </p:sp>
      <p:sp>
        <p:nvSpPr>
          <p:cNvPr id="10" name="Cube 9"/>
          <p:cNvSpPr/>
          <p:nvPr/>
        </p:nvSpPr>
        <p:spPr>
          <a:xfrm>
            <a:off x="9944091" y="4341249"/>
            <a:ext cx="1071572" cy="10715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44091" y="5459713"/>
            <a:ext cx="131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box2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9091" y="4719247"/>
            <a:ext cx="68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65243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/>
      <p:bldP spid="9" grpId="0"/>
      <p:bldP spid="10" grpId="0" animBg="1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</a:t>
            </a:r>
            <a:r>
              <a:rPr lang="en-US" sz="4400" smtClean="0"/>
              <a:t>about increment </a:t>
            </a:r>
            <a:r>
              <a:rPr lang="en-US" sz="4400" dirty="0" smtClean="0"/>
              <a:t>(++) and decrement (--) operators.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6120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err="1" smtClean="0"/>
              <a:t>endl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used with </a:t>
            </a:r>
            <a:r>
              <a:rPr lang="en-US" sz="2800" dirty="0" err="1" smtClean="0"/>
              <a:t>cout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endl</a:t>
            </a:r>
            <a:r>
              <a:rPr lang="en-US" sz="2800" i="1" dirty="0" smtClean="0"/>
              <a:t> </a:t>
            </a:r>
            <a:r>
              <a:rPr lang="en-US" sz="2800" dirty="0" smtClean="0"/>
              <a:t>directs the output to the next line just like </a:t>
            </a:r>
            <a:r>
              <a:rPr lang="en-US" sz="2800" dirty="0" smtClean="0">
                <a:solidFill>
                  <a:srgbClr val="808080"/>
                </a:solidFill>
              </a:rPr>
              <a:t>'\n'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Line Callout 1 6"/>
          <p:cNvSpPr/>
          <p:nvPr/>
        </p:nvSpPr>
        <p:spPr>
          <a:xfrm>
            <a:off x="8058150" y="2654841"/>
            <a:ext cx="3371849" cy="1407952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5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I am bond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James bond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57286" y="2817147"/>
            <a:ext cx="5100638" cy="1083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"I am </a:t>
            </a:r>
            <a:r>
              <a:rPr lang="en-US" sz="2800" dirty="0" smtClean="0">
                <a:solidFill>
                  <a:srgbClr val="808080"/>
                </a:solidFill>
              </a:rPr>
              <a:t>bond"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err="1" smtClean="0">
                <a:solidFill>
                  <a:srgbClr val="000000"/>
                </a:solidFill>
              </a:rPr>
              <a:t>endl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"James bond"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endParaRPr lang="en-US" sz="2800" i="1" dirty="0" smtClean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57285" y="5033041"/>
            <a:ext cx="5100639" cy="51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"Bleep"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err="1" smtClean="0">
                <a:solidFill>
                  <a:srgbClr val="000000"/>
                </a:solidFill>
              </a:rPr>
              <a:t>endl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 smtClean="0">
                <a:solidFill>
                  <a:srgbClr val="808080"/>
                </a:solidFill>
              </a:rPr>
              <a:t> "</a:t>
            </a:r>
            <a:r>
              <a:rPr lang="en-US" sz="2800" dirty="0" err="1" smtClean="0">
                <a:solidFill>
                  <a:srgbClr val="808080"/>
                </a:solidFill>
              </a:rPr>
              <a:t>Bloop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i="1" dirty="0" smtClean="0"/>
          </a:p>
        </p:txBody>
      </p:sp>
      <p:sp>
        <p:nvSpPr>
          <p:cNvPr id="11" name="Line Callout 1 10"/>
          <p:cNvSpPr/>
          <p:nvPr/>
        </p:nvSpPr>
        <p:spPr>
          <a:xfrm>
            <a:off x="8058148" y="4584598"/>
            <a:ext cx="3371851" cy="1412850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5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Bleep</a:t>
            </a:r>
          </a:p>
          <a:p>
            <a:r>
              <a:rPr lang="en-US" sz="2800" dirty="0" err="1" smtClean="0">
                <a:solidFill>
                  <a:prstClr val="white"/>
                </a:solidFill>
              </a:rPr>
              <a:t>Bloop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55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animBg="1"/>
      <p:bldP spid="8" grpId="0" build="p" animBg="1"/>
      <p:bldP spid="10" grpId="0" build="p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endl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Compare the following two statements 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Note that both the statements give the same output 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600" dirty="0" smtClean="0"/>
          </a:p>
          <a:p>
            <a:r>
              <a:rPr lang="en-US" sz="2800" dirty="0" smtClean="0"/>
              <a:t>But the left one is cleaner and</a:t>
            </a:r>
            <a:r>
              <a:rPr lang="en-US" sz="2800" dirty="0"/>
              <a:t> easier </a:t>
            </a:r>
            <a:r>
              <a:rPr lang="en-US" sz="2800" dirty="0" smtClean="0"/>
              <a:t>to read.</a:t>
            </a:r>
          </a:p>
          <a:p>
            <a:r>
              <a:rPr lang="en-US" sz="2800" dirty="0" smtClean="0"/>
              <a:t>Hence using </a:t>
            </a:r>
            <a:r>
              <a:rPr lang="en-US" sz="2800" i="1" dirty="0" err="1" smtClean="0"/>
              <a:t>endl</a:t>
            </a:r>
            <a:r>
              <a:rPr lang="en-US" sz="2800" dirty="0" smtClean="0"/>
              <a:t> is preferred over </a:t>
            </a:r>
            <a:r>
              <a:rPr lang="en-US" sz="2800" dirty="0">
                <a:solidFill>
                  <a:srgbClr val="808080"/>
                </a:solidFill>
              </a:rPr>
              <a:t>'\</a:t>
            </a:r>
            <a:r>
              <a:rPr lang="en-US" sz="2800" dirty="0" smtClean="0">
                <a:solidFill>
                  <a:srgbClr val="808080"/>
                </a:solidFill>
              </a:rPr>
              <a:t>n' </a:t>
            </a:r>
            <a:r>
              <a:rPr lang="en-US" sz="2800" dirty="0" smtClean="0"/>
              <a:t>in such cases.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05495" y="2701160"/>
            <a:ext cx="5100639" cy="51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"Bleep"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err="1" smtClean="0">
                <a:solidFill>
                  <a:srgbClr val="000000"/>
                </a:solidFill>
              </a:rPr>
              <a:t>endl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 smtClean="0">
                <a:solidFill>
                  <a:srgbClr val="808080"/>
                </a:solidFill>
              </a:rPr>
              <a:t> "</a:t>
            </a:r>
            <a:r>
              <a:rPr lang="en-US" sz="2800" dirty="0" err="1" smtClean="0">
                <a:solidFill>
                  <a:srgbClr val="808080"/>
                </a:solidFill>
              </a:rPr>
              <a:t>Bloop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i="1" dirty="0" smtClean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391895" y="2701160"/>
            <a:ext cx="5100639" cy="51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"Bleep\</a:t>
            </a:r>
            <a:r>
              <a:rPr lang="en-US" sz="2800" dirty="0" err="1" smtClean="0">
                <a:solidFill>
                  <a:srgbClr val="808080"/>
                </a:solidFill>
              </a:rPr>
              <a:t>nBloop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21358" y="4219551"/>
            <a:ext cx="1961320" cy="8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prstClr val="white"/>
                </a:solidFill>
              </a:rPr>
              <a:t>Bleep</a:t>
            </a:r>
            <a:endParaRPr lang="en-US" sz="2800" dirty="0">
              <a:solidFill>
                <a:prstClr val="white"/>
              </a:solidFill>
            </a:endParaRPr>
          </a:p>
          <a:p>
            <a:r>
              <a:rPr lang="en-US" sz="2800" dirty="0" err="1" smtClean="0">
                <a:solidFill>
                  <a:prstClr val="white"/>
                </a:solidFill>
              </a:rPr>
              <a:t>Bloop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99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 animBg="1"/>
      <p:bldP spid="12" grpId="0" build="p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4036244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Constants are named storage locations whose value can not change during the program execution</a:t>
            </a:r>
          </a:p>
          <a:p>
            <a:endParaRPr lang="en-US" sz="1400" dirty="0"/>
          </a:p>
          <a:p>
            <a:r>
              <a:rPr lang="en-US" sz="4000" dirty="0" smtClean="0"/>
              <a:t>Compare this definition with that of a variable:</a:t>
            </a:r>
          </a:p>
          <a:p>
            <a:endParaRPr lang="en-US" sz="1400" dirty="0" smtClean="0"/>
          </a:p>
          <a:p>
            <a:r>
              <a:rPr lang="en-US" sz="4000" dirty="0" smtClean="0"/>
              <a:t>A variable  is a named storage location whose value can change during program execution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50905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4036244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Declaration of a constant is similar to the declaration of a variable with </a:t>
            </a:r>
            <a:r>
              <a:rPr lang="en-US" sz="4000" i="1" dirty="0" err="1" smtClean="0"/>
              <a:t>const</a:t>
            </a:r>
            <a:r>
              <a:rPr lang="en-US" sz="4000" dirty="0" smtClean="0"/>
              <a:t> keyword in front of it. For example,</a:t>
            </a:r>
            <a:endParaRPr lang="en-US" sz="4000" dirty="0"/>
          </a:p>
          <a:p>
            <a:pPr algn="ctr"/>
            <a:r>
              <a:rPr lang="en-US" sz="4000" dirty="0" err="1" smtClean="0">
                <a:solidFill>
                  <a:srgbClr val="8000FF"/>
                </a:solidFill>
              </a:rPr>
              <a:t>const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8000FF"/>
                </a:solidFill>
              </a:rPr>
              <a:t>int</a:t>
            </a:r>
            <a:r>
              <a:rPr lang="en-US" sz="4000" dirty="0">
                <a:solidFill>
                  <a:srgbClr val="000000"/>
                </a:solidFill>
              </a:rPr>
              <a:t> sum </a:t>
            </a:r>
            <a:r>
              <a:rPr lang="en-US" sz="4000" b="1" dirty="0">
                <a:solidFill>
                  <a:srgbClr val="000080"/>
                </a:solidFill>
              </a:rPr>
              <a:t>=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FF8000"/>
                </a:solidFill>
              </a:rPr>
              <a:t>25</a:t>
            </a:r>
            <a:r>
              <a:rPr lang="en-US" sz="4000" b="1" dirty="0">
                <a:solidFill>
                  <a:srgbClr val="000080"/>
                </a:solidFill>
              </a:rPr>
              <a:t>;</a:t>
            </a:r>
            <a:endParaRPr lang="en-US" sz="4000" dirty="0"/>
          </a:p>
          <a:p>
            <a:endParaRPr lang="en-US" sz="1400" dirty="0" smtClean="0"/>
          </a:p>
          <a:p>
            <a:r>
              <a:rPr lang="en-US" sz="4000" dirty="0" smtClean="0"/>
              <a:t>A </a:t>
            </a:r>
            <a:r>
              <a:rPr lang="en-US" sz="4000" dirty="0"/>
              <a:t>constant must </a:t>
            </a:r>
            <a:r>
              <a:rPr lang="en-US" sz="4000" dirty="0" smtClean="0"/>
              <a:t>be given an initial value at the time of its declaration.</a:t>
            </a:r>
            <a:endParaRPr lang="en-US" sz="4000" dirty="0"/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5492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6B727"/>
                </a:solidFill>
              </a:rPr>
              <a:t>Example</a:t>
            </a:r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311129" y="1171575"/>
            <a:ext cx="6257924" cy="5472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 smtClean="0">
                <a:solidFill>
                  <a:srgbClr val="804000"/>
                </a:solidFill>
              </a:rPr>
              <a:t>conio.h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00FF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</a:rPr>
              <a:t> number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8000"/>
                </a:solidFill>
              </a:rPr>
              <a:t>// number = </a:t>
            </a:r>
            <a:r>
              <a:rPr lang="en-US" sz="2800" dirty="0" smtClean="0">
                <a:solidFill>
                  <a:srgbClr val="008000"/>
                </a:solidFill>
              </a:rPr>
              <a:t>17;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"number = 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number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>
                <a:solidFill>
                  <a:srgbClr val="000080"/>
                </a:solidFill>
              </a:rPr>
              <a:t>();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9801225" y="2763419"/>
            <a:ext cx="2257425" cy="1998888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5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Initial value must be provided</a:t>
            </a:r>
          </a:p>
        </p:txBody>
      </p:sp>
      <p:sp>
        <p:nvSpPr>
          <p:cNvPr id="13" name="Line Callout 1 12"/>
          <p:cNvSpPr/>
          <p:nvPr/>
        </p:nvSpPr>
        <p:spPr>
          <a:xfrm flipH="1">
            <a:off x="1085256" y="3198190"/>
            <a:ext cx="2109787" cy="1998888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5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Cannot modify the value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20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Why use Constants?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4036244"/>
          </a:xfrm>
        </p:spPr>
        <p:txBody>
          <a:bodyPr>
            <a:noAutofit/>
          </a:bodyPr>
          <a:lstStyle/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Constants are a reminder to the programmer that some particular values must not be modified. </a:t>
            </a:r>
            <a:r>
              <a:rPr lang="en-US" sz="2800" smtClean="0">
                <a:solidFill>
                  <a:srgbClr val="000000"/>
                </a:solidFill>
              </a:rPr>
              <a:t>This </a:t>
            </a:r>
            <a:r>
              <a:rPr lang="en-US" sz="2800" dirty="0" smtClean="0">
                <a:solidFill>
                  <a:srgbClr val="000000"/>
                </a:solidFill>
              </a:rPr>
              <a:t>prevent us from accidentally changing them, and </a:t>
            </a:r>
            <a:r>
              <a:rPr lang="en-US" sz="2800" smtClean="0">
                <a:solidFill>
                  <a:srgbClr val="000000"/>
                </a:solidFill>
              </a:rPr>
              <a:t>also enforces </a:t>
            </a:r>
            <a:r>
              <a:rPr lang="en-US" sz="2800" dirty="0" smtClean="0">
                <a:solidFill>
                  <a:srgbClr val="000000"/>
                </a:solidFill>
              </a:rPr>
              <a:t>consistency.</a:t>
            </a:r>
          </a:p>
          <a:p>
            <a:pPr marL="4572" lvl="1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For example, if we want to enforce that the value of pi should be used as 3.14, we can make it a constant.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499798" y="4560222"/>
            <a:ext cx="5100638" cy="18691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00FF"/>
                </a:solidFill>
              </a:rPr>
              <a:t>float</a:t>
            </a:r>
            <a:r>
              <a:rPr lang="en-US" sz="2800" dirty="0">
                <a:solidFill>
                  <a:srgbClr val="000000"/>
                </a:solidFill>
              </a:rPr>
              <a:t> pi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3.14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radius</a:t>
            </a:r>
            <a:r>
              <a:rPr lang="en-US" sz="2800" b="1" dirty="0" smtClean="0">
                <a:solidFill>
                  <a:srgbClr val="000080"/>
                </a:solidFill>
              </a:rPr>
              <a:t>; </a:t>
            </a:r>
          </a:p>
          <a:p>
            <a:pPr marL="4572" lvl="1" indent="0">
              <a:buNone/>
            </a:pPr>
            <a:r>
              <a:rPr lang="en-US" sz="2800" dirty="0">
                <a:solidFill>
                  <a:srgbClr val="8000FF"/>
                </a:solidFill>
              </a:rPr>
              <a:t>float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circum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*</a:t>
            </a:r>
            <a:r>
              <a:rPr lang="en-US" sz="2800" dirty="0">
                <a:solidFill>
                  <a:srgbClr val="000000"/>
                </a:solidFill>
              </a:rPr>
              <a:t> pi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*</a:t>
            </a:r>
            <a:r>
              <a:rPr lang="en-US" sz="2800" dirty="0">
                <a:solidFill>
                  <a:srgbClr val="000000"/>
                </a:solidFill>
              </a:rPr>
              <a:t> radius</a:t>
            </a:r>
            <a:r>
              <a:rPr lang="en-US" sz="2800" b="1" dirty="0" smtClean="0">
                <a:solidFill>
                  <a:srgbClr val="000080"/>
                </a:solidFill>
              </a:rPr>
              <a:t>; </a:t>
            </a:r>
          </a:p>
          <a:p>
            <a:pPr marL="4572" lvl="1" indent="0">
              <a:buNone/>
            </a:pPr>
            <a:r>
              <a:rPr lang="en-US" sz="2800" dirty="0">
                <a:solidFill>
                  <a:srgbClr val="8000FF"/>
                </a:solidFill>
              </a:rPr>
              <a:t>float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area </a:t>
            </a:r>
            <a:r>
              <a:rPr lang="en-US" sz="2800" b="1" dirty="0" smtClean="0">
                <a:solidFill>
                  <a:srgbClr val="000080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 pi </a:t>
            </a:r>
            <a:r>
              <a:rPr lang="en-US" sz="2800" b="1" dirty="0" smtClean="0">
                <a:solidFill>
                  <a:srgbClr val="000080"/>
                </a:solidFill>
              </a:rPr>
              <a:t>*</a:t>
            </a:r>
            <a:r>
              <a:rPr lang="en-US" sz="2800" dirty="0" smtClean="0">
                <a:solidFill>
                  <a:srgbClr val="000000"/>
                </a:solidFill>
              </a:rPr>
              <a:t> radius </a:t>
            </a:r>
            <a:r>
              <a:rPr lang="en-US" sz="2800" b="1" dirty="0">
                <a:solidFill>
                  <a:srgbClr val="000080"/>
                </a:solidFill>
              </a:rPr>
              <a:t>*</a:t>
            </a:r>
            <a:r>
              <a:rPr lang="en-US" sz="2800" dirty="0">
                <a:solidFill>
                  <a:srgbClr val="000000"/>
                </a:solidFill>
              </a:rPr>
              <a:t> radius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74080" y="4953240"/>
              <a:ext cx="252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560" y="4950720"/>
                <a:ext cx="7560" cy="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0837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941787"/>
            <a:ext cx="10889119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An </a:t>
            </a:r>
            <a:r>
              <a:rPr lang="en-US" sz="4000" dirty="0"/>
              <a:t>operator is a symbol or character or word which trigger some operation (computation</a:t>
            </a:r>
            <a:r>
              <a:rPr lang="en-US" sz="4000" dirty="0" smtClean="0"/>
              <a:t>) on </a:t>
            </a:r>
            <a:r>
              <a:rPr lang="en-US" sz="4000" dirty="0"/>
              <a:t>its </a:t>
            </a:r>
            <a:r>
              <a:rPr lang="en-US" sz="4000" dirty="0" smtClean="0"/>
              <a:t>operands, ex. </a:t>
            </a:r>
            <a:r>
              <a:rPr lang="en-US" sz="4000" dirty="0"/>
              <a:t>+, *, </a:t>
            </a:r>
            <a:r>
              <a:rPr lang="en-US" sz="4000" b="1" dirty="0"/>
              <a:t>&lt;&lt;, &gt;&gt; </a:t>
            </a:r>
            <a:r>
              <a:rPr lang="en-US" sz="4000" dirty="0"/>
              <a:t>etc.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4000" dirty="0" smtClean="0"/>
              <a:t>In the coming topics, we will study many different operators.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4000" dirty="0" smtClean="0"/>
              <a:t>We will start by studying arithmetic operators:</a:t>
            </a:r>
          </a:p>
        </p:txBody>
      </p:sp>
    </p:spTree>
    <p:extLst>
      <p:ext uri="{BB962C8B-B14F-4D97-AF65-F5344CB8AC3E}">
        <p14:creationId xmlns:p14="http://schemas.microsoft.com/office/powerpoint/2010/main" xmlns="" val="149599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Arithmetic </a:t>
            </a:r>
            <a:r>
              <a:rPr lang="en-US" dirty="0"/>
              <a:t>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6808442"/>
              </p:ext>
            </p:extLst>
          </p:nvPr>
        </p:nvGraphicFramePr>
        <p:xfrm>
          <a:off x="657224" y="2205566"/>
          <a:ext cx="1106057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211"/>
                <a:gridCol w="6329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Example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Addition Operator (+)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If a = 13 and b = 5, (</a:t>
                      </a:r>
                      <a:r>
                        <a:rPr lang="en-US" sz="3200" dirty="0" err="1" smtClean="0"/>
                        <a:t>a+b</a:t>
                      </a:r>
                      <a:r>
                        <a:rPr lang="en-US" sz="3200" dirty="0" smtClean="0"/>
                        <a:t>) will be 18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Subtraction Operator (-)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If a = 13 and b = 5, (a-b)  will be 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Multiplication Operator (*)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If a = 13 and b = 5, (a*b) will be 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Division Operator (/)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If a = 13 and b = 5, (a/b)  will be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Modulus Operator (%)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If a = 13 and b = 5, (</a:t>
                      </a:r>
                      <a:r>
                        <a:rPr lang="en-US" sz="3200" dirty="0" err="1" smtClean="0"/>
                        <a:t>a%b</a:t>
                      </a:r>
                      <a:r>
                        <a:rPr lang="en-US" sz="3200" dirty="0" smtClean="0"/>
                        <a:t>) will be </a:t>
                      </a:r>
                      <a:r>
                        <a:rPr lang="en-US" sz="3200" baseline="0" dirty="0" smtClean="0"/>
                        <a:t>3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092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667</Words>
  <Application>Microsoft Office PowerPoint</Application>
  <PresentationFormat>Custom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2_Metropolitan</vt:lpstr>
      <vt:lpstr>12. endl, Constants and Operators </vt:lpstr>
      <vt:lpstr>endl keyword</vt:lpstr>
      <vt:lpstr>Why use endl?</vt:lpstr>
      <vt:lpstr>Constants</vt:lpstr>
      <vt:lpstr>Constants</vt:lpstr>
      <vt:lpstr>Slide 6</vt:lpstr>
      <vt:lpstr>Why use Constants?</vt:lpstr>
      <vt:lpstr>Slide 8</vt:lpstr>
      <vt:lpstr>Slide 9</vt:lpstr>
      <vt:lpstr>Slide 10</vt:lpstr>
      <vt:lpstr>Slide 11</vt:lpstr>
      <vt:lpstr>Slide 12</vt:lpstr>
      <vt:lpstr>What’s ahead?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2017-07-10T05:14:59Z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