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ink/ink1.xml" ContentType="application/inkml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24" r:id="rId4"/>
  </p:sldMasterIdLst>
  <p:notesMasterIdLst>
    <p:notesMasterId r:id="rId18"/>
  </p:notesMasterIdLst>
  <p:sldIdLst>
    <p:sldId id="322" r:id="rId5"/>
    <p:sldId id="323" r:id="rId6"/>
    <p:sldId id="336" r:id="rId7"/>
    <p:sldId id="337" r:id="rId8"/>
    <p:sldId id="328" r:id="rId9"/>
    <p:sldId id="329" r:id="rId10"/>
    <p:sldId id="338" r:id="rId11"/>
    <p:sldId id="339" r:id="rId12"/>
    <p:sldId id="346" r:id="rId13"/>
    <p:sldId id="345" r:id="rId14"/>
    <p:sldId id="347" r:id="rId15"/>
    <p:sldId id="341" r:id="rId16"/>
    <p:sldId id="33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57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324" autoAdjust="0"/>
    <p:restoredTop sz="70247" autoAdjust="0"/>
  </p:normalViewPr>
  <p:slideViewPr>
    <p:cSldViewPr snapToGrid="0">
      <p:cViewPr varScale="1">
        <p:scale>
          <a:sx n="88" d="100"/>
          <a:sy n="88" d="100"/>
        </p:scale>
        <p:origin x="-4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6-29T14:43:32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8852 8947 77 0,'-4'0'64'15,"1"0"-47"1,3 0 15-16,-3 0-10 0,3 0-3 15,0 0-7-15,0 0-6 16,0 0-2-16,0 0 4 16,0 0-2-16,0 0 18 15,0 0-2-15,-3 0 2 16,3 0 6-16,0 0-4 16,0 0 1-16,0 0-6 15,0 0-2-15,3-3 5 16,21-1-13-16,7-3-8 15,8 5 9-15,1-2-12 16,-4 0 1-16,-5 4 0 16,-4-1 2-16,0 1 3 15,-9-2-6-15,-2 2 0 0,1-1 13 16,-4 1-8-16,-1-2 2 16,-1 2 5-16,-4 0-3 15,2 0 9-15,-6 0-13 16,3 0-1-16,-6 0 7 15,3 0-11-15,-3 0 1 16,0 0-1-16,0 0-8 16,4 0 2-16,-4 0-25 15,0-3-23-15,0-8-123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pPr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4386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355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2521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427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28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128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696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455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894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37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9120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69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932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37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32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663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74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651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98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320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08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188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851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12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410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29" y="2980916"/>
            <a:ext cx="10782300" cy="848324"/>
          </a:xfrm>
        </p:spPr>
        <p:txBody>
          <a:bodyPr/>
          <a:lstStyle/>
          <a:p>
            <a:pPr algn="ctr"/>
            <a:r>
              <a:rPr lang="en-US" sz="6000" dirty="0" smtClean="0"/>
              <a:t>15. Logical Operators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0763" y="3874749"/>
            <a:ext cx="3794950" cy="1111589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Shivam</a:t>
            </a:r>
            <a:r>
              <a:rPr lang="en-US" dirty="0" smtClean="0">
                <a:solidFill>
                  <a:schemeClr val="bg1"/>
                </a:solidFill>
              </a:rPr>
              <a:t> Malhotra</a:t>
            </a:r>
          </a:p>
        </p:txBody>
      </p:sp>
    </p:spTree>
    <p:extLst>
      <p:ext uri="{BB962C8B-B14F-4D97-AF65-F5344CB8AC3E}">
        <p14:creationId xmlns:p14="http://schemas.microsoft.com/office/powerpoint/2010/main" xmlns="" val="242458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Examples :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147" cy="4036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Let us </a:t>
            </a:r>
            <a:r>
              <a:rPr lang="en-US" sz="2800" dirty="0"/>
              <a:t>use logical and relational operators </a:t>
            </a:r>
            <a:r>
              <a:rPr lang="en-US" sz="2800" dirty="0" smtClean="0"/>
              <a:t>to write expressions for the mentioned scenarios :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/>
              <a:t>3</a:t>
            </a:r>
            <a:r>
              <a:rPr lang="en-US" sz="2800" dirty="0" smtClean="0"/>
              <a:t>. Check if age is in the range 20-30 (20 and 30 included). </a:t>
            </a:r>
          </a:p>
          <a:p>
            <a:pPr marL="0" indent="0">
              <a:buNone/>
            </a:pPr>
            <a:r>
              <a:rPr lang="en-US" sz="2800" dirty="0" smtClean="0"/>
              <a:t>(Assume that we have variable “</a:t>
            </a:r>
            <a:r>
              <a:rPr lang="en-US" sz="2800" i="1" dirty="0" smtClean="0"/>
              <a:t>age</a:t>
            </a:r>
            <a:r>
              <a:rPr lang="en-US" sz="2800" dirty="0" smtClean="0"/>
              <a:t>”)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Note that we cannot write it as  : </a:t>
            </a:r>
            <a:r>
              <a:rPr lang="en-US" sz="2800" b="1" dirty="0" smtClean="0">
                <a:solidFill>
                  <a:srgbClr val="000080"/>
                </a:solidFill>
              </a:rPr>
              <a:t>(</a:t>
            </a:r>
            <a:r>
              <a:rPr lang="en-US" sz="2800" dirty="0" smtClean="0">
                <a:solidFill>
                  <a:srgbClr val="FF8000"/>
                </a:solidFill>
              </a:rPr>
              <a:t>20 </a:t>
            </a:r>
            <a:r>
              <a:rPr lang="en-US" sz="2800" b="1" dirty="0" smtClean="0">
                <a:solidFill>
                  <a:srgbClr val="000080"/>
                </a:solidFill>
              </a:rPr>
              <a:t>&lt;= </a:t>
            </a:r>
            <a:r>
              <a:rPr lang="en-US" sz="2800" dirty="0" smtClean="0">
                <a:solidFill>
                  <a:srgbClr val="000000"/>
                </a:solidFill>
              </a:rPr>
              <a:t>age </a:t>
            </a:r>
            <a:r>
              <a:rPr lang="en-US" sz="2800" b="1" dirty="0">
                <a:solidFill>
                  <a:srgbClr val="000080"/>
                </a:solidFill>
              </a:rPr>
              <a:t>&lt;=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FF8000"/>
                </a:solidFill>
              </a:rPr>
              <a:t>30</a:t>
            </a:r>
            <a:r>
              <a:rPr lang="en-US" sz="2800" b="1" dirty="0" smtClean="0">
                <a:solidFill>
                  <a:srgbClr val="000080"/>
                </a:solidFill>
              </a:rPr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You can try checking the value of this expression for value of “</a:t>
            </a:r>
            <a:r>
              <a:rPr lang="en-US" sz="2800" i="1" dirty="0" smtClean="0"/>
              <a:t>age” </a:t>
            </a:r>
            <a:r>
              <a:rPr lang="en-US" sz="2800" dirty="0" smtClean="0"/>
              <a:t>as 50.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686051" y="4035174"/>
            <a:ext cx="4857750" cy="5796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80"/>
                </a:solidFill>
              </a:rPr>
              <a:t>((</a:t>
            </a:r>
            <a:r>
              <a:rPr lang="en-US" sz="3200" dirty="0">
                <a:solidFill>
                  <a:srgbClr val="000000"/>
                </a:solidFill>
              </a:rPr>
              <a:t>age </a:t>
            </a:r>
            <a:r>
              <a:rPr lang="en-US" sz="3200" b="1" dirty="0">
                <a:solidFill>
                  <a:srgbClr val="000080"/>
                </a:solidFill>
              </a:rPr>
              <a:t>&gt;=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FF8000"/>
                </a:solidFill>
              </a:rPr>
              <a:t>20</a:t>
            </a:r>
            <a:r>
              <a:rPr lang="en-US" sz="3200" b="1" dirty="0">
                <a:solidFill>
                  <a:srgbClr val="000080"/>
                </a:solidFill>
              </a:rPr>
              <a:t>)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80"/>
                </a:solidFill>
              </a:rPr>
              <a:t>&amp;&amp;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80"/>
                </a:solidFill>
              </a:rPr>
              <a:t>(</a:t>
            </a:r>
            <a:r>
              <a:rPr lang="en-US" sz="3200" dirty="0">
                <a:solidFill>
                  <a:srgbClr val="000000"/>
                </a:solidFill>
              </a:rPr>
              <a:t>age </a:t>
            </a:r>
            <a:r>
              <a:rPr lang="en-US" sz="3200" b="1" dirty="0">
                <a:solidFill>
                  <a:srgbClr val="000080"/>
                </a:solidFill>
              </a:rPr>
              <a:t>&lt;=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FF8000"/>
                </a:solidFill>
              </a:rPr>
              <a:t>30</a:t>
            </a:r>
            <a:r>
              <a:rPr lang="en-US" sz="3200" b="1" dirty="0">
                <a:solidFill>
                  <a:srgbClr val="000080"/>
                </a:solidFill>
              </a:rPr>
              <a:t>))</a:t>
            </a:r>
            <a:endParaRPr lang="en-US" sz="32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2437" y="4912718"/>
            <a:ext cx="576262" cy="64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541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Examples :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147" cy="4036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Let us </a:t>
            </a:r>
            <a:r>
              <a:rPr lang="en-US" sz="2800" dirty="0"/>
              <a:t>use logical and relational operators </a:t>
            </a:r>
            <a:r>
              <a:rPr lang="en-US" sz="2800" dirty="0" smtClean="0"/>
              <a:t>to write expressions for the mentioned scenarios :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/>
              <a:t>4</a:t>
            </a:r>
            <a:r>
              <a:rPr lang="en-US" sz="2800" dirty="0" smtClean="0"/>
              <a:t>. Check if </a:t>
            </a:r>
            <a:r>
              <a:rPr lang="en-US" sz="2800" dirty="0"/>
              <a:t>e</a:t>
            </a:r>
            <a:r>
              <a:rPr lang="en-US" sz="2800" dirty="0" smtClean="0"/>
              <a:t>ither the age is less than or equal to 24 or salary is greater than 1000.</a:t>
            </a:r>
          </a:p>
          <a:p>
            <a:pPr marL="0" indent="0">
              <a:buNone/>
            </a:pPr>
            <a:r>
              <a:rPr lang="en-US" sz="2800" dirty="0" smtClean="0"/>
              <a:t>(Assume that we have variables “</a:t>
            </a:r>
            <a:r>
              <a:rPr lang="en-US" sz="2800" i="1" dirty="0" smtClean="0"/>
              <a:t>age</a:t>
            </a:r>
            <a:r>
              <a:rPr lang="en-US" sz="2800" dirty="0" smtClean="0"/>
              <a:t>” and “salary”)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It is important to use brackets</a:t>
            </a:r>
            <a:r>
              <a:rPr lang="en-US" sz="2800" b="1" dirty="0">
                <a:solidFill>
                  <a:srgbClr val="000080"/>
                </a:solidFill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</a:rPr>
              <a:t>() </a:t>
            </a:r>
            <a:r>
              <a:rPr lang="en-US" sz="2800" dirty="0" smtClean="0"/>
              <a:t>properly to clearly indicate the operands for each operator.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686050" y="4478084"/>
            <a:ext cx="5272087" cy="5796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80"/>
                </a:solidFill>
              </a:rPr>
              <a:t>((</a:t>
            </a:r>
            <a:r>
              <a:rPr lang="en-US" sz="3200" dirty="0">
                <a:solidFill>
                  <a:srgbClr val="000000"/>
                </a:solidFill>
              </a:rPr>
              <a:t>age </a:t>
            </a:r>
            <a:r>
              <a:rPr lang="en-US" sz="3200" b="1" dirty="0" smtClean="0">
                <a:solidFill>
                  <a:srgbClr val="000080"/>
                </a:solidFill>
              </a:rPr>
              <a:t>&lt;=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FF8000"/>
                </a:solidFill>
              </a:rPr>
              <a:t>24</a:t>
            </a:r>
            <a:r>
              <a:rPr lang="en-US" sz="3200" b="1" dirty="0" smtClean="0">
                <a:solidFill>
                  <a:srgbClr val="000080"/>
                </a:solidFill>
              </a:rPr>
              <a:t>)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b="1" dirty="0" smtClean="0">
                <a:solidFill>
                  <a:srgbClr val="000080"/>
                </a:solidFill>
              </a:rPr>
              <a:t>||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b="1" dirty="0" smtClean="0">
                <a:solidFill>
                  <a:srgbClr val="000080"/>
                </a:solidFill>
              </a:rPr>
              <a:t>(</a:t>
            </a:r>
            <a:r>
              <a:rPr lang="en-US" sz="3200" dirty="0" smtClean="0">
                <a:solidFill>
                  <a:srgbClr val="000000"/>
                </a:solidFill>
              </a:rPr>
              <a:t>salary </a:t>
            </a:r>
            <a:r>
              <a:rPr lang="en-US" sz="3200" b="1" dirty="0" smtClean="0">
                <a:solidFill>
                  <a:srgbClr val="000080"/>
                </a:solidFill>
              </a:rPr>
              <a:t>&gt; </a:t>
            </a:r>
            <a:r>
              <a:rPr lang="en-US" sz="3200" dirty="0" smtClean="0">
                <a:solidFill>
                  <a:srgbClr val="FF8000"/>
                </a:solidFill>
              </a:rPr>
              <a:t>1000</a:t>
            </a:r>
            <a:r>
              <a:rPr lang="en-US" sz="3200" b="1" dirty="0" smtClean="0">
                <a:solidFill>
                  <a:srgbClr val="000080"/>
                </a:solidFill>
              </a:rPr>
              <a:t>))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175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Comma Operator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147" cy="40362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Comma operator is a binary operator which takes two expressions as its operands</a:t>
            </a:r>
          </a:p>
          <a:p>
            <a:pPr marL="0" indent="0" algn="ctr">
              <a:buNone/>
            </a:pPr>
            <a:r>
              <a:rPr lang="en-US" sz="2800" i="1" dirty="0" smtClean="0">
                <a:solidFill>
                  <a:schemeClr val="tx1"/>
                </a:solidFill>
              </a:rPr>
              <a:t>(</a:t>
            </a:r>
            <a:r>
              <a:rPr lang="en-US" sz="2800" i="1" dirty="0">
                <a:solidFill>
                  <a:schemeClr val="tx1"/>
                </a:solidFill>
              </a:rPr>
              <a:t>expression1) </a:t>
            </a:r>
            <a:r>
              <a:rPr lang="en-US" sz="2800" b="1" i="1" dirty="0">
                <a:solidFill>
                  <a:srgbClr val="000080"/>
                </a:solidFill>
              </a:rPr>
              <a:t>, </a:t>
            </a:r>
            <a:r>
              <a:rPr lang="en-US" sz="2800" i="1" dirty="0">
                <a:solidFill>
                  <a:schemeClr val="tx1"/>
                </a:solidFill>
              </a:rPr>
              <a:t>(expression2)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2800" b="1" dirty="0">
                <a:solidFill>
                  <a:srgbClr val="000000"/>
                </a:solidFill>
              </a:rPr>
              <a:t>Operation 	:  </a:t>
            </a:r>
            <a:r>
              <a:rPr lang="en-US" sz="2800" dirty="0">
                <a:solidFill>
                  <a:srgbClr val="000000"/>
                </a:solidFill>
              </a:rPr>
              <a:t>Computes </a:t>
            </a:r>
            <a:r>
              <a:rPr lang="en-US" sz="2800" i="1" dirty="0">
                <a:solidFill>
                  <a:srgbClr val="000000"/>
                </a:solidFill>
              </a:rPr>
              <a:t>expression1</a:t>
            </a:r>
            <a:r>
              <a:rPr lang="en-US" sz="2800" dirty="0">
                <a:solidFill>
                  <a:srgbClr val="000000"/>
                </a:solidFill>
              </a:rPr>
              <a:t> first and then </a:t>
            </a:r>
            <a:r>
              <a:rPr lang="en-US" sz="2800" i="1" dirty="0" smtClean="0">
                <a:solidFill>
                  <a:srgbClr val="000000"/>
                </a:solidFill>
              </a:rPr>
              <a:t>expression2</a:t>
            </a:r>
            <a:endParaRPr lang="en-US" sz="2800" dirty="0" smtClean="0"/>
          </a:p>
          <a:p>
            <a:r>
              <a:rPr lang="en-US" sz="2800" b="1" dirty="0" smtClean="0">
                <a:solidFill>
                  <a:srgbClr val="000000"/>
                </a:solidFill>
              </a:rPr>
              <a:t>Value  	:  </a:t>
            </a:r>
            <a:r>
              <a:rPr lang="en-US" sz="2800" dirty="0" smtClean="0">
                <a:solidFill>
                  <a:srgbClr val="000000"/>
                </a:solidFill>
              </a:rPr>
              <a:t>Same as the value of </a:t>
            </a:r>
            <a:r>
              <a:rPr lang="en-US" sz="2800" i="1" dirty="0">
                <a:solidFill>
                  <a:srgbClr val="000000"/>
                </a:solidFill>
              </a:rPr>
              <a:t>expression2</a:t>
            </a:r>
            <a:endParaRPr lang="en-US" sz="2800" dirty="0" smtClean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3661472"/>
              </p:ext>
            </p:extLst>
          </p:nvPr>
        </p:nvGraphicFramePr>
        <p:xfrm>
          <a:off x="1865311" y="4863041"/>
          <a:ext cx="8128005" cy="1703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689"/>
                <a:gridCol w="3135316"/>
              </a:tblGrid>
              <a:tr h="4711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Expression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Value</a:t>
                      </a:r>
                      <a:endParaRPr lang="en-US" sz="2800" dirty="0"/>
                    </a:p>
                  </a:txBody>
                  <a:tcPr/>
                </a:tc>
              </a:tr>
              <a:tr h="471162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s-E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</a:t>
                      </a:r>
                      <a:r>
                        <a:rPr lang="es-E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s-E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s-E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s-E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s-E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x </a:t>
                      </a:r>
                      <a:r>
                        <a:rPr lang="es-E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es-E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s-E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s-E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s-ES" sz="2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  <a:tr h="666873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s-E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 </a:t>
                      </a:r>
                      <a:r>
                        <a:rPr lang="es-E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s-E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s-E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s-E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s-E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y </a:t>
                      </a:r>
                      <a:r>
                        <a:rPr lang="es-E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s-E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s-E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s-E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s-ES" sz="2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3662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What’s ahead?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936050"/>
            <a:ext cx="10760147" cy="1027901"/>
          </a:xfrm>
        </p:spPr>
        <p:txBody>
          <a:bodyPr>
            <a:noAutofit/>
          </a:bodyPr>
          <a:lstStyle/>
          <a:p>
            <a:r>
              <a:rPr lang="en-US" sz="4400" dirty="0" smtClean="0"/>
              <a:t>In the next video, we will study about </a:t>
            </a:r>
            <a:r>
              <a:rPr lang="en-US" sz="4400" dirty="0" smtClean="0"/>
              <a:t>conditional </a:t>
            </a:r>
            <a:r>
              <a:rPr lang="en-US" sz="4400" smtClean="0"/>
              <a:t>(ternary) operator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685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Find Output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757236" y="1857375"/>
            <a:ext cx="5214939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804000"/>
                </a:solidFill>
              </a:rPr>
              <a:t> #</a:t>
            </a:r>
            <a:r>
              <a:rPr lang="en-US" sz="3600" dirty="0">
                <a:solidFill>
                  <a:srgbClr val="804000"/>
                </a:solidFill>
              </a:rPr>
              <a:t>include &lt;</a:t>
            </a:r>
            <a:r>
              <a:rPr lang="en-US" sz="3600" dirty="0" err="1">
                <a:solidFill>
                  <a:srgbClr val="804000"/>
                </a:solidFill>
              </a:rPr>
              <a:t>iostream.h</a:t>
            </a:r>
            <a:r>
              <a:rPr lang="en-US" sz="3600" dirty="0">
                <a:solidFill>
                  <a:srgbClr val="804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8000FF"/>
                </a:solidFill>
              </a:rPr>
              <a:t> </a:t>
            </a:r>
            <a:r>
              <a:rPr lang="en-US" sz="3600" dirty="0" err="1" smtClean="0">
                <a:solidFill>
                  <a:srgbClr val="8000FF"/>
                </a:solidFill>
              </a:rPr>
              <a:t>int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main</a:t>
            </a:r>
            <a:r>
              <a:rPr lang="en-US" sz="3600" b="1" dirty="0">
                <a:solidFill>
                  <a:srgbClr val="000080"/>
                </a:solidFill>
              </a:rPr>
              <a:t>()</a:t>
            </a:r>
            <a:endParaRPr lang="en-US" sz="3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0080"/>
                </a:solidFill>
              </a:rPr>
              <a:t> {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endParaRPr lang="en-US" sz="36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3600" dirty="0" smtClean="0">
                <a:solidFill>
                  <a:srgbClr val="8000FF"/>
                </a:solidFill>
              </a:rPr>
              <a:t>	</a:t>
            </a:r>
            <a:r>
              <a:rPr lang="en-US" sz="3600" dirty="0" err="1" smtClean="0">
                <a:solidFill>
                  <a:srgbClr val="8000FF"/>
                </a:solidFill>
              </a:rPr>
              <a:t>int</a:t>
            </a:r>
            <a:r>
              <a:rPr lang="en-US" sz="3600" dirty="0" smtClean="0">
                <a:solidFill>
                  <a:srgbClr val="000000"/>
                </a:solidFill>
              </a:rPr>
              <a:t> x</a:t>
            </a:r>
            <a:r>
              <a:rPr lang="en-US" sz="3600" b="1" dirty="0" smtClean="0">
                <a:solidFill>
                  <a:srgbClr val="000080"/>
                </a:solidFill>
              </a:rPr>
              <a:t>,</a:t>
            </a:r>
            <a:r>
              <a:rPr lang="en-US" sz="3600" dirty="0" smtClean="0">
                <a:solidFill>
                  <a:srgbClr val="000000"/>
                </a:solidFill>
              </a:rPr>
              <a:t> y</a:t>
            </a:r>
            <a:r>
              <a:rPr lang="en-US" sz="3600" b="1" dirty="0">
                <a:solidFill>
                  <a:srgbClr val="000080"/>
                </a:solidFill>
              </a:rPr>
              <a:t>;</a:t>
            </a:r>
            <a:endParaRPr lang="en-US" sz="36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 	x </a:t>
            </a:r>
            <a:r>
              <a:rPr lang="en-US" sz="3600" b="1" dirty="0">
                <a:solidFill>
                  <a:srgbClr val="000080"/>
                </a:solidFill>
              </a:rPr>
              <a:t>=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b="1" dirty="0">
                <a:solidFill>
                  <a:srgbClr val="000080"/>
                </a:solidFill>
              </a:rPr>
              <a:t>(</a:t>
            </a:r>
            <a:r>
              <a:rPr lang="en-US" sz="3600" b="1" dirty="0" smtClean="0">
                <a:solidFill>
                  <a:srgbClr val="000080"/>
                </a:solidFill>
              </a:rPr>
              <a:t>( </a:t>
            </a:r>
            <a:r>
              <a:rPr lang="en-US" sz="3600" dirty="0" smtClean="0">
                <a:solidFill>
                  <a:srgbClr val="000000"/>
                </a:solidFill>
              </a:rPr>
              <a:t>y </a:t>
            </a:r>
            <a:r>
              <a:rPr lang="en-US" sz="3600" b="1" dirty="0">
                <a:solidFill>
                  <a:srgbClr val="000080"/>
                </a:solidFill>
              </a:rPr>
              <a:t>=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FF8000"/>
                </a:solidFill>
              </a:rPr>
              <a:t>2</a:t>
            </a:r>
            <a:r>
              <a:rPr lang="en-US" sz="3600" b="1" dirty="0" smtClean="0">
                <a:solidFill>
                  <a:srgbClr val="000080"/>
                </a:solidFill>
              </a:rPr>
              <a:t>) +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FF8000"/>
                </a:solidFill>
              </a:rPr>
              <a:t>1</a:t>
            </a:r>
            <a:r>
              <a:rPr lang="en-US" sz="3600" b="1" dirty="0" smtClean="0">
                <a:solidFill>
                  <a:srgbClr val="000080"/>
                </a:solidFill>
              </a:rPr>
              <a:t>);</a:t>
            </a:r>
            <a:endParaRPr lang="en-US" sz="36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	</a:t>
            </a:r>
            <a:r>
              <a:rPr lang="en-US" sz="3600" dirty="0" err="1" smtClean="0">
                <a:solidFill>
                  <a:srgbClr val="000000"/>
                </a:solidFill>
              </a:rPr>
              <a:t>cout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b="1" dirty="0">
                <a:solidFill>
                  <a:srgbClr val="000080"/>
                </a:solidFill>
              </a:rPr>
              <a:t>&lt;&lt;</a:t>
            </a:r>
            <a:r>
              <a:rPr lang="en-US" sz="3600" dirty="0">
                <a:solidFill>
                  <a:srgbClr val="000000"/>
                </a:solidFill>
              </a:rPr>
              <a:t> x </a:t>
            </a:r>
            <a:r>
              <a:rPr lang="en-US" sz="3600" b="1" dirty="0">
                <a:solidFill>
                  <a:srgbClr val="000080"/>
                </a:solidFill>
              </a:rPr>
              <a:t>&lt;&lt; </a:t>
            </a:r>
            <a:r>
              <a:rPr lang="en-US" sz="3600" dirty="0" err="1">
                <a:solidFill>
                  <a:srgbClr val="000000"/>
                </a:solidFill>
              </a:rPr>
              <a:t>endl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b="1" dirty="0">
                <a:solidFill>
                  <a:srgbClr val="000080"/>
                </a:solidFill>
              </a:rPr>
              <a:t>&lt;&lt;</a:t>
            </a:r>
            <a:r>
              <a:rPr lang="en-US" sz="3600" dirty="0">
                <a:solidFill>
                  <a:srgbClr val="000000"/>
                </a:solidFill>
              </a:rPr>
              <a:t> y</a:t>
            </a:r>
            <a:r>
              <a:rPr lang="en-US" sz="36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3600" b="1" dirty="0">
                <a:solidFill>
                  <a:srgbClr val="000000"/>
                </a:solidFill>
              </a:rPr>
              <a:t>	</a:t>
            </a:r>
            <a:r>
              <a:rPr lang="en-US" sz="3600" b="1" dirty="0">
                <a:solidFill>
                  <a:srgbClr val="0000FF"/>
                </a:solidFill>
              </a:rPr>
              <a:t>return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FF8000"/>
                </a:solidFill>
              </a:rPr>
              <a:t>0</a:t>
            </a:r>
            <a:r>
              <a:rPr lang="en-US" sz="3600" b="1" dirty="0">
                <a:solidFill>
                  <a:srgbClr val="000080"/>
                </a:solidFill>
              </a:rPr>
              <a:t>;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3600" b="1" dirty="0" smtClean="0">
                <a:solidFill>
                  <a:srgbClr val="000080"/>
                </a:solidFill>
              </a:rPr>
              <a:t>}</a:t>
            </a:r>
            <a:endParaRPr lang="en-US" sz="3600" b="1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178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Find Output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757236" y="1857375"/>
            <a:ext cx="5214939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804000"/>
                </a:solidFill>
              </a:rPr>
              <a:t> #</a:t>
            </a:r>
            <a:r>
              <a:rPr lang="en-US" sz="3600" dirty="0">
                <a:solidFill>
                  <a:srgbClr val="804000"/>
                </a:solidFill>
              </a:rPr>
              <a:t>include &lt;</a:t>
            </a:r>
            <a:r>
              <a:rPr lang="en-US" sz="3600" dirty="0" err="1">
                <a:solidFill>
                  <a:srgbClr val="804000"/>
                </a:solidFill>
              </a:rPr>
              <a:t>iostream.h</a:t>
            </a:r>
            <a:r>
              <a:rPr lang="en-US" sz="3600" dirty="0">
                <a:solidFill>
                  <a:srgbClr val="804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8000FF"/>
                </a:solidFill>
              </a:rPr>
              <a:t> </a:t>
            </a:r>
            <a:r>
              <a:rPr lang="en-US" sz="3600" dirty="0" err="1" smtClean="0">
                <a:solidFill>
                  <a:srgbClr val="8000FF"/>
                </a:solidFill>
              </a:rPr>
              <a:t>int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main</a:t>
            </a:r>
            <a:r>
              <a:rPr lang="en-US" sz="3600" b="1" dirty="0">
                <a:solidFill>
                  <a:srgbClr val="000080"/>
                </a:solidFill>
              </a:rPr>
              <a:t>()</a:t>
            </a:r>
            <a:endParaRPr lang="en-US" sz="3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0080"/>
                </a:solidFill>
              </a:rPr>
              <a:t> {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endParaRPr lang="en-US" sz="36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3600" dirty="0" smtClean="0">
                <a:solidFill>
                  <a:srgbClr val="8000FF"/>
                </a:solidFill>
              </a:rPr>
              <a:t>	</a:t>
            </a:r>
            <a:r>
              <a:rPr lang="en-US" sz="3600" dirty="0" err="1" smtClean="0">
                <a:solidFill>
                  <a:srgbClr val="8000FF"/>
                </a:solidFill>
              </a:rPr>
              <a:t>int</a:t>
            </a:r>
            <a:r>
              <a:rPr lang="en-US" sz="3600" dirty="0" smtClean="0">
                <a:solidFill>
                  <a:srgbClr val="000000"/>
                </a:solidFill>
              </a:rPr>
              <a:t> x</a:t>
            </a:r>
            <a:r>
              <a:rPr lang="en-US" sz="3600" b="1" dirty="0" smtClean="0">
                <a:solidFill>
                  <a:srgbClr val="000080"/>
                </a:solidFill>
              </a:rPr>
              <a:t>,</a:t>
            </a:r>
            <a:r>
              <a:rPr lang="en-US" sz="3600" dirty="0" smtClean="0">
                <a:solidFill>
                  <a:srgbClr val="000000"/>
                </a:solidFill>
              </a:rPr>
              <a:t> y</a:t>
            </a:r>
            <a:r>
              <a:rPr lang="en-US" sz="3600" b="1" dirty="0" smtClean="0">
                <a:solidFill>
                  <a:srgbClr val="000080"/>
                </a:solidFill>
              </a:rPr>
              <a:t>;</a:t>
            </a:r>
            <a:endParaRPr lang="en-US" sz="36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 	x </a:t>
            </a:r>
            <a:r>
              <a:rPr lang="en-US" sz="3600" b="1" dirty="0">
                <a:solidFill>
                  <a:srgbClr val="000080"/>
                </a:solidFill>
              </a:rPr>
              <a:t>=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b="1" dirty="0">
                <a:solidFill>
                  <a:srgbClr val="000080"/>
                </a:solidFill>
              </a:rPr>
              <a:t>(</a:t>
            </a:r>
            <a:r>
              <a:rPr lang="en-US" sz="3600" b="1" dirty="0" smtClean="0">
                <a:solidFill>
                  <a:srgbClr val="000080"/>
                </a:solidFill>
              </a:rPr>
              <a:t>( </a:t>
            </a:r>
            <a:r>
              <a:rPr lang="en-US" sz="3600" dirty="0" smtClean="0">
                <a:solidFill>
                  <a:srgbClr val="000000"/>
                </a:solidFill>
              </a:rPr>
              <a:t>y </a:t>
            </a:r>
            <a:r>
              <a:rPr lang="en-US" sz="3600" b="1" dirty="0">
                <a:solidFill>
                  <a:srgbClr val="000080"/>
                </a:solidFill>
              </a:rPr>
              <a:t>=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FF8000"/>
                </a:solidFill>
              </a:rPr>
              <a:t>2</a:t>
            </a:r>
            <a:r>
              <a:rPr lang="en-US" sz="3600" b="1" dirty="0" smtClean="0">
                <a:solidFill>
                  <a:srgbClr val="000080"/>
                </a:solidFill>
              </a:rPr>
              <a:t>) +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FF8000"/>
                </a:solidFill>
              </a:rPr>
              <a:t>1</a:t>
            </a:r>
            <a:r>
              <a:rPr lang="en-US" sz="3600" b="1" dirty="0" smtClean="0">
                <a:solidFill>
                  <a:srgbClr val="000080"/>
                </a:solidFill>
              </a:rPr>
              <a:t>);</a:t>
            </a:r>
            <a:endParaRPr lang="en-US" sz="36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	</a:t>
            </a:r>
            <a:r>
              <a:rPr lang="en-US" sz="3600" dirty="0" err="1" smtClean="0">
                <a:solidFill>
                  <a:srgbClr val="000000"/>
                </a:solidFill>
              </a:rPr>
              <a:t>cout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b="1" dirty="0">
                <a:solidFill>
                  <a:srgbClr val="000080"/>
                </a:solidFill>
              </a:rPr>
              <a:t>&lt;&lt;</a:t>
            </a:r>
            <a:r>
              <a:rPr lang="en-US" sz="3600" dirty="0">
                <a:solidFill>
                  <a:srgbClr val="000000"/>
                </a:solidFill>
              </a:rPr>
              <a:t> x </a:t>
            </a:r>
            <a:r>
              <a:rPr lang="en-US" sz="3600" b="1" dirty="0">
                <a:solidFill>
                  <a:srgbClr val="000080"/>
                </a:solidFill>
              </a:rPr>
              <a:t>&lt;&lt; </a:t>
            </a:r>
            <a:r>
              <a:rPr lang="en-US" sz="3600" dirty="0" err="1">
                <a:solidFill>
                  <a:srgbClr val="000000"/>
                </a:solidFill>
              </a:rPr>
              <a:t>endl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b="1" dirty="0">
                <a:solidFill>
                  <a:srgbClr val="000080"/>
                </a:solidFill>
              </a:rPr>
              <a:t>&lt;&lt;</a:t>
            </a:r>
            <a:r>
              <a:rPr lang="en-US" sz="3600" dirty="0">
                <a:solidFill>
                  <a:srgbClr val="000000"/>
                </a:solidFill>
              </a:rPr>
              <a:t> y</a:t>
            </a:r>
            <a:r>
              <a:rPr lang="en-US" sz="36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3600" b="1" dirty="0">
                <a:solidFill>
                  <a:srgbClr val="000000"/>
                </a:solidFill>
              </a:rPr>
              <a:t>	</a:t>
            </a:r>
            <a:r>
              <a:rPr lang="en-US" sz="3600" b="1" dirty="0">
                <a:solidFill>
                  <a:srgbClr val="0000FF"/>
                </a:solidFill>
              </a:rPr>
              <a:t>return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FF8000"/>
                </a:solidFill>
              </a:rPr>
              <a:t>0</a:t>
            </a:r>
            <a:r>
              <a:rPr lang="en-US" sz="3600" b="1" dirty="0">
                <a:solidFill>
                  <a:srgbClr val="000080"/>
                </a:solidFill>
              </a:rPr>
              <a:t>;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3600" b="1" dirty="0" smtClean="0">
                <a:solidFill>
                  <a:srgbClr val="000080"/>
                </a:solidFill>
              </a:rPr>
              <a:t>}</a:t>
            </a:r>
            <a:endParaRPr lang="en-US" sz="3600" b="1" dirty="0">
              <a:solidFill>
                <a:srgbClr val="00008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57720" y="2244394"/>
            <a:ext cx="5786057" cy="39122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First assign value 2 to 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The overall value of expression </a:t>
            </a:r>
            <a:r>
              <a:rPr lang="en-US" sz="3600" b="1" dirty="0">
                <a:solidFill>
                  <a:srgbClr val="000080"/>
                </a:solidFill>
              </a:rPr>
              <a:t>( </a:t>
            </a:r>
            <a:r>
              <a:rPr lang="en-US" sz="3600" dirty="0">
                <a:solidFill>
                  <a:srgbClr val="000000"/>
                </a:solidFill>
              </a:rPr>
              <a:t>y </a:t>
            </a:r>
            <a:r>
              <a:rPr lang="en-US" sz="3600" b="1" dirty="0">
                <a:solidFill>
                  <a:srgbClr val="000080"/>
                </a:solidFill>
              </a:rPr>
              <a:t>=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FF8000"/>
                </a:solidFill>
              </a:rPr>
              <a:t>2</a:t>
            </a:r>
            <a:r>
              <a:rPr lang="en-US" sz="3600" b="1" dirty="0" smtClean="0">
                <a:solidFill>
                  <a:srgbClr val="000080"/>
                </a:solidFill>
              </a:rPr>
              <a:t>) </a:t>
            </a:r>
            <a:r>
              <a:rPr lang="en-US" sz="3600" dirty="0" smtClean="0"/>
              <a:t>is 2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Next, the value 3 is assigned to x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543175" y="4200525"/>
            <a:ext cx="1200150" cy="48577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206141" y="4306553"/>
            <a:ext cx="484927" cy="27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7630" y="4114801"/>
            <a:ext cx="2200275" cy="70008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91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Find Output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757236" y="1857375"/>
            <a:ext cx="5214939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804000"/>
                </a:solidFill>
              </a:rPr>
              <a:t> #</a:t>
            </a:r>
            <a:r>
              <a:rPr lang="en-US" sz="3600" dirty="0">
                <a:solidFill>
                  <a:srgbClr val="804000"/>
                </a:solidFill>
              </a:rPr>
              <a:t>include &lt;</a:t>
            </a:r>
            <a:r>
              <a:rPr lang="en-US" sz="3600" dirty="0" err="1">
                <a:solidFill>
                  <a:srgbClr val="804000"/>
                </a:solidFill>
              </a:rPr>
              <a:t>iostream.h</a:t>
            </a:r>
            <a:r>
              <a:rPr lang="en-US" sz="3600" dirty="0">
                <a:solidFill>
                  <a:srgbClr val="804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8000FF"/>
                </a:solidFill>
              </a:rPr>
              <a:t> </a:t>
            </a:r>
            <a:r>
              <a:rPr lang="en-US" sz="3600" dirty="0" err="1" smtClean="0">
                <a:solidFill>
                  <a:srgbClr val="8000FF"/>
                </a:solidFill>
              </a:rPr>
              <a:t>int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main</a:t>
            </a:r>
            <a:r>
              <a:rPr lang="en-US" sz="3600" b="1" dirty="0">
                <a:solidFill>
                  <a:srgbClr val="000080"/>
                </a:solidFill>
              </a:rPr>
              <a:t>()</a:t>
            </a:r>
            <a:endParaRPr lang="en-US" sz="3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0080"/>
                </a:solidFill>
              </a:rPr>
              <a:t> {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endParaRPr lang="en-US" sz="36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3600" dirty="0" smtClean="0">
                <a:solidFill>
                  <a:srgbClr val="8000FF"/>
                </a:solidFill>
              </a:rPr>
              <a:t>	</a:t>
            </a:r>
            <a:r>
              <a:rPr lang="en-US" sz="3600" dirty="0" err="1" smtClean="0">
                <a:solidFill>
                  <a:srgbClr val="8000FF"/>
                </a:solidFill>
              </a:rPr>
              <a:t>int</a:t>
            </a:r>
            <a:r>
              <a:rPr lang="en-US" sz="3600" dirty="0" smtClean="0">
                <a:solidFill>
                  <a:srgbClr val="000000"/>
                </a:solidFill>
              </a:rPr>
              <a:t> x</a:t>
            </a:r>
            <a:r>
              <a:rPr lang="en-US" sz="3600" b="1" dirty="0" smtClean="0">
                <a:solidFill>
                  <a:srgbClr val="000080"/>
                </a:solidFill>
              </a:rPr>
              <a:t>,</a:t>
            </a:r>
            <a:r>
              <a:rPr lang="en-US" sz="3600" dirty="0" smtClean="0">
                <a:solidFill>
                  <a:srgbClr val="000000"/>
                </a:solidFill>
              </a:rPr>
              <a:t> y</a:t>
            </a:r>
            <a:r>
              <a:rPr lang="en-US" sz="3600" b="1" dirty="0" smtClean="0">
                <a:solidFill>
                  <a:srgbClr val="000080"/>
                </a:solidFill>
              </a:rPr>
              <a:t>;</a:t>
            </a:r>
            <a:endParaRPr lang="en-US" sz="36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 	x </a:t>
            </a:r>
            <a:r>
              <a:rPr lang="en-US" sz="3600" b="1" dirty="0">
                <a:solidFill>
                  <a:srgbClr val="000080"/>
                </a:solidFill>
              </a:rPr>
              <a:t>=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b="1" dirty="0">
                <a:solidFill>
                  <a:srgbClr val="000080"/>
                </a:solidFill>
              </a:rPr>
              <a:t>(</a:t>
            </a:r>
            <a:r>
              <a:rPr lang="en-US" sz="3600" b="1" dirty="0" smtClean="0">
                <a:solidFill>
                  <a:srgbClr val="000080"/>
                </a:solidFill>
              </a:rPr>
              <a:t>( </a:t>
            </a:r>
            <a:r>
              <a:rPr lang="en-US" sz="3600" dirty="0" smtClean="0">
                <a:solidFill>
                  <a:srgbClr val="000000"/>
                </a:solidFill>
              </a:rPr>
              <a:t>y </a:t>
            </a:r>
            <a:r>
              <a:rPr lang="en-US" sz="3600" b="1" dirty="0">
                <a:solidFill>
                  <a:srgbClr val="000080"/>
                </a:solidFill>
              </a:rPr>
              <a:t>=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FF8000"/>
                </a:solidFill>
              </a:rPr>
              <a:t>2</a:t>
            </a:r>
            <a:r>
              <a:rPr lang="en-US" sz="3600" b="1" dirty="0" smtClean="0">
                <a:solidFill>
                  <a:srgbClr val="000080"/>
                </a:solidFill>
              </a:rPr>
              <a:t>) +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FF8000"/>
                </a:solidFill>
              </a:rPr>
              <a:t>1</a:t>
            </a:r>
            <a:r>
              <a:rPr lang="en-US" sz="3600" b="1" dirty="0" smtClean="0">
                <a:solidFill>
                  <a:srgbClr val="000080"/>
                </a:solidFill>
              </a:rPr>
              <a:t>);</a:t>
            </a:r>
            <a:endParaRPr lang="en-US" sz="36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	</a:t>
            </a:r>
            <a:r>
              <a:rPr lang="en-US" sz="3600" dirty="0" err="1" smtClean="0">
                <a:solidFill>
                  <a:srgbClr val="000000"/>
                </a:solidFill>
              </a:rPr>
              <a:t>cout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b="1" dirty="0">
                <a:solidFill>
                  <a:srgbClr val="000080"/>
                </a:solidFill>
              </a:rPr>
              <a:t>&lt;&lt;</a:t>
            </a:r>
            <a:r>
              <a:rPr lang="en-US" sz="3600" dirty="0">
                <a:solidFill>
                  <a:srgbClr val="000000"/>
                </a:solidFill>
              </a:rPr>
              <a:t> x </a:t>
            </a:r>
            <a:r>
              <a:rPr lang="en-US" sz="3600" b="1" dirty="0">
                <a:solidFill>
                  <a:srgbClr val="000080"/>
                </a:solidFill>
              </a:rPr>
              <a:t>&lt;&lt; </a:t>
            </a:r>
            <a:r>
              <a:rPr lang="en-US" sz="3600" dirty="0" err="1">
                <a:solidFill>
                  <a:srgbClr val="000000"/>
                </a:solidFill>
              </a:rPr>
              <a:t>endl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b="1" dirty="0">
                <a:solidFill>
                  <a:srgbClr val="000080"/>
                </a:solidFill>
              </a:rPr>
              <a:t>&lt;&lt;</a:t>
            </a:r>
            <a:r>
              <a:rPr lang="en-US" sz="3600" dirty="0">
                <a:solidFill>
                  <a:srgbClr val="000000"/>
                </a:solidFill>
              </a:rPr>
              <a:t> y</a:t>
            </a:r>
            <a:r>
              <a:rPr lang="en-US" sz="3600" b="1" dirty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sz="3600" b="1" dirty="0">
                <a:solidFill>
                  <a:srgbClr val="000000"/>
                </a:solidFill>
              </a:rPr>
              <a:t>	</a:t>
            </a:r>
            <a:r>
              <a:rPr lang="en-US" sz="3600" b="1" dirty="0">
                <a:solidFill>
                  <a:srgbClr val="0000FF"/>
                </a:solidFill>
              </a:rPr>
              <a:t>return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FF8000"/>
                </a:solidFill>
              </a:rPr>
              <a:t>0</a:t>
            </a:r>
            <a:r>
              <a:rPr lang="en-US" sz="3600" b="1" dirty="0">
                <a:solidFill>
                  <a:srgbClr val="000080"/>
                </a:solidFill>
              </a:rPr>
              <a:t>;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3600" b="1" dirty="0" smtClean="0">
                <a:solidFill>
                  <a:srgbClr val="000080"/>
                </a:solidFill>
              </a:rPr>
              <a:t>}</a:t>
            </a:r>
            <a:endParaRPr lang="en-US" sz="3600" b="1" dirty="0">
              <a:solidFill>
                <a:srgbClr val="000080"/>
              </a:solidFill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8215313" y="3471501"/>
            <a:ext cx="3031831" cy="1343748"/>
          </a:xfrm>
          <a:prstGeom prst="borderCallout1">
            <a:avLst>
              <a:gd name="adj1" fmla="val 52996"/>
              <a:gd name="adj2" fmla="val -541"/>
              <a:gd name="adj3" fmla="val 52581"/>
              <a:gd name="adj4" fmla="val -73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</a:rPr>
              <a:t>Final Output :</a:t>
            </a:r>
          </a:p>
          <a:p>
            <a:r>
              <a:rPr lang="en-US" sz="2800" dirty="0" smtClean="0">
                <a:solidFill>
                  <a:prstClr val="white"/>
                </a:solidFill>
              </a:rPr>
              <a:t>3</a:t>
            </a:r>
            <a:endParaRPr lang="en-US" sz="2800" dirty="0">
              <a:solidFill>
                <a:prstClr val="white"/>
              </a:solidFill>
            </a:endParaRPr>
          </a:p>
          <a:p>
            <a:r>
              <a:rPr lang="en-US" sz="2800" dirty="0" smtClean="0">
                <a:solidFill>
                  <a:prstClr val="white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397362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530" cy="4036244"/>
          </a:xfrm>
        </p:spPr>
        <p:txBody>
          <a:bodyPr>
            <a:noAutofit/>
          </a:bodyPr>
          <a:lstStyle/>
          <a:p>
            <a:r>
              <a:rPr lang="en-US" sz="2800" dirty="0" smtClean="0"/>
              <a:t>Logical operators are used combine multiple expressions.</a:t>
            </a:r>
          </a:p>
          <a:p>
            <a:endParaRPr lang="en-US" sz="1000" dirty="0" smtClean="0"/>
          </a:p>
          <a:p>
            <a:r>
              <a:rPr lang="en-US" sz="2800" dirty="0" smtClean="0"/>
              <a:t>There are 3 logical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Logical OR 			: </a:t>
            </a:r>
            <a:r>
              <a:rPr lang="en-US" sz="2800" i="1" dirty="0" smtClean="0">
                <a:solidFill>
                  <a:schemeClr val="tx1"/>
                </a:solidFill>
              </a:rPr>
              <a:t>(expr1) </a:t>
            </a:r>
            <a:r>
              <a:rPr lang="en-US" sz="2800" b="1" i="1" dirty="0" smtClean="0">
                <a:solidFill>
                  <a:srgbClr val="000080"/>
                </a:solidFill>
              </a:rPr>
              <a:t>||</a:t>
            </a:r>
            <a:r>
              <a:rPr lang="en-US" sz="2800" i="1" dirty="0" smtClean="0">
                <a:solidFill>
                  <a:schemeClr val="tx1"/>
                </a:solidFill>
              </a:rPr>
              <a:t> (expr2)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Logical AND 		: </a:t>
            </a:r>
            <a:r>
              <a:rPr lang="en-US" sz="2800" i="1" dirty="0" smtClean="0">
                <a:solidFill>
                  <a:schemeClr val="tx1"/>
                </a:solidFill>
              </a:rPr>
              <a:t>(expr1) </a:t>
            </a:r>
            <a:r>
              <a:rPr lang="en-US" sz="2800" b="1" i="1" dirty="0" smtClean="0">
                <a:solidFill>
                  <a:srgbClr val="000080"/>
                </a:solidFill>
              </a:rPr>
              <a:t>&amp;&amp;</a:t>
            </a:r>
            <a:r>
              <a:rPr lang="en-US" sz="2800" i="1" dirty="0" smtClean="0">
                <a:solidFill>
                  <a:schemeClr val="tx1"/>
                </a:solidFill>
              </a:rPr>
              <a:t> (expr2)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Logical NOT 		: </a:t>
            </a:r>
            <a:r>
              <a:rPr lang="en-US" sz="2800" b="1" i="1" dirty="0" smtClean="0">
                <a:solidFill>
                  <a:srgbClr val="000080"/>
                </a:solidFill>
              </a:rPr>
              <a:t>!</a:t>
            </a:r>
            <a:r>
              <a:rPr lang="en-US" sz="2800" i="1" dirty="0" smtClean="0">
                <a:solidFill>
                  <a:schemeClr val="tx1"/>
                </a:solidFill>
              </a:rPr>
              <a:t>(expr)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The value of logical expression is 0 if false and 1 if true.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182040" y="3205080"/>
              <a:ext cx="136080" cy="16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3400" y="3198240"/>
                <a:ext cx="15552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858979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Logical OR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147" cy="40362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Logical OR is a binary operator which takes two expressions as its operands</a:t>
            </a:r>
          </a:p>
          <a:p>
            <a:pPr marL="0" indent="0" algn="ctr">
              <a:buNone/>
            </a:pPr>
            <a:r>
              <a:rPr lang="en-US" sz="2800" i="1" dirty="0" smtClean="0">
                <a:solidFill>
                  <a:schemeClr val="tx1"/>
                </a:solidFill>
              </a:rPr>
              <a:t>(expression1</a:t>
            </a:r>
            <a:r>
              <a:rPr lang="en-US" sz="2800" i="1" dirty="0">
                <a:solidFill>
                  <a:schemeClr val="tx1"/>
                </a:solidFill>
              </a:rPr>
              <a:t>) </a:t>
            </a:r>
            <a:r>
              <a:rPr lang="en-US" sz="2800" b="1" i="1" dirty="0">
                <a:solidFill>
                  <a:srgbClr val="000080"/>
                </a:solidFill>
              </a:rPr>
              <a:t>||</a:t>
            </a:r>
            <a:r>
              <a:rPr lang="en-US" sz="2800" i="1" dirty="0">
                <a:solidFill>
                  <a:schemeClr val="tx1"/>
                </a:solidFill>
              </a:rPr>
              <a:t> (</a:t>
            </a:r>
            <a:r>
              <a:rPr lang="en-US" sz="2800" i="1" dirty="0" smtClean="0">
                <a:solidFill>
                  <a:schemeClr val="tx1"/>
                </a:solidFill>
              </a:rPr>
              <a:t>expression2</a:t>
            </a:r>
            <a:r>
              <a:rPr lang="en-US" sz="2800" i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sz="2800" b="1" dirty="0" smtClean="0">
                <a:solidFill>
                  <a:srgbClr val="000000"/>
                </a:solidFill>
              </a:rPr>
              <a:t>Operation 	:  </a:t>
            </a:r>
            <a:r>
              <a:rPr lang="en-US" sz="2800" dirty="0" smtClean="0">
                <a:solidFill>
                  <a:srgbClr val="000000"/>
                </a:solidFill>
              </a:rPr>
              <a:t>Computes the two expressions </a:t>
            </a:r>
          </a:p>
          <a:p>
            <a:r>
              <a:rPr lang="en-US" sz="2800" b="1" dirty="0" smtClean="0">
                <a:solidFill>
                  <a:srgbClr val="000000"/>
                </a:solidFill>
              </a:rPr>
              <a:t>Value  	: </a:t>
            </a:r>
            <a:r>
              <a:rPr lang="en-US" sz="2800" dirty="0" smtClean="0">
                <a:solidFill>
                  <a:srgbClr val="000000"/>
                </a:solidFill>
              </a:rPr>
              <a:t>1 (true) if </a:t>
            </a:r>
            <a:r>
              <a:rPr lang="en-US" sz="2800" b="1" dirty="0" smtClean="0">
                <a:solidFill>
                  <a:srgbClr val="000000"/>
                </a:solidFill>
              </a:rPr>
              <a:t>either</a:t>
            </a:r>
            <a:r>
              <a:rPr lang="en-US" sz="2800" dirty="0" smtClean="0">
                <a:solidFill>
                  <a:srgbClr val="000000"/>
                </a:solidFill>
              </a:rPr>
              <a:t> of the expression is true, else 0 (false)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4071442"/>
              </p:ext>
            </p:extLst>
          </p:nvPr>
        </p:nvGraphicFramePr>
        <p:xfrm>
          <a:off x="1865311" y="4863041"/>
          <a:ext cx="8128000" cy="176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689"/>
                <a:gridCol w="3135311"/>
              </a:tblGrid>
              <a:tr h="4021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Expression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Value</a:t>
                      </a:r>
                      <a:endParaRPr lang="en-US" sz="2800" dirty="0"/>
                    </a:p>
                  </a:txBody>
                  <a:tcPr/>
                </a:tc>
              </a:tr>
              <a:tr h="40218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7333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!=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sz="2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6188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Logical AND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147" cy="40362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Logical AND is also a binary operator which takes two expressions as its operands</a:t>
            </a:r>
          </a:p>
          <a:p>
            <a:pPr marL="0" indent="0" algn="ctr">
              <a:buNone/>
            </a:pPr>
            <a:r>
              <a:rPr lang="en-US" sz="2800" i="1" dirty="0" smtClean="0">
                <a:solidFill>
                  <a:schemeClr val="tx1"/>
                </a:solidFill>
              </a:rPr>
              <a:t>(expression1</a:t>
            </a:r>
            <a:r>
              <a:rPr lang="en-US" sz="2800" i="1" dirty="0">
                <a:solidFill>
                  <a:schemeClr val="tx1"/>
                </a:solidFill>
              </a:rPr>
              <a:t>) </a:t>
            </a:r>
            <a:r>
              <a:rPr lang="en-US" sz="2800" b="1" i="1" dirty="0" smtClean="0">
                <a:solidFill>
                  <a:srgbClr val="000080"/>
                </a:solidFill>
              </a:rPr>
              <a:t>&amp;&amp;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(</a:t>
            </a:r>
            <a:r>
              <a:rPr lang="en-US" sz="2800" i="1" dirty="0" smtClean="0">
                <a:solidFill>
                  <a:schemeClr val="tx1"/>
                </a:solidFill>
              </a:rPr>
              <a:t>expression2</a:t>
            </a:r>
            <a:r>
              <a:rPr lang="en-US" sz="2800" i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sz="2800" b="1" dirty="0" smtClean="0">
                <a:solidFill>
                  <a:srgbClr val="000000"/>
                </a:solidFill>
              </a:rPr>
              <a:t>Operation 	:  </a:t>
            </a:r>
            <a:r>
              <a:rPr lang="en-US" sz="2800" dirty="0" smtClean="0">
                <a:solidFill>
                  <a:srgbClr val="000000"/>
                </a:solidFill>
              </a:rPr>
              <a:t>Computes the two expressions </a:t>
            </a:r>
          </a:p>
          <a:p>
            <a:r>
              <a:rPr lang="en-US" sz="2800" b="1" dirty="0" smtClean="0">
                <a:solidFill>
                  <a:srgbClr val="000000"/>
                </a:solidFill>
              </a:rPr>
              <a:t>Value  	: </a:t>
            </a:r>
            <a:r>
              <a:rPr lang="en-US" sz="2800" dirty="0" smtClean="0">
                <a:solidFill>
                  <a:srgbClr val="000000"/>
                </a:solidFill>
              </a:rPr>
              <a:t>1 (true) if </a:t>
            </a:r>
            <a:r>
              <a:rPr lang="en-US" sz="2800" b="1" dirty="0" smtClean="0">
                <a:solidFill>
                  <a:srgbClr val="000000"/>
                </a:solidFill>
              </a:rPr>
              <a:t>both</a:t>
            </a:r>
            <a:r>
              <a:rPr lang="en-US" sz="2800" dirty="0" smtClean="0">
                <a:solidFill>
                  <a:srgbClr val="000000"/>
                </a:solidFill>
              </a:rPr>
              <a:t> of the expressions are true, else 0 (false)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6244783"/>
              </p:ext>
            </p:extLst>
          </p:nvPr>
        </p:nvGraphicFramePr>
        <p:xfrm>
          <a:off x="1865311" y="4863041"/>
          <a:ext cx="8128000" cy="176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689"/>
                <a:gridCol w="3135311"/>
              </a:tblGrid>
              <a:tr h="4021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Expression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Value</a:t>
                      </a:r>
                      <a:endParaRPr lang="en-US" sz="2800" dirty="0"/>
                    </a:p>
                  </a:txBody>
                  <a:tcPr/>
                </a:tc>
              </a:tr>
              <a:tr h="40218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7333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&gt;=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!=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sz="2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177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Logical NOT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147" cy="40362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Logical NOT is a unary operator which takes only one expression as the operand</a:t>
            </a:r>
          </a:p>
          <a:p>
            <a:pPr marL="0" indent="0" algn="ctr">
              <a:buNone/>
            </a:pPr>
            <a:r>
              <a:rPr lang="en-US" sz="2800" b="1" i="1" dirty="0" smtClean="0">
                <a:solidFill>
                  <a:srgbClr val="000080"/>
                </a:solidFill>
              </a:rPr>
              <a:t>! </a:t>
            </a:r>
            <a:r>
              <a:rPr lang="en-US" sz="2800" i="1" dirty="0" smtClean="0">
                <a:solidFill>
                  <a:schemeClr val="tx1"/>
                </a:solidFill>
              </a:rPr>
              <a:t>(expression1)</a:t>
            </a:r>
          </a:p>
          <a:p>
            <a:pPr marL="0" indent="0" algn="ctr">
              <a:buNone/>
            </a:pPr>
            <a:endParaRPr lang="en-US" sz="1100" dirty="0" smtClean="0"/>
          </a:p>
          <a:p>
            <a:r>
              <a:rPr lang="en-US" sz="2800" b="1" dirty="0" smtClean="0">
                <a:solidFill>
                  <a:srgbClr val="000000"/>
                </a:solidFill>
              </a:rPr>
              <a:t>Operation 	:  </a:t>
            </a:r>
            <a:r>
              <a:rPr lang="en-US" sz="2800" dirty="0" smtClean="0">
                <a:solidFill>
                  <a:srgbClr val="000000"/>
                </a:solidFill>
              </a:rPr>
              <a:t>Computes the expression</a:t>
            </a:r>
          </a:p>
          <a:p>
            <a:r>
              <a:rPr lang="en-US" sz="2800" b="1" dirty="0" smtClean="0">
                <a:solidFill>
                  <a:srgbClr val="000000"/>
                </a:solidFill>
              </a:rPr>
              <a:t>Value  	: </a:t>
            </a:r>
            <a:r>
              <a:rPr lang="en-US" sz="2800" dirty="0" smtClean="0">
                <a:solidFill>
                  <a:srgbClr val="000000"/>
                </a:solidFill>
              </a:rPr>
              <a:t>1 (true) if the expression is false, else 0 (false)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8629622"/>
              </p:ext>
            </p:extLst>
          </p:nvPr>
        </p:nvGraphicFramePr>
        <p:xfrm>
          <a:off x="1865311" y="4863041"/>
          <a:ext cx="8128005" cy="1703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689"/>
                <a:gridCol w="3135316"/>
              </a:tblGrid>
              <a:tr h="4711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Expression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Value</a:t>
                      </a:r>
                      <a:endParaRPr lang="en-US" sz="2800" dirty="0"/>
                    </a:p>
                  </a:txBody>
                  <a:tcPr/>
                </a:tc>
              </a:tr>
              <a:tr h="47116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!(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666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!(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28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sz="2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6654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Examples :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147" cy="4036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Let us </a:t>
            </a:r>
            <a:r>
              <a:rPr lang="en-US" sz="2800" dirty="0"/>
              <a:t>use logical and relational operators </a:t>
            </a:r>
            <a:r>
              <a:rPr lang="en-US" sz="2800" dirty="0" smtClean="0"/>
              <a:t>to write expressions for the mentioned scenarios :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1. Check if the number is even. </a:t>
            </a:r>
          </a:p>
          <a:p>
            <a:pPr marL="0" indent="0">
              <a:buNone/>
            </a:pPr>
            <a:r>
              <a:rPr lang="en-US" sz="2800" dirty="0" smtClean="0"/>
              <a:t>(Assume that we have variable “</a:t>
            </a:r>
            <a:r>
              <a:rPr lang="en-US" sz="2800" i="1" dirty="0" smtClean="0"/>
              <a:t>number</a:t>
            </a:r>
            <a:r>
              <a:rPr lang="en-US" sz="2800" dirty="0" smtClean="0"/>
              <a:t>” storing the value)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2. Check if the weight is greater than 80 kg </a:t>
            </a:r>
          </a:p>
          <a:p>
            <a:pPr marL="0" indent="0">
              <a:buNone/>
            </a:pPr>
            <a:r>
              <a:rPr lang="en-US" sz="2800" dirty="0"/>
              <a:t>(Assume that we have variable </a:t>
            </a:r>
            <a:r>
              <a:rPr lang="en-US" sz="2800" dirty="0" smtClean="0"/>
              <a:t>“</a:t>
            </a:r>
            <a:r>
              <a:rPr lang="en-US" sz="2800" i="1" dirty="0" smtClean="0"/>
              <a:t>weight</a:t>
            </a:r>
            <a:r>
              <a:rPr lang="en-US" sz="2800" dirty="0" smtClean="0"/>
              <a:t>” </a:t>
            </a:r>
            <a:r>
              <a:rPr lang="en-US" sz="2800" dirty="0"/>
              <a:t>storing the </a:t>
            </a:r>
            <a:r>
              <a:rPr lang="en-US" sz="2800" dirty="0" smtClean="0"/>
              <a:t>weight in kilograms)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436141" y="4035174"/>
            <a:ext cx="3350421" cy="5796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0080"/>
                </a:solidFill>
              </a:rPr>
              <a:t> ((</a:t>
            </a:r>
            <a:r>
              <a:rPr lang="en-US" sz="3200" dirty="0">
                <a:solidFill>
                  <a:srgbClr val="000000"/>
                </a:solidFill>
              </a:rPr>
              <a:t>number</a:t>
            </a:r>
            <a:r>
              <a:rPr lang="en-US" sz="3200" b="1" dirty="0">
                <a:solidFill>
                  <a:srgbClr val="000080"/>
                </a:solidFill>
              </a:rPr>
              <a:t>%</a:t>
            </a:r>
            <a:r>
              <a:rPr lang="en-US" sz="3200" dirty="0">
                <a:solidFill>
                  <a:srgbClr val="FF8000"/>
                </a:solidFill>
              </a:rPr>
              <a:t>2</a:t>
            </a:r>
            <a:r>
              <a:rPr lang="en-US" sz="3200" b="1" dirty="0">
                <a:solidFill>
                  <a:srgbClr val="000080"/>
                </a:solidFill>
              </a:rPr>
              <a:t>)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80"/>
                </a:solidFill>
              </a:rPr>
              <a:t>==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FF8000"/>
                </a:solidFill>
              </a:rPr>
              <a:t>0</a:t>
            </a:r>
            <a:r>
              <a:rPr lang="en-US" sz="3200" b="1" dirty="0" smtClean="0">
                <a:solidFill>
                  <a:srgbClr val="000080"/>
                </a:solidFill>
              </a:rPr>
              <a:t>)</a:t>
            </a:r>
            <a:endParaRPr lang="en-US" sz="3200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436142" y="6020115"/>
            <a:ext cx="3350420" cy="5796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0080"/>
                </a:solidFill>
              </a:rPr>
              <a:t> (</a:t>
            </a:r>
            <a:r>
              <a:rPr lang="en-US" sz="3200" dirty="0" smtClean="0">
                <a:solidFill>
                  <a:srgbClr val="000000"/>
                </a:solidFill>
              </a:rPr>
              <a:t>weight </a:t>
            </a:r>
            <a:r>
              <a:rPr lang="en-US" sz="3200" b="1" dirty="0" smtClean="0">
                <a:solidFill>
                  <a:srgbClr val="000080"/>
                </a:solidFill>
              </a:rPr>
              <a:t>&gt;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FF8000"/>
                </a:solidFill>
              </a:rPr>
              <a:t>80</a:t>
            </a:r>
            <a:r>
              <a:rPr lang="en-US" sz="3200" b="1" dirty="0" smtClean="0">
                <a:solidFill>
                  <a:srgbClr val="000080"/>
                </a:solidFill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21609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uiExpand="1" build="p" animBg="1"/>
      <p:bldP spid="5" grpId="0" uiExpand="1" build="p" animBg="1"/>
    </p:bldLst>
  </p:timing>
</p:sld>
</file>

<file path=ppt/theme/theme1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597</Words>
  <Application>Microsoft Office PowerPoint</Application>
  <PresentationFormat>Custom</PresentationFormat>
  <Paragraphs>144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1_Metropolitan</vt:lpstr>
      <vt:lpstr>15. Logical Operators</vt:lpstr>
      <vt:lpstr>Find Output</vt:lpstr>
      <vt:lpstr>Find Output</vt:lpstr>
      <vt:lpstr>Find Output</vt:lpstr>
      <vt:lpstr>Logical Operators</vt:lpstr>
      <vt:lpstr>Logical OR</vt:lpstr>
      <vt:lpstr>Logical AND</vt:lpstr>
      <vt:lpstr>Logical NOT</vt:lpstr>
      <vt:lpstr>Examples :</vt:lpstr>
      <vt:lpstr>Examples :</vt:lpstr>
      <vt:lpstr>Examples :</vt:lpstr>
      <vt:lpstr>Comma Operator</vt:lpstr>
      <vt:lpstr>What’s ahead?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5</cp:revision>
  <dcterms:created xsi:type="dcterms:W3CDTF">2013-06-12T19:28:15Z</dcterms:created>
  <dcterms:modified xsi:type="dcterms:W3CDTF">2017-07-10T05:16:16Z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