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  <p:sldMasterId id="2147483936" r:id="rId5"/>
  </p:sldMasterIdLst>
  <p:notesMasterIdLst>
    <p:notesMasterId r:id="rId15"/>
  </p:notesMasterIdLst>
  <p:sldIdLst>
    <p:sldId id="256" r:id="rId6"/>
    <p:sldId id="271" r:id="rId7"/>
    <p:sldId id="272" r:id="rId8"/>
    <p:sldId id="275" r:id="rId9"/>
    <p:sldId id="273" r:id="rId10"/>
    <p:sldId id="274" r:id="rId11"/>
    <p:sldId id="281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3" autoAdjust="0"/>
    <p:restoredTop sz="70247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1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7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7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6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2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2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2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6/30/2017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3209525"/>
            <a:ext cx="10782300" cy="848324"/>
          </a:xfrm>
        </p:spPr>
        <p:txBody>
          <a:bodyPr/>
          <a:lstStyle/>
          <a:p>
            <a:pPr algn="ctr"/>
            <a:r>
              <a:rPr lang="en-US" sz="6000" dirty="0" smtClean="0"/>
              <a:t>16. Conditional Operator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0763" y="4103358"/>
            <a:ext cx="3794950" cy="111158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41906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Conditional Operator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Conditional </a:t>
            </a:r>
            <a:r>
              <a:rPr lang="en-US" sz="2800" dirty="0"/>
              <a:t>Operator is a ternary operatory with the following syntax </a:t>
            </a:r>
            <a:r>
              <a:rPr lang="en-US" sz="2800" dirty="0" smtClean="0"/>
              <a:t>: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(expression1</a:t>
            </a:r>
            <a:r>
              <a:rPr lang="en-US" sz="2800" i="1" dirty="0">
                <a:solidFill>
                  <a:schemeClr val="tx1"/>
                </a:solidFill>
              </a:rPr>
              <a:t>) </a:t>
            </a:r>
            <a:r>
              <a:rPr lang="en-US" sz="2800" b="1" i="1" dirty="0">
                <a:solidFill>
                  <a:srgbClr val="000080"/>
                </a:solidFill>
              </a:rPr>
              <a:t>?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</a:rPr>
              <a:t>expression2) </a:t>
            </a:r>
            <a:r>
              <a:rPr lang="en-US" sz="2800" b="1" i="1" dirty="0" smtClean="0">
                <a:solidFill>
                  <a:srgbClr val="000080"/>
                </a:solidFill>
              </a:rPr>
              <a:t>: </a:t>
            </a:r>
            <a:r>
              <a:rPr lang="en-US" sz="2800" i="1" dirty="0">
                <a:solidFill>
                  <a:schemeClr val="tx1"/>
                </a:solidFill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</a:rPr>
              <a:t>expression3)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Operation and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Computes expression1 and checks its value,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	1. If it is True, computes </a:t>
            </a:r>
            <a:r>
              <a:rPr lang="en-US" sz="2800" i="1" dirty="0" smtClean="0">
                <a:solidFill>
                  <a:srgbClr val="000000"/>
                </a:solidFill>
              </a:rPr>
              <a:t>expression2</a:t>
            </a:r>
            <a:r>
              <a:rPr lang="en-US" sz="2800" dirty="0" smtClean="0">
                <a:solidFill>
                  <a:srgbClr val="000000"/>
                </a:solidFill>
              </a:rPr>
              <a:t> and the value of overall expression will be same as value of expression2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	2. If False</a:t>
            </a:r>
            <a:r>
              <a:rPr lang="en-US" sz="2800" dirty="0">
                <a:solidFill>
                  <a:srgbClr val="000000"/>
                </a:solidFill>
              </a:rPr>
              <a:t>, computes </a:t>
            </a:r>
            <a:r>
              <a:rPr lang="en-US" sz="2800" i="1" dirty="0" smtClean="0">
                <a:solidFill>
                  <a:srgbClr val="000000"/>
                </a:solidFill>
              </a:rPr>
              <a:t>expression3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and the value of </a:t>
            </a:r>
            <a:r>
              <a:rPr lang="en-US" sz="2800" dirty="0" smtClean="0">
                <a:solidFill>
                  <a:srgbClr val="000000"/>
                </a:solidFill>
              </a:rPr>
              <a:t>overall expression </a:t>
            </a:r>
            <a:r>
              <a:rPr lang="en-US" sz="2800" dirty="0">
                <a:solidFill>
                  <a:srgbClr val="000000"/>
                </a:solidFill>
              </a:rPr>
              <a:t>will be same as value of </a:t>
            </a:r>
            <a:r>
              <a:rPr lang="en-US" sz="2800" dirty="0" smtClean="0">
                <a:solidFill>
                  <a:srgbClr val="000000"/>
                </a:solidFill>
              </a:rPr>
              <a:t>expression3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Conditional Operator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Conditional </a:t>
            </a:r>
            <a:r>
              <a:rPr lang="en-US" sz="2800" dirty="0"/>
              <a:t>Operator is a ternary operatory with the following syntax </a:t>
            </a:r>
            <a:r>
              <a:rPr lang="en-US" sz="2800" dirty="0" smtClean="0"/>
              <a:t>: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(expression1</a:t>
            </a:r>
            <a:r>
              <a:rPr lang="en-US" sz="2800" i="1" dirty="0">
                <a:solidFill>
                  <a:schemeClr val="tx1"/>
                </a:solidFill>
              </a:rPr>
              <a:t>) </a:t>
            </a:r>
            <a:r>
              <a:rPr lang="en-US" sz="2800" b="1" i="1" dirty="0">
                <a:solidFill>
                  <a:srgbClr val="000080"/>
                </a:solidFill>
              </a:rPr>
              <a:t>?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</a:rPr>
              <a:t>expression2) </a:t>
            </a:r>
            <a:r>
              <a:rPr lang="en-US" sz="2800" b="1" i="1" dirty="0" smtClean="0">
                <a:solidFill>
                  <a:srgbClr val="000080"/>
                </a:solidFill>
              </a:rPr>
              <a:t>: </a:t>
            </a:r>
            <a:r>
              <a:rPr lang="en-US" sz="2800" i="1" dirty="0">
                <a:solidFill>
                  <a:schemeClr val="tx1"/>
                </a:solidFill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</a:rPr>
              <a:t>expression3)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Example:		</a:t>
            </a:r>
            <a:r>
              <a:rPr lang="en-US" sz="3600" dirty="0" err="1" smtClean="0">
                <a:solidFill>
                  <a:srgbClr val="8000FF"/>
                </a:solidFill>
              </a:rPr>
              <a:t>int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pension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((</a:t>
            </a:r>
            <a:r>
              <a:rPr lang="en-US" sz="3600" dirty="0">
                <a:solidFill>
                  <a:srgbClr val="000000"/>
                </a:solidFill>
              </a:rPr>
              <a:t>age </a:t>
            </a:r>
            <a:r>
              <a:rPr lang="en-US" sz="3600" b="1" dirty="0">
                <a:solidFill>
                  <a:srgbClr val="000080"/>
                </a:solidFill>
              </a:rPr>
              <a:t>&gt;=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60</a:t>
            </a:r>
            <a:r>
              <a:rPr lang="en-US" sz="3600" b="1" dirty="0">
                <a:solidFill>
                  <a:srgbClr val="000080"/>
                </a:solidFill>
              </a:rPr>
              <a:t>)?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7000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: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FF8000"/>
                </a:solidFill>
              </a:rPr>
              <a:t>0</a:t>
            </a:r>
            <a:r>
              <a:rPr lang="en-US" sz="3600" b="1" dirty="0" smtClean="0">
                <a:solidFill>
                  <a:srgbClr val="000080"/>
                </a:solidFill>
              </a:rPr>
              <a:t>);</a:t>
            </a:r>
            <a:endParaRPr lang="en-US" sz="3600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Computes </a:t>
            </a:r>
            <a:r>
              <a:rPr lang="en-US" sz="2800" b="1" dirty="0">
                <a:solidFill>
                  <a:srgbClr val="00008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age </a:t>
            </a:r>
            <a:r>
              <a:rPr lang="en-US" sz="2800" b="1" dirty="0">
                <a:solidFill>
                  <a:srgbClr val="000080"/>
                </a:solidFill>
              </a:rPr>
              <a:t>&gt;=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60</a:t>
            </a:r>
            <a:r>
              <a:rPr lang="en-US" sz="2800" b="1" dirty="0">
                <a:solidFill>
                  <a:srgbClr val="000080"/>
                </a:solidFill>
              </a:rPr>
              <a:t>)</a:t>
            </a:r>
            <a:r>
              <a:rPr lang="en-US" sz="2800" dirty="0" smtClean="0">
                <a:solidFill>
                  <a:srgbClr val="000000"/>
                </a:solidFill>
              </a:rPr>
              <a:t> and checks its value,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	1. If it is True (1), value </a:t>
            </a:r>
            <a:r>
              <a:rPr lang="en-US" sz="2800" dirty="0" smtClean="0">
                <a:solidFill>
                  <a:srgbClr val="FF8000"/>
                </a:solidFill>
              </a:rPr>
              <a:t>7000 </a:t>
            </a:r>
            <a:r>
              <a:rPr lang="en-US" sz="2800" dirty="0" smtClean="0">
                <a:solidFill>
                  <a:srgbClr val="000000"/>
                </a:solidFill>
              </a:rPr>
              <a:t>is assigned to pension variable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	2. If False (0), </a:t>
            </a:r>
            <a:r>
              <a:rPr lang="en-US" sz="2800" dirty="0">
                <a:solidFill>
                  <a:srgbClr val="000000"/>
                </a:solidFill>
              </a:rPr>
              <a:t>value </a:t>
            </a:r>
            <a:r>
              <a:rPr lang="en-US" sz="2800" dirty="0" smtClean="0">
                <a:solidFill>
                  <a:srgbClr val="FF8000"/>
                </a:solidFill>
              </a:rPr>
              <a:t>0 </a:t>
            </a:r>
            <a:r>
              <a:rPr lang="en-US" sz="2800" dirty="0">
                <a:solidFill>
                  <a:srgbClr val="000000"/>
                </a:solidFill>
              </a:rPr>
              <a:t>is assigned to pension variable</a:t>
            </a:r>
          </a:p>
        </p:txBody>
      </p:sp>
    </p:spTree>
    <p:extLst>
      <p:ext uri="{BB962C8B-B14F-4D97-AF65-F5344CB8AC3E}">
        <p14:creationId xmlns:p14="http://schemas.microsoft.com/office/powerpoint/2010/main" val="17246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Conditional Operator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Conditional Operator is a ternary operatory with the following syntax :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(expression1) </a:t>
            </a:r>
            <a:r>
              <a:rPr lang="en-US" sz="2800" b="1" i="1" dirty="0" smtClean="0">
                <a:solidFill>
                  <a:srgbClr val="000080"/>
                </a:solidFill>
              </a:rPr>
              <a:t>?</a:t>
            </a:r>
            <a:r>
              <a:rPr lang="en-US" sz="2800" i="1" dirty="0" smtClean="0">
                <a:solidFill>
                  <a:schemeClr val="tx1"/>
                </a:solidFill>
              </a:rPr>
              <a:t> (expression2) </a:t>
            </a:r>
            <a:r>
              <a:rPr lang="en-US" sz="2800" b="1" i="1" dirty="0" smtClean="0">
                <a:solidFill>
                  <a:srgbClr val="000080"/>
                </a:solidFill>
              </a:rPr>
              <a:t>: </a:t>
            </a:r>
            <a:r>
              <a:rPr lang="en-US" sz="2800" i="1" dirty="0" smtClean="0">
                <a:solidFill>
                  <a:schemeClr val="tx1"/>
                </a:solidFill>
              </a:rPr>
              <a:t>(expression3)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Example:		</a:t>
            </a:r>
            <a:r>
              <a:rPr lang="en-US" sz="3600" dirty="0" smtClean="0">
                <a:solidFill>
                  <a:srgbClr val="8000FF"/>
                </a:solidFill>
              </a:rPr>
              <a:t>char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</a:rPr>
              <a:t>isEven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 smtClean="0">
                <a:solidFill>
                  <a:srgbClr val="000080"/>
                </a:solidFill>
              </a:rPr>
              <a:t>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 smtClean="0">
                <a:solidFill>
                  <a:srgbClr val="000080"/>
                </a:solidFill>
              </a:rPr>
              <a:t>(((</a:t>
            </a:r>
            <a:r>
              <a:rPr lang="en-US" sz="3600" dirty="0" err="1" smtClean="0">
                <a:solidFill>
                  <a:srgbClr val="000000"/>
                </a:solidFill>
              </a:rPr>
              <a:t>num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 smtClean="0">
                <a:solidFill>
                  <a:srgbClr val="000080"/>
                </a:solidFill>
              </a:rPr>
              <a:t>%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FF8000"/>
                </a:solidFill>
              </a:rPr>
              <a:t>2</a:t>
            </a:r>
            <a:r>
              <a:rPr lang="en-US" sz="3600" b="1" dirty="0" smtClean="0">
                <a:solidFill>
                  <a:srgbClr val="000080"/>
                </a:solidFill>
              </a:rPr>
              <a:t>)</a:t>
            </a:r>
            <a:r>
              <a:rPr lang="en-US" sz="3600" dirty="0" smtClean="0">
                <a:solidFill>
                  <a:srgbClr val="FF8000"/>
                </a:solidFill>
              </a:rPr>
              <a:t> </a:t>
            </a:r>
            <a:r>
              <a:rPr lang="en-US" sz="3600" b="1" dirty="0" smtClean="0">
                <a:solidFill>
                  <a:srgbClr val="000080"/>
                </a:solidFill>
              </a:rPr>
              <a:t>==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FF8000"/>
                </a:solidFill>
              </a:rPr>
              <a:t>0</a:t>
            </a:r>
            <a:r>
              <a:rPr lang="en-US" sz="3600" b="1" dirty="0" smtClean="0">
                <a:solidFill>
                  <a:srgbClr val="000080"/>
                </a:solidFill>
              </a:rPr>
              <a:t>)?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808080"/>
                </a:solidFill>
              </a:rPr>
              <a:t>'y'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 smtClean="0">
                <a:solidFill>
                  <a:srgbClr val="000080"/>
                </a:solidFill>
              </a:rPr>
              <a:t>: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808080"/>
                </a:solidFill>
              </a:rPr>
              <a:t>'n'</a:t>
            </a:r>
            <a:r>
              <a:rPr lang="en-US" sz="3600" b="1" dirty="0" smtClean="0">
                <a:solidFill>
                  <a:srgbClr val="000080"/>
                </a:solidFill>
              </a:rPr>
              <a:t>);</a:t>
            </a:r>
            <a:endParaRPr lang="en-US" sz="36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Computes </a:t>
            </a:r>
            <a:r>
              <a:rPr lang="en-US" sz="2800" b="1" dirty="0" smtClean="0">
                <a:solidFill>
                  <a:srgbClr val="000080"/>
                </a:solidFill>
              </a:rPr>
              <a:t>((</a:t>
            </a:r>
            <a:r>
              <a:rPr lang="en-US" sz="2800" dirty="0" err="1" smtClean="0">
                <a:solidFill>
                  <a:srgbClr val="000000"/>
                </a:solidFill>
              </a:rPr>
              <a:t>num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%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2</a:t>
            </a:r>
            <a:r>
              <a:rPr lang="en-US" sz="2800" b="1" dirty="0" smtClean="0">
                <a:solidFill>
                  <a:srgbClr val="000080"/>
                </a:solidFill>
              </a:rPr>
              <a:t>)</a:t>
            </a:r>
            <a:r>
              <a:rPr lang="en-US" sz="2800" dirty="0" smtClean="0">
                <a:solidFill>
                  <a:srgbClr val="FF8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==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)</a:t>
            </a:r>
            <a:r>
              <a:rPr lang="en-US" sz="2800" dirty="0" smtClean="0">
                <a:solidFill>
                  <a:srgbClr val="000000"/>
                </a:solidFill>
              </a:rPr>
              <a:t> and checks its value,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	1. If it is True (1), value </a:t>
            </a:r>
            <a:r>
              <a:rPr lang="en-US" sz="2800" dirty="0" smtClean="0">
                <a:solidFill>
                  <a:srgbClr val="808080"/>
                </a:solidFill>
              </a:rPr>
              <a:t>'y'</a:t>
            </a:r>
            <a:r>
              <a:rPr lang="en-US" sz="2800" dirty="0" smtClean="0">
                <a:solidFill>
                  <a:srgbClr val="FF8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is assigned to </a:t>
            </a:r>
            <a:r>
              <a:rPr lang="en-US" sz="2800" dirty="0" err="1" smtClean="0">
                <a:solidFill>
                  <a:srgbClr val="000000"/>
                </a:solidFill>
              </a:rPr>
              <a:t>isEven</a:t>
            </a:r>
            <a:r>
              <a:rPr lang="en-US" sz="2800" dirty="0" smtClean="0">
                <a:solidFill>
                  <a:srgbClr val="000000"/>
                </a:solidFill>
              </a:rPr>
              <a:t> variable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	2. If False (0), value </a:t>
            </a:r>
            <a:r>
              <a:rPr lang="en-US" sz="2800" dirty="0" smtClean="0">
                <a:solidFill>
                  <a:srgbClr val="808080"/>
                </a:solidFill>
              </a:rPr>
              <a:t>'n'</a:t>
            </a:r>
            <a:r>
              <a:rPr lang="en-US" sz="2800" dirty="0" smtClean="0">
                <a:solidFill>
                  <a:srgbClr val="FF8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is assigned to </a:t>
            </a:r>
            <a:r>
              <a:rPr lang="en-US" sz="2800" dirty="0" err="1" smtClean="0">
                <a:solidFill>
                  <a:srgbClr val="000000"/>
                </a:solidFill>
              </a:rPr>
              <a:t>isEven</a:t>
            </a:r>
            <a:r>
              <a:rPr lang="en-US" sz="2800" dirty="0" smtClean="0">
                <a:solidFill>
                  <a:srgbClr val="000000"/>
                </a:solidFill>
              </a:rPr>
              <a:t> variable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Write a program which takes </a:t>
            </a:r>
            <a:r>
              <a:rPr lang="en-US" sz="3200" dirty="0" smtClean="0"/>
              <a:t>two distinct integers as input from user and prints the maximum.</a:t>
            </a:r>
          </a:p>
          <a:p>
            <a:endParaRPr lang="en-US" sz="3200" dirty="0" smtClean="0"/>
          </a:p>
          <a:p>
            <a:r>
              <a:rPr lang="en-US" sz="3200" b="1" dirty="0" smtClean="0"/>
              <a:t>Input :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3</a:t>
            </a:r>
            <a:endParaRPr lang="en-US" sz="3200" dirty="0" smtClean="0"/>
          </a:p>
          <a:p>
            <a:r>
              <a:rPr lang="en-US" sz="3200" dirty="0"/>
              <a:t>2</a:t>
            </a:r>
            <a:endParaRPr lang="en-US" sz="3200" dirty="0" smtClean="0"/>
          </a:p>
          <a:p>
            <a:r>
              <a:rPr lang="en-US" sz="3200" b="1" dirty="0" smtClean="0"/>
              <a:t>Output : </a:t>
            </a:r>
            <a:endParaRPr lang="en-US" sz="3200" dirty="0"/>
          </a:p>
          <a:p>
            <a:r>
              <a:rPr lang="en-US" sz="3200" dirty="0" smtClean="0"/>
              <a:t>3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13365" y="1859889"/>
            <a:ext cx="4440003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b="1" dirty="0" smtClean="0"/>
              <a:t>Input :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-2</a:t>
            </a:r>
          </a:p>
          <a:p>
            <a:r>
              <a:rPr lang="en-US" sz="3200" dirty="0" smtClean="0"/>
              <a:t>27</a:t>
            </a:r>
          </a:p>
          <a:p>
            <a:r>
              <a:rPr lang="en-US" sz="3200" b="1" dirty="0" smtClean="0"/>
              <a:t>Output : </a:t>
            </a:r>
            <a:endParaRPr lang="en-US" sz="3200" dirty="0"/>
          </a:p>
          <a:p>
            <a:r>
              <a:rPr lang="en-US" sz="3200" dirty="0" smtClean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9586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319588" y="773191"/>
            <a:ext cx="7496173" cy="58562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 smtClean="0">
                <a:solidFill>
                  <a:srgbClr val="804000"/>
                </a:solidFill>
              </a:rPr>
              <a:t>conio.h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80"/>
                </a:solidFill>
              </a:rPr>
              <a:t>()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 	</a:t>
            </a:r>
            <a:r>
              <a:rPr lang="en-US" sz="2800" dirty="0" err="1" smtClean="0">
                <a:solidFill>
                  <a:srgbClr val="000000"/>
                </a:solidFill>
              </a:rPr>
              <a:t>clrscr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num1</a:t>
            </a:r>
            <a:r>
              <a:rPr lang="en-US" sz="2800" b="1" dirty="0">
                <a:solidFill>
                  <a:srgbClr val="000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num2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"Enter numbers : 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num1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num2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((</a:t>
            </a:r>
            <a:r>
              <a:rPr lang="en-US" sz="2800" dirty="0">
                <a:solidFill>
                  <a:srgbClr val="000000"/>
                </a:solidFill>
              </a:rPr>
              <a:t>num1 </a:t>
            </a:r>
            <a:r>
              <a:rPr lang="en-US" sz="2800" b="1" dirty="0" smtClean="0">
                <a:solidFill>
                  <a:srgbClr val="000080"/>
                </a:solidFill>
              </a:rPr>
              <a:t>&gt;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num2</a:t>
            </a:r>
            <a:r>
              <a:rPr lang="en-US" sz="2800" b="1" dirty="0">
                <a:solidFill>
                  <a:srgbClr val="000080"/>
                </a:solidFill>
              </a:rPr>
              <a:t>)?</a:t>
            </a:r>
            <a:r>
              <a:rPr lang="en-US" sz="2800" dirty="0">
                <a:solidFill>
                  <a:srgbClr val="000000"/>
                </a:solidFill>
              </a:rPr>
              <a:t> num1 </a:t>
            </a:r>
            <a:r>
              <a:rPr lang="en-US" sz="2800" b="1" dirty="0">
                <a:solidFill>
                  <a:srgbClr val="000080"/>
                </a:solidFill>
              </a:rPr>
              <a:t>:</a:t>
            </a:r>
            <a:r>
              <a:rPr lang="en-US" sz="2800" dirty="0">
                <a:solidFill>
                  <a:srgbClr val="000000"/>
                </a:solidFill>
              </a:rPr>
              <a:t> num2</a:t>
            </a:r>
            <a:r>
              <a:rPr lang="en-US" sz="2800" b="1" dirty="0" smtClean="0">
                <a:solidFill>
                  <a:srgbClr val="000080"/>
                </a:solidFill>
              </a:rPr>
              <a:t>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"Maximum is : 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max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getch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>
              <a:effectLst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44595" y="2017051"/>
            <a:ext cx="3455917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Write a program which takes two distinct integers as input from user and prints the maximum of the two.</a:t>
            </a:r>
          </a:p>
        </p:txBody>
      </p:sp>
    </p:spTree>
    <p:extLst>
      <p:ext uri="{BB962C8B-B14F-4D97-AF65-F5344CB8AC3E}">
        <p14:creationId xmlns:p14="http://schemas.microsoft.com/office/powerpoint/2010/main" val="38845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1891291"/>
            <a:ext cx="10760147" cy="4036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Consider the following statement :</a:t>
            </a:r>
          </a:p>
          <a:p>
            <a:r>
              <a:rPr lang="en-US" sz="2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			</a:t>
            </a:r>
            <a:r>
              <a:rPr lang="en-US" sz="32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32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What value will be assigned to x?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0080"/>
                </a:solidFill>
              </a:rPr>
              <a:t>( 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rgbClr val="00008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000080"/>
                </a:solidFill>
              </a:rPr>
              <a:t>) 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		or</a:t>
            </a:r>
            <a:endParaRPr lang="en-US" dirty="0" smtClean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	 		</a:t>
            </a:r>
            <a:r>
              <a:rPr lang="en-US" b="1" dirty="0" smtClean="0">
                <a:solidFill>
                  <a:srgbClr val="000080"/>
                </a:solidFill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</a:rPr>
              <a:t>) </a:t>
            </a:r>
            <a:r>
              <a:rPr lang="en-US" b="1" dirty="0" smtClean="0">
                <a:solidFill>
                  <a:srgbClr val="000080"/>
                </a:solidFill>
              </a:rPr>
              <a:t>) 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endParaRPr lang="en-US" sz="800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 reason is that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smtClean="0"/>
              <a:t> operator has higher precedence than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000" dirty="0"/>
              <a:t> </a:t>
            </a:r>
            <a:r>
              <a:rPr lang="en-US" sz="2800" dirty="0"/>
              <a:t>operator</a:t>
            </a:r>
            <a:r>
              <a:rPr lang="en-US" sz="2800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(We will study about more such rules in the next video)</a:t>
            </a: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/>
              <a:t>Tip : </a:t>
            </a:r>
            <a:r>
              <a:rPr lang="en-US" dirty="0" smtClean="0"/>
              <a:t>To avoid such confusions,</a:t>
            </a:r>
            <a:r>
              <a:rPr lang="en-US" b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lways use brackets for writing your expressions   unambiguously</a:t>
            </a:r>
            <a:r>
              <a:rPr lang="en-US" sz="1000" dirty="0" smtClean="0"/>
              <a:t> </a:t>
            </a:r>
            <a:endParaRPr lang="en-US" sz="1000" dirty="0"/>
          </a:p>
          <a:p>
            <a:pPr marL="0" indent="0">
              <a:buNone/>
            </a:pP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3691884"/>
            <a:ext cx="442913" cy="4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Write a program which takes </a:t>
            </a:r>
            <a:r>
              <a:rPr lang="en-US" sz="3200" dirty="0" smtClean="0"/>
              <a:t>three distinct integers as input from user and prints the maximum.</a:t>
            </a:r>
          </a:p>
          <a:p>
            <a:r>
              <a:rPr lang="en-US" sz="3200" b="1" dirty="0" smtClean="0"/>
              <a:t>Input :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3</a:t>
            </a:r>
            <a:endParaRPr lang="en-US" sz="3200" dirty="0" smtClean="0"/>
          </a:p>
          <a:p>
            <a:r>
              <a:rPr lang="en-US" sz="3200" dirty="0"/>
              <a:t>2</a:t>
            </a:r>
            <a:endParaRPr lang="en-US" sz="3200" dirty="0" smtClean="0"/>
          </a:p>
          <a:p>
            <a:r>
              <a:rPr lang="en-US" sz="3200" dirty="0" smtClean="0"/>
              <a:t>1</a:t>
            </a:r>
          </a:p>
          <a:p>
            <a:r>
              <a:rPr lang="en-US" sz="3200" b="1" dirty="0" smtClean="0"/>
              <a:t>Output : </a:t>
            </a:r>
            <a:endParaRPr lang="en-US" sz="3200" dirty="0"/>
          </a:p>
          <a:p>
            <a:r>
              <a:rPr lang="en-US" sz="3200" dirty="0" smtClean="0"/>
              <a:t>3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13365" y="1859889"/>
            <a:ext cx="4440003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 smtClean="0"/>
              <a:t>Input :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-2</a:t>
            </a:r>
          </a:p>
          <a:p>
            <a:r>
              <a:rPr lang="en-US" sz="3200" dirty="0" smtClean="0"/>
              <a:t>27</a:t>
            </a:r>
          </a:p>
          <a:p>
            <a:r>
              <a:rPr lang="en-US" sz="3200" dirty="0" smtClean="0"/>
              <a:t>55</a:t>
            </a:r>
          </a:p>
          <a:p>
            <a:r>
              <a:rPr lang="en-US" sz="3200" b="1" dirty="0" smtClean="0"/>
              <a:t>Output : </a:t>
            </a:r>
            <a:endParaRPr lang="en-US" sz="3200" dirty="0"/>
          </a:p>
          <a:p>
            <a:r>
              <a:rPr lang="en-US" sz="3200" dirty="0" smtClean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5610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about operator precedence and associativity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277</Words>
  <Application>Microsoft Office PowerPoint</Application>
  <PresentationFormat>Widescreen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1_Metropolitan</vt:lpstr>
      <vt:lpstr>2_Metropolitan</vt:lpstr>
      <vt:lpstr>16. Conditional Operator</vt:lpstr>
      <vt:lpstr>Conditional Operator</vt:lpstr>
      <vt:lpstr>Conditional Operator</vt:lpstr>
      <vt:lpstr>Conditional Operator</vt:lpstr>
      <vt:lpstr>Example</vt:lpstr>
      <vt:lpstr>Example</vt:lpstr>
      <vt:lpstr>Operator Precedence</vt:lpstr>
      <vt:lpstr>Exercise</vt:lpstr>
      <vt:lpstr>What’s ahead?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2017-06-30T14:05:49Z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