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24" r:id="rId4"/>
  </p:sldMasterIdLst>
  <p:notesMasterIdLst>
    <p:notesMasterId r:id="rId16"/>
  </p:notesMasterIdLst>
  <p:sldIdLst>
    <p:sldId id="300" r:id="rId5"/>
    <p:sldId id="310" r:id="rId6"/>
    <p:sldId id="321" r:id="rId7"/>
    <p:sldId id="314" r:id="rId8"/>
    <p:sldId id="312" r:id="rId9"/>
    <p:sldId id="315" r:id="rId10"/>
    <p:sldId id="316" r:id="rId11"/>
    <p:sldId id="317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3" autoAdjust="0"/>
    <p:restoredTop sz="70247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>
                <a:solidFill>
                  <a:prstClr val="black">
                    <a:alpha val="80000"/>
                  </a:prstClr>
                </a:solidFill>
              </a:rPr>
              <a:pPr/>
              <a:t>5/28/2017</a:t>
            </a:fld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F03B5E">
                    <a:alpha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03B5E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deon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29" y="2809458"/>
            <a:ext cx="10782300" cy="848324"/>
          </a:xfrm>
        </p:spPr>
        <p:txBody>
          <a:bodyPr/>
          <a:lstStyle/>
          <a:p>
            <a:pPr algn="ctr"/>
            <a:r>
              <a:rPr lang="en-US" sz="6000" dirty="0" smtClean="0"/>
              <a:t>2. Your First Program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3703291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Shivam</a:t>
            </a:r>
            <a:r>
              <a:rPr lang="en-US" dirty="0" smtClean="0"/>
              <a:t> Malhotra</a:t>
            </a:r>
          </a:p>
        </p:txBody>
      </p:sp>
    </p:spTree>
    <p:extLst>
      <p:ext uri="{BB962C8B-B14F-4D97-AF65-F5344CB8AC3E}">
        <p14:creationId xmlns:p14="http://schemas.microsoft.com/office/powerpoint/2010/main" val="12958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Congratulations!!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530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You have now written and understood your first program. Keep it up </a:t>
            </a:r>
            <a:r>
              <a:rPr lang="en-US" sz="4400" dirty="0" smtClean="0">
                <a:sym typeface="Wingdings" panose="05000000000000000000" pitchFamily="2" charset="2"/>
              </a:rPr>
              <a:t>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151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9852" y="2936050"/>
            <a:ext cx="10760530" cy="1027901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Play around with the code by adding and removing statements. Have fun!!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86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2278825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us try to compile and execute the program in Turbo C++</a:t>
            </a:r>
            <a:endParaRPr lang="en-US" sz="2800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3733084" y="3306726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6127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9852" y="1778762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In case you could not install Turbo C++, you can run the code on any online IDE like 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 action="ppaction://hlinkfile"/>
              </a:rPr>
              <a:t>ideone.com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1388" y="2949538"/>
            <a:ext cx="4367929" cy="3565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804000"/>
                </a:solidFill>
              </a:rPr>
              <a:t>#include &lt;</a:t>
            </a:r>
            <a:r>
              <a:rPr lang="en-US" sz="2800" dirty="0" err="1" smtClean="0">
                <a:solidFill>
                  <a:srgbClr val="804000"/>
                </a:solidFill>
              </a:rPr>
              <a:t>iostream</a:t>
            </a:r>
            <a:r>
              <a:rPr lang="en-US" sz="2800" dirty="0" smtClean="0">
                <a:solidFill>
                  <a:srgbClr val="804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using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namespace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52661" y="2863810"/>
            <a:ext cx="6319108" cy="2126665"/>
          </a:xfrm>
        </p:spPr>
        <p:txBody>
          <a:bodyPr>
            <a:noAutofit/>
          </a:bodyPr>
          <a:lstStyle/>
          <a:p>
            <a:r>
              <a:rPr lang="en-US" sz="2800" dirty="0" smtClean="0"/>
              <a:t>But since </a:t>
            </a:r>
            <a:r>
              <a:rPr lang="en-US" sz="2800" dirty="0" err="1" smtClean="0"/>
              <a:t>ideone</a:t>
            </a:r>
            <a:r>
              <a:rPr lang="en-US" sz="2800" dirty="0" smtClean="0"/>
              <a:t> uses a different compiler than Turbo C++, you will need to modify the first few lines.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335734" y="3436960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46461" y="3952855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52661" y="4388435"/>
            <a:ext cx="6319108" cy="2126665"/>
          </a:xfrm>
        </p:spPr>
        <p:txBody>
          <a:bodyPr>
            <a:noAutofit/>
          </a:bodyPr>
          <a:lstStyle/>
          <a:p>
            <a:r>
              <a:rPr lang="en-US" sz="2800" dirty="0" smtClean="0"/>
              <a:t>Remember to make these changes in future too for running on </a:t>
            </a:r>
            <a:r>
              <a:rPr lang="en-US" sz="2800" dirty="0" err="1" smtClean="0"/>
              <a:t>ideone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uiExpand="1" build="p" animBg="1"/>
      <p:bldP spid="5" grpId="0" build="p"/>
      <p:bldP spid="7" grpId="0" animBg="1"/>
      <p:bldP spid="8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831388" y="3306726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52661" y="3306726"/>
            <a:ext cx="6319108" cy="2126665"/>
          </a:xfrm>
        </p:spPr>
        <p:txBody>
          <a:bodyPr>
            <a:noAutofit/>
          </a:bodyPr>
          <a:lstStyle/>
          <a:p>
            <a:r>
              <a:rPr lang="en-US" sz="2800" dirty="0" smtClean="0"/>
              <a:t>Each individual line of code or instruction is called a </a:t>
            </a:r>
            <a:r>
              <a:rPr lang="en-US" sz="2800" b="1" dirty="0" smtClean="0"/>
              <a:t>statement</a:t>
            </a:r>
            <a:r>
              <a:rPr lang="en-US" sz="2800" dirty="0" smtClean="0"/>
              <a:t>.</a:t>
            </a:r>
          </a:p>
          <a:p>
            <a:endParaRPr lang="en-US" sz="100" dirty="0" smtClean="0"/>
          </a:p>
          <a:p>
            <a:r>
              <a:rPr lang="en-US" sz="2800" dirty="0" smtClean="0"/>
              <a:t>As can be seen, each statement in C++ ends with a </a:t>
            </a:r>
            <a:r>
              <a:rPr lang="en-US" sz="2800" b="1" dirty="0" smtClean="0"/>
              <a:t>semicolon (;)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9852" y="2007369"/>
            <a:ext cx="10760530" cy="1027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So we can see that the program compiles successfully and generates the output : </a:t>
            </a:r>
            <a:r>
              <a:rPr lang="en-US" sz="2800" b="1" dirty="0" smtClean="0"/>
              <a:t>Hello World</a:t>
            </a:r>
            <a:r>
              <a:rPr lang="en-US" sz="2800" dirty="0" smtClean="0"/>
              <a:t>. Now let us understand each instruction separately.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27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6656" y="1998134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191728" y="2012283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15381" y="2012283"/>
            <a:ext cx="6372225" cy="44266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first line is a </a:t>
            </a:r>
            <a:r>
              <a:rPr lang="en-US" sz="2800" b="1" dirty="0" smtClean="0"/>
              <a:t>Comment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r>
              <a:rPr lang="en-US" sz="2800" dirty="0" smtClean="0"/>
              <a:t>Lines which begin with </a:t>
            </a:r>
            <a:r>
              <a:rPr lang="en-US" sz="2800" b="1" dirty="0" smtClean="0"/>
              <a:t>//</a:t>
            </a:r>
            <a:r>
              <a:rPr lang="en-US" sz="2800" dirty="0" smtClean="0"/>
              <a:t> are comments in C++ and are ignored by the compiler.</a:t>
            </a:r>
          </a:p>
          <a:p>
            <a:endParaRPr lang="en-US" sz="800" dirty="0"/>
          </a:p>
          <a:p>
            <a:r>
              <a:rPr lang="en-US" sz="2800" dirty="0" smtClean="0"/>
              <a:t>Thus they will not be executed, and are used only to provide additional explanations, </a:t>
            </a:r>
            <a:r>
              <a:rPr lang="en-US" sz="2800" dirty="0"/>
              <a:t>e</a:t>
            </a:r>
            <a:r>
              <a:rPr lang="en-US" sz="2800" dirty="0" smtClean="0"/>
              <a:t>tc.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57224" y="35885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Hello World!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76656" y="5551521"/>
            <a:ext cx="4367929" cy="13131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519112" y="5551521"/>
            <a:ext cx="4525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Exercise</a:t>
            </a:r>
            <a:r>
              <a:rPr lang="en-US" sz="2800" dirty="0"/>
              <a:t> : Try removing it and run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5" grpId="0" animBg="1"/>
      <p:bldP spid="17" grpId="0" uiExpand="1" build="p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6656" y="1998134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43549" y="2017051"/>
            <a:ext cx="6200776" cy="44266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second line tells the compiler to include the file </a:t>
            </a:r>
            <a:r>
              <a:rPr lang="en-US" sz="2800" i="1" dirty="0" err="1" smtClean="0"/>
              <a:t>iostream.h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r>
              <a:rPr lang="en-US" sz="2800" dirty="0" smtClean="0"/>
              <a:t>Such files are called header files.</a:t>
            </a:r>
          </a:p>
          <a:p>
            <a:endParaRPr lang="en-US" sz="800" dirty="0"/>
          </a:p>
          <a:p>
            <a:r>
              <a:rPr lang="en-US" sz="2800" dirty="0" smtClean="0"/>
              <a:t>Including these files allows us to directly use the code that is written in them. For example, </a:t>
            </a:r>
            <a:r>
              <a:rPr lang="en-US" sz="2800" i="1" dirty="0" err="1" smtClean="0"/>
              <a:t>iostream.h</a:t>
            </a:r>
            <a:r>
              <a:rPr lang="en-US" sz="2800" dirty="0" smtClean="0"/>
              <a:t> provides us with code to take user input and provide output to screen.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6656" y="5551521"/>
            <a:ext cx="4367929" cy="13131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9112" y="5551521"/>
            <a:ext cx="4525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Exercise</a:t>
            </a:r>
            <a:r>
              <a:rPr lang="en-US" sz="2800" dirty="0"/>
              <a:t> : Try removing it and run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91728" y="2495249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6656" y="1998134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43549" y="2017051"/>
            <a:ext cx="6200776" cy="44266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third line indicates that the </a:t>
            </a:r>
            <a:r>
              <a:rPr lang="en-US" sz="2800" b="1" dirty="0" smtClean="0"/>
              <a:t>main()</a:t>
            </a:r>
            <a:r>
              <a:rPr lang="en-US" sz="2800" dirty="0" smtClean="0"/>
              <a:t> function is about to start.</a:t>
            </a:r>
          </a:p>
          <a:p>
            <a:endParaRPr lang="en-US" sz="800" dirty="0"/>
          </a:p>
          <a:p>
            <a:r>
              <a:rPr lang="en-US" sz="2800" dirty="0"/>
              <a:t>The code corresponding to main() function is written inside the curly braces { and }.</a:t>
            </a:r>
          </a:p>
          <a:p>
            <a:endParaRPr lang="en-US" sz="800" dirty="0" smtClean="0"/>
          </a:p>
          <a:p>
            <a:r>
              <a:rPr lang="en-US" sz="2800" dirty="0" smtClean="0"/>
              <a:t>The execution of the program begins with the execution of first line of main()  and ends with its last line. Thus every program must have a main().</a:t>
            </a:r>
          </a:p>
          <a:p>
            <a:endParaRPr lang="en-US" sz="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6656" y="5551521"/>
            <a:ext cx="4367929" cy="13131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9112" y="5551521"/>
            <a:ext cx="4525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Exercise</a:t>
            </a:r>
            <a:r>
              <a:rPr lang="en-US" sz="2800" dirty="0"/>
              <a:t> : Try removing it and run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91728" y="3042643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6656" y="1998134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43549" y="2017051"/>
            <a:ext cx="6200776" cy="4426612"/>
          </a:xfrm>
        </p:spPr>
        <p:txBody>
          <a:bodyPr>
            <a:noAutofit/>
          </a:bodyPr>
          <a:lstStyle/>
          <a:p>
            <a:r>
              <a:rPr lang="en-US" sz="2800" b="1" dirty="0" err="1"/>
              <a:t>c</a:t>
            </a:r>
            <a:r>
              <a:rPr lang="en-US" sz="2800" b="1" dirty="0" err="1" smtClean="0"/>
              <a:t>out</a:t>
            </a:r>
            <a:r>
              <a:rPr lang="en-US" sz="2800" dirty="0" smtClean="0"/>
              <a:t> is used to print to the output screen.</a:t>
            </a:r>
          </a:p>
          <a:p>
            <a:endParaRPr lang="en-US" sz="800" dirty="0"/>
          </a:p>
          <a:p>
            <a:r>
              <a:rPr lang="en-US" sz="2800" dirty="0" smtClean="0"/>
              <a:t>The sequence of characters in “” would be printed to the screen. For example, </a:t>
            </a:r>
            <a:r>
              <a:rPr lang="en-US" sz="2800" i="1" dirty="0" smtClean="0"/>
              <a:t>Hello world</a:t>
            </a:r>
            <a:r>
              <a:rPr lang="en-US" sz="2800" dirty="0" smtClean="0"/>
              <a:t> is printed in this case.</a:t>
            </a:r>
          </a:p>
          <a:p>
            <a:endParaRPr lang="en-US" sz="800" dirty="0" smtClean="0"/>
          </a:p>
          <a:p>
            <a:r>
              <a:rPr lang="en-US" sz="2800" i="1" dirty="0" err="1" smtClean="0"/>
              <a:t>cout</a:t>
            </a:r>
            <a:r>
              <a:rPr lang="en-US" sz="2800" dirty="0" smtClean="0"/>
              <a:t> is declared in </a:t>
            </a:r>
            <a:r>
              <a:rPr lang="en-US" sz="2800" i="1" dirty="0" err="1" smtClean="0"/>
              <a:t>iostream.h</a:t>
            </a:r>
            <a:r>
              <a:rPr lang="en-US" sz="2800" dirty="0" smtClean="0"/>
              <a:t>, hence we need to include this header file for using </a:t>
            </a:r>
            <a:r>
              <a:rPr lang="en-US" sz="2800" i="1" dirty="0" err="1" smtClean="0"/>
              <a:t>cout</a:t>
            </a:r>
            <a:r>
              <a:rPr lang="en-US" sz="2800" dirty="0" smtClean="0"/>
              <a:t>.</a:t>
            </a:r>
          </a:p>
          <a:p>
            <a:endParaRPr lang="en-US" sz="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6656" y="5551521"/>
            <a:ext cx="4367929" cy="13131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9112" y="5551521"/>
            <a:ext cx="4525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Exercise</a:t>
            </a:r>
            <a:r>
              <a:rPr lang="en-US" sz="2800" dirty="0"/>
              <a:t> : Try removing it and run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61882" y="3912395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885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76656" y="1998134"/>
            <a:ext cx="4367929" cy="30751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// My First Program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4000"/>
                </a:solidFill>
              </a:rPr>
              <a:t>#</a:t>
            </a:r>
            <a:r>
              <a:rPr lang="en-US" sz="2800" dirty="0">
                <a:solidFill>
                  <a:srgbClr val="804000"/>
                </a:solidFill>
              </a:rPr>
              <a:t>include &lt;</a:t>
            </a:r>
            <a:r>
              <a:rPr lang="en-US" sz="2800" dirty="0" err="1">
                <a:solidFill>
                  <a:srgbClr val="804000"/>
                </a:solidFill>
              </a:rPr>
              <a:t>iostream.h</a:t>
            </a:r>
            <a:r>
              <a:rPr lang="en-US" sz="2800" dirty="0">
                <a:solidFill>
                  <a:srgbClr val="804000"/>
                </a:solidFill>
              </a:rPr>
              <a:t>&gt; </a:t>
            </a:r>
            <a:endParaRPr lang="en-US" sz="2800" dirty="0" smtClean="0">
              <a:solidFill>
                <a:srgbClr val="804000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00FF"/>
                </a:solidFill>
              </a:rPr>
              <a:t>int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main</a:t>
            </a:r>
            <a:r>
              <a:rPr lang="en-US" sz="2800" b="1" dirty="0" smtClean="0">
                <a:solidFill>
                  <a:srgbClr val="000080"/>
                </a:solidFill>
              </a:rPr>
              <a:t>()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{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marL="4572" lvl="1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</a:rPr>
              <a:t>cout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80"/>
                </a:solidFill>
              </a:rPr>
              <a:t>&lt;&lt;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808080"/>
                </a:solidFill>
              </a:rPr>
              <a:t>"Hello World</a:t>
            </a:r>
            <a:r>
              <a:rPr lang="en-US" sz="2800" dirty="0" smtClean="0">
                <a:solidFill>
                  <a:srgbClr val="808080"/>
                </a:solidFill>
              </a:rPr>
              <a:t>"</a:t>
            </a:r>
            <a:r>
              <a:rPr lang="en-US" sz="2800" b="1" dirty="0" smtClean="0">
                <a:solidFill>
                  <a:srgbClr val="000080"/>
                </a:solidFill>
              </a:rPr>
              <a:t>;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return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8000"/>
                </a:solidFill>
              </a:rPr>
              <a:t>0</a:t>
            </a:r>
            <a:r>
              <a:rPr lang="en-US" sz="2800" b="1" dirty="0">
                <a:solidFill>
                  <a:srgbClr val="000080"/>
                </a:solidFill>
              </a:rPr>
              <a:t>;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" lvl="1" indent="0">
              <a:buNone/>
            </a:pPr>
            <a:r>
              <a:rPr lang="en-US" sz="2800" b="1" dirty="0" smtClean="0">
                <a:solidFill>
                  <a:srgbClr val="000080"/>
                </a:solidFill>
              </a:rPr>
              <a:t>}</a:t>
            </a:r>
          </a:p>
          <a:p>
            <a:endParaRPr lang="en-US" i="1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43549" y="2017051"/>
            <a:ext cx="6200776" cy="44266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return </a:t>
            </a:r>
            <a:r>
              <a:rPr lang="en-US" sz="2800" dirty="0" smtClean="0"/>
              <a:t>statement</a:t>
            </a:r>
            <a:r>
              <a:rPr lang="en-US" sz="2800" b="1" dirty="0" smtClean="0"/>
              <a:t> </a:t>
            </a:r>
            <a:r>
              <a:rPr lang="en-US" sz="2800" dirty="0" smtClean="0"/>
              <a:t>inside main() marks the end of main() function. </a:t>
            </a:r>
          </a:p>
          <a:p>
            <a:endParaRPr lang="en-US" sz="2800" dirty="0"/>
          </a:p>
          <a:p>
            <a:r>
              <a:rPr lang="en-US" sz="2800" dirty="0" smtClean="0"/>
              <a:t>In simpler terms, it says that the execution of this function is complete, and simply return from here.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76656" y="5551521"/>
            <a:ext cx="4367929" cy="13131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9112" y="5551521"/>
            <a:ext cx="45254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Exercise</a:t>
            </a:r>
            <a:r>
              <a:rPr lang="en-US" sz="2800" dirty="0"/>
              <a:t> : Try removing it and run the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61882" y="4310601"/>
            <a:ext cx="484927" cy="27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/>
      <p:bldP spid="10" grpId="0" animBg="1"/>
    </p:bldLst>
  </p:timing>
</p:sld>
</file>

<file path=ppt/theme/theme1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625</Words>
  <Application>Microsoft Office PowerPoint</Application>
  <PresentationFormat>Widescreen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1_Metropolitan</vt:lpstr>
      <vt:lpstr>2. Your First Program</vt:lpstr>
      <vt:lpstr>Assignment</vt:lpstr>
      <vt:lpstr>Assignment</vt:lpstr>
      <vt:lpstr>Assignment</vt:lpstr>
      <vt:lpstr>PowerPoint Presentation</vt:lpstr>
      <vt:lpstr>Hello World!</vt:lpstr>
      <vt:lpstr>Hello World!</vt:lpstr>
      <vt:lpstr>Hello World!</vt:lpstr>
      <vt:lpstr>Hello World!</vt:lpstr>
      <vt:lpstr>Congratulations!!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2017-05-28T09:31:23Z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