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</p:sldMasterIdLst>
  <p:notesMasterIdLst>
    <p:notesMasterId r:id="rId18"/>
  </p:notesMasterIdLst>
  <p:sldIdLst>
    <p:sldId id="320" r:id="rId5"/>
    <p:sldId id="321" r:id="rId6"/>
    <p:sldId id="322" r:id="rId7"/>
    <p:sldId id="329" r:id="rId8"/>
    <p:sldId id="330" r:id="rId9"/>
    <p:sldId id="337" r:id="rId10"/>
    <p:sldId id="336" r:id="rId11"/>
    <p:sldId id="331" r:id="rId12"/>
    <p:sldId id="332" r:id="rId13"/>
    <p:sldId id="333" r:id="rId14"/>
    <p:sldId id="334" r:id="rId15"/>
    <p:sldId id="335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3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3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9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7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7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6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8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3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3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1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1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4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5/29/2017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808567"/>
            <a:ext cx="10782300" cy="3352800"/>
          </a:xfrm>
        </p:spPr>
        <p:txBody>
          <a:bodyPr/>
          <a:lstStyle/>
          <a:p>
            <a:pPr algn="ctr"/>
            <a:r>
              <a:rPr lang="en-US" sz="6000" dirty="0"/>
              <a:t>3</a:t>
            </a:r>
            <a:r>
              <a:rPr lang="en-US" sz="6000" smtClean="0"/>
              <a:t>. </a:t>
            </a:r>
            <a:r>
              <a:rPr lang="en-US" sz="6000" dirty="0" smtClean="0"/>
              <a:t>Comments, and </a:t>
            </a:r>
            <a:r>
              <a:rPr lang="en-US" sz="6000" i="1" dirty="0" err="1" smtClean="0"/>
              <a:t>cout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1345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2052560"/>
            <a:ext cx="9815515" cy="1136704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“&lt;&lt;” operator can be cascaded in a single </a:t>
            </a:r>
            <a:r>
              <a:rPr lang="en-US" sz="2800" i="1" dirty="0" err="1" smtClean="0"/>
              <a:t>cout</a:t>
            </a:r>
            <a:r>
              <a:rPr lang="en-US" sz="2800" dirty="0" smtClean="0"/>
              <a:t> statement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00100" y="3466216"/>
            <a:ext cx="5900738" cy="482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  <a:cs typeface="Courier New" panose="02070309020205020404" pitchFamily="49" charset="0"/>
              </a:rPr>
              <a:t>cout </a:t>
            </a:r>
            <a:r>
              <a:rPr lang="fr-FR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&lt;&lt;</a:t>
            </a:r>
            <a:r>
              <a:rPr lang="fr-FR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dirty="0">
                <a:solidFill>
                  <a:srgbClr val="808080"/>
                </a:solidFill>
                <a:cs typeface="Courier New" panose="02070309020205020404" pitchFamily="49" charset="0"/>
              </a:rPr>
              <a:t>"3 + 9 = "</a:t>
            </a:r>
            <a:r>
              <a:rPr lang="fr-FR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&lt;&lt;</a:t>
            </a:r>
            <a:r>
              <a:rPr lang="fr-FR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3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+</a:t>
            </a:r>
            <a:r>
              <a:rPr lang="fr-FR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9</a:t>
            </a:r>
            <a:r>
              <a:rPr lang="en-US" sz="2800" b="1" dirty="0">
                <a:solidFill>
                  <a:srgbClr val="000080"/>
                </a:solidFill>
              </a:rPr>
              <a:t> )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;</a:t>
            </a:r>
            <a:endParaRPr lang="fr-FR" sz="2800" dirty="0">
              <a:effectLst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Cascading the “&lt;&lt;” operator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229600" y="3189264"/>
            <a:ext cx="2243138" cy="1042988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68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3 + 9 = 12</a:t>
            </a:r>
            <a:endParaRPr lang="en-US" sz="2800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00100" y="5030669"/>
            <a:ext cx="5900738" cy="5641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</a:t>
            </a:r>
            <a:r>
              <a:rPr lang="en-US" sz="2800" dirty="0" smtClean="0">
                <a:solidFill>
                  <a:srgbClr val="808080"/>
                </a:solidFill>
              </a:rPr>
              <a:t>9 + 11= </a:t>
            </a:r>
            <a:r>
              <a:rPr lang="en-US" sz="2800" dirty="0">
                <a:solidFill>
                  <a:srgbClr val="80808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( </a:t>
            </a:r>
            <a:r>
              <a:rPr lang="en-US" sz="2800" dirty="0" smtClean="0">
                <a:solidFill>
                  <a:srgbClr val="FF8000"/>
                </a:solidFill>
              </a:rPr>
              <a:t>9 </a:t>
            </a:r>
            <a:r>
              <a:rPr lang="en-US" sz="2800" b="1" dirty="0" smtClean="0">
                <a:solidFill>
                  <a:srgbClr val="000080"/>
                </a:solidFill>
              </a:rPr>
              <a:t>+ </a:t>
            </a:r>
            <a:r>
              <a:rPr lang="en-US" sz="2800" dirty="0" smtClean="0">
                <a:solidFill>
                  <a:srgbClr val="FF8000"/>
                </a:solidFill>
              </a:rPr>
              <a:t>11 </a:t>
            </a:r>
            <a:r>
              <a:rPr lang="en-US" sz="2800" b="1" dirty="0" smtClean="0">
                <a:solidFill>
                  <a:srgbClr val="000080"/>
                </a:solidFill>
              </a:rPr>
              <a:t>)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"\</a:t>
            </a:r>
            <a:r>
              <a:rPr lang="en-US" sz="2800" dirty="0" err="1">
                <a:solidFill>
                  <a:srgbClr val="808080"/>
                </a:solidFill>
              </a:rPr>
              <a:t>nBye</a:t>
            </a:r>
            <a:r>
              <a:rPr lang="en-US" sz="2800" dirty="0">
                <a:solidFill>
                  <a:srgbClr val="808080"/>
                </a:solidFill>
              </a:rPr>
              <a:t>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effectLst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8229601" y="4608764"/>
            <a:ext cx="2243138" cy="1407952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67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9 + 11= 20</a:t>
            </a:r>
          </a:p>
          <a:p>
            <a:r>
              <a:rPr lang="en-US" sz="2800" i="1" dirty="0" smtClean="0"/>
              <a:t>Bye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6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  <p:bldP spid="3" grpId="0" animBg="1"/>
      <p:bldP spid="11" grpId="0" uiExpand="1" build="p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* operator is used to find the product of its operands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For integers a and b, a/b gives us the quotient when a is divided by b.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4" y="2903509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3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*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9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smtClean="0">
                <a:solidFill>
                  <a:srgbClr val="808080"/>
                </a:solidFill>
              </a:rPr>
              <a:t>"</a:t>
            </a:r>
            <a:r>
              <a:rPr lang="fr-FR" sz="2800" dirty="0">
                <a:solidFill>
                  <a:srgbClr val="808080"/>
                </a:solidFill>
              </a:rPr>
              <a:t>\n</a:t>
            </a:r>
            <a:r>
              <a:rPr lang="fr-FR" sz="2800" dirty="0" smtClean="0">
                <a:solidFill>
                  <a:srgbClr val="808080"/>
                </a:solidFill>
              </a:rPr>
              <a:t>"</a:t>
            </a:r>
            <a:r>
              <a:rPr lang="fr-FR" sz="2800" b="1" dirty="0" smtClean="0">
                <a:solidFill>
                  <a:srgbClr val="000080"/>
                </a:solidFill>
              </a:rPr>
              <a:t>;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2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*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-</a:t>
            </a:r>
            <a:r>
              <a:rPr lang="fr-FR" sz="2800" dirty="0">
                <a:solidFill>
                  <a:srgbClr val="FF8000"/>
                </a:solidFill>
              </a:rPr>
              <a:t>9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;</a:t>
            </a:r>
            <a:endParaRPr lang="fr-FR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Operators : </a:t>
            </a:r>
            <a:r>
              <a:rPr lang="en-US" dirty="0" smtClean="0"/>
              <a:t>*, / and %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43866" y="2780492"/>
            <a:ext cx="2200275" cy="1289021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14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27</a:t>
            </a:r>
          </a:p>
          <a:p>
            <a:r>
              <a:rPr lang="en-US" sz="2800" dirty="0" smtClean="0"/>
              <a:t>-18</a:t>
            </a:r>
            <a:endParaRPr lang="en-US" sz="2800" dirty="0"/>
          </a:p>
        </p:txBody>
      </p:sp>
      <p:sp>
        <p:nvSpPr>
          <p:cNvPr id="10" name="Line Callout 1 9"/>
          <p:cNvSpPr/>
          <p:nvPr/>
        </p:nvSpPr>
        <p:spPr>
          <a:xfrm>
            <a:off x="8043866" y="5243513"/>
            <a:ext cx="2200275" cy="1491377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14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/>
              <a:t>0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3" y="5506971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5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3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) </a:t>
            </a:r>
            <a:r>
              <a:rPr lang="fr-FR" sz="2800" b="1" dirty="0" smtClean="0">
                <a:solidFill>
                  <a:srgbClr val="000080"/>
                </a:solidFill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808080"/>
                </a:solidFill>
              </a:rPr>
              <a:t>"\n"</a:t>
            </a:r>
            <a:r>
              <a:rPr lang="fr-FR" sz="2800" b="1" dirty="0">
                <a:solidFill>
                  <a:srgbClr val="000080"/>
                </a:solidFill>
              </a:rPr>
              <a:t>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3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/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FF8000"/>
                </a:solidFill>
              </a:rPr>
              <a:t>9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) 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  <p:bldP spid="3" grpId="0" uiExpand="1" animBg="1"/>
      <p:bldP spid="10" grpId="0" animBg="1"/>
      <p:bldP spid="11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For integers a and b, </a:t>
            </a:r>
            <a:r>
              <a:rPr lang="en-US" sz="2800" dirty="0" err="1" smtClean="0"/>
              <a:t>a%b</a:t>
            </a:r>
            <a:r>
              <a:rPr lang="en-US" sz="2800" dirty="0" smtClean="0"/>
              <a:t> </a:t>
            </a:r>
            <a:r>
              <a:rPr lang="en-US" sz="2800" dirty="0"/>
              <a:t>gives us the remainder </a:t>
            </a:r>
            <a:r>
              <a:rPr lang="en-US" sz="2800" dirty="0" smtClean="0"/>
              <a:t>when </a:t>
            </a:r>
            <a:r>
              <a:rPr lang="en-US" sz="2800" dirty="0"/>
              <a:t>a is divided by b.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43006" y="2903509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cout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b="1" dirty="0" smtClean="0">
                <a:solidFill>
                  <a:srgbClr val="000080"/>
                </a:solidFill>
              </a:rPr>
              <a:t>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5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%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3 </a:t>
            </a:r>
            <a:r>
              <a:rPr lang="fr-FR" sz="2800" b="1" dirty="0">
                <a:solidFill>
                  <a:srgbClr val="000080"/>
                </a:solidFill>
              </a:rPr>
              <a:t>)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solidFill>
                  <a:srgbClr val="808080"/>
                </a:solidFill>
                <a:cs typeface="Courier New" panose="02070309020205020404" pitchFamily="49" charset="0"/>
              </a:rPr>
              <a:t>"\n"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;</a:t>
            </a:r>
            <a:endParaRPr lang="fr-FR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cout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( </a:t>
            </a:r>
            <a:r>
              <a:rPr lang="fr-FR" sz="2800" b="1" dirty="0" smtClean="0">
                <a:solidFill>
                  <a:srgbClr val="000080"/>
                </a:solidFill>
              </a:rPr>
              <a:t>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3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%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solidFill>
                  <a:srgbClr val="FF8000"/>
                </a:solidFill>
                <a:cs typeface="Courier New" panose="02070309020205020404" pitchFamily="49" charset="0"/>
              </a:rPr>
              <a:t>9 </a:t>
            </a:r>
            <a:r>
              <a:rPr lang="fr-FR" sz="2800" b="1" dirty="0">
                <a:solidFill>
                  <a:srgbClr val="000080"/>
                </a:solidFill>
              </a:rPr>
              <a:t>)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;</a:t>
            </a:r>
            <a:r>
              <a:rPr lang="fr-FR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fr-FR" sz="280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 : *, / and %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43868" y="2780492"/>
            <a:ext cx="2200275" cy="1289021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14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Output :</a:t>
            </a:r>
          </a:p>
          <a:p>
            <a:r>
              <a:rPr lang="en-US" sz="2800" dirty="0" smtClean="0"/>
              <a:t>2</a:t>
            </a:r>
            <a:endParaRPr lang="en-US" sz="2800" dirty="0"/>
          </a:p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39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6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Revisiting the first program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014793" y="3326871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7" name="Line Callout 2 6"/>
          <p:cNvSpPr/>
          <p:nvPr/>
        </p:nvSpPr>
        <p:spPr>
          <a:xfrm flipH="1">
            <a:off x="2114547" y="1831313"/>
            <a:ext cx="2143125" cy="1352683"/>
          </a:xfrm>
          <a:prstGeom prst="borderCallout2">
            <a:avLst>
              <a:gd name="adj1" fmla="val 18750"/>
              <a:gd name="adj2" fmla="val 334"/>
              <a:gd name="adj3" fmla="val 18750"/>
              <a:gd name="adj4" fmla="val -16667"/>
              <a:gd name="adj5" fmla="val 113556"/>
              <a:gd name="adj6" fmla="val -44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comment which will be ignored by the compiler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8739191" y="2017051"/>
            <a:ext cx="1976438" cy="1352683"/>
          </a:xfrm>
          <a:prstGeom prst="borderCallout2">
            <a:avLst>
              <a:gd name="adj1" fmla="val 18750"/>
              <a:gd name="adj2" fmla="val 334"/>
              <a:gd name="adj3" fmla="val 18750"/>
              <a:gd name="adj4" fmla="val -16667"/>
              <a:gd name="adj5" fmla="val 135737"/>
              <a:gd name="adj6" fmla="val -77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file included for using </a:t>
            </a:r>
            <a:r>
              <a:rPr lang="en-US" i="1" dirty="0" err="1" smtClean="0"/>
              <a:t>cout</a:t>
            </a:r>
            <a:endParaRPr lang="en-US" i="1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509594" y="3511782"/>
            <a:ext cx="2143125" cy="1352683"/>
          </a:xfrm>
          <a:prstGeom prst="borderCallout2">
            <a:avLst>
              <a:gd name="adj1" fmla="val 18750"/>
              <a:gd name="adj2" fmla="val 334"/>
              <a:gd name="adj3" fmla="val 18750"/>
              <a:gd name="adj4" fmla="val -16667"/>
              <a:gd name="adj5" fmla="val 71307"/>
              <a:gd name="adj6" fmla="val -66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program execution begins from the first line of </a:t>
            </a:r>
            <a:r>
              <a:rPr lang="en-US" i="1" dirty="0" smtClean="0"/>
              <a:t>main()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9727410" y="4308727"/>
            <a:ext cx="1976438" cy="1352683"/>
          </a:xfrm>
          <a:prstGeom prst="borderCallout2">
            <a:avLst>
              <a:gd name="adj1" fmla="val 18750"/>
              <a:gd name="adj2" fmla="val 334"/>
              <a:gd name="adj3" fmla="val 18750"/>
              <a:gd name="adj4" fmla="val -16667"/>
              <a:gd name="adj5" fmla="val 78701"/>
              <a:gd name="adj6" fmla="val -83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cout</a:t>
            </a:r>
            <a:r>
              <a:rPr lang="en-US" dirty="0" smtClean="0"/>
              <a:t> statement used to print </a:t>
            </a:r>
          </a:p>
          <a:p>
            <a:pPr algn="ctr"/>
            <a:r>
              <a:rPr lang="en-US" i="1" dirty="0" smtClean="0"/>
              <a:t>Hello World</a:t>
            </a:r>
          </a:p>
          <a:p>
            <a:pPr algn="ctr"/>
            <a:r>
              <a:rPr lang="en-US" i="1" dirty="0" smtClean="0"/>
              <a:t>on screen</a:t>
            </a:r>
            <a:endParaRPr lang="en-US" i="1" dirty="0"/>
          </a:p>
        </p:txBody>
      </p:sp>
      <p:sp>
        <p:nvSpPr>
          <p:cNvPr id="11" name="Line Callout 2 10"/>
          <p:cNvSpPr/>
          <p:nvPr/>
        </p:nvSpPr>
        <p:spPr>
          <a:xfrm flipH="1">
            <a:off x="1190631" y="5192251"/>
            <a:ext cx="2143125" cy="1352683"/>
          </a:xfrm>
          <a:prstGeom prst="borderCallout2">
            <a:avLst>
              <a:gd name="adj1" fmla="val 18750"/>
              <a:gd name="adj2" fmla="val 334"/>
              <a:gd name="adj3" fmla="val 18750"/>
              <a:gd name="adj4" fmla="val -16667"/>
              <a:gd name="adj5" fmla="val 41732"/>
              <a:gd name="adj6" fmla="val -74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return</a:t>
            </a:r>
            <a:r>
              <a:rPr lang="en-US" dirty="0" smtClean="0"/>
              <a:t> statement marks the end of </a:t>
            </a:r>
            <a:r>
              <a:rPr lang="en-US" i="1" dirty="0" smtClean="0"/>
              <a:t>main()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515100" y="1213062"/>
            <a:ext cx="5486401" cy="527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</a:t>
            </a:r>
            <a:r>
              <a:rPr lang="en-US" sz="2800" dirty="0" smtClean="0">
                <a:solidFill>
                  <a:srgbClr val="008000"/>
                </a:solidFill>
              </a:rPr>
              <a:t>Program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#include </a:t>
            </a:r>
            <a:r>
              <a:rPr lang="en-US" sz="2800" dirty="0">
                <a:solidFill>
                  <a:srgbClr val="804000"/>
                </a:solidFill>
              </a:rPr>
              <a:t>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I am a single line comment </a:t>
            </a:r>
            <a:endParaRPr lang="en-US" sz="28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8000"/>
                </a:solidFill>
              </a:rPr>
              <a:t>          // </a:t>
            </a:r>
            <a:r>
              <a:rPr lang="en-US" sz="2800" dirty="0">
                <a:solidFill>
                  <a:srgbClr val="008000"/>
                </a:solidFill>
              </a:rPr>
              <a:t>The compiler will ignore me </a:t>
            </a:r>
            <a:endParaRPr lang="en-US" sz="2800" dirty="0" smtClean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srgbClr val="008000"/>
                </a:solidFill>
              </a:rPr>
              <a:t>          // </a:t>
            </a:r>
            <a:r>
              <a:rPr lang="en-US" sz="2800" dirty="0">
                <a:solidFill>
                  <a:srgbClr val="008000"/>
                </a:solidFill>
              </a:rPr>
              <a:t>I </a:t>
            </a:r>
            <a:r>
              <a:rPr lang="en-US" sz="2800" dirty="0" smtClean="0">
                <a:solidFill>
                  <a:srgbClr val="008000"/>
                </a:solidFill>
              </a:rPr>
              <a:t>just provide </a:t>
            </a:r>
            <a:r>
              <a:rPr lang="en-US" sz="2800" dirty="0">
                <a:solidFill>
                  <a:srgbClr val="008000"/>
                </a:solidFill>
              </a:rPr>
              <a:t>explanations </a:t>
            </a:r>
            <a:endParaRPr lang="en-US" sz="2800" dirty="0" smtClean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/>
          </a:p>
          <a:p>
            <a:endParaRPr lang="en-US" sz="2800" i="1" dirty="0" smtClean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766805"/>
            <a:ext cx="5414968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are two ways to insert comments in a program :</a:t>
            </a:r>
          </a:p>
          <a:p>
            <a:endParaRPr lang="en-US" sz="1200" b="1" dirty="0"/>
          </a:p>
          <a:p>
            <a:r>
              <a:rPr lang="en-US" sz="2800" b="1" dirty="0" smtClean="0"/>
              <a:t>1. Single line comments</a:t>
            </a:r>
          </a:p>
          <a:p>
            <a:endParaRPr lang="en-US" sz="1200" dirty="0"/>
          </a:p>
          <a:p>
            <a:r>
              <a:rPr lang="en-US" sz="2800" dirty="0" smtClean="0"/>
              <a:t>Everything following the // in the same line is considered a comment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766805"/>
            <a:ext cx="5414968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are two ways to insert comments in a program :</a:t>
            </a:r>
          </a:p>
          <a:p>
            <a:endParaRPr lang="en-US" sz="1200" b="1" dirty="0"/>
          </a:p>
          <a:p>
            <a:r>
              <a:rPr lang="en-US" sz="2800" b="1" dirty="0"/>
              <a:t>2</a:t>
            </a:r>
            <a:r>
              <a:rPr lang="en-US" sz="2800" b="1" dirty="0" smtClean="0"/>
              <a:t>. Multi line comments</a:t>
            </a:r>
          </a:p>
          <a:p>
            <a:endParaRPr lang="en-US" sz="1200" dirty="0"/>
          </a:p>
          <a:p>
            <a:r>
              <a:rPr lang="en-US" sz="2800" dirty="0" smtClean="0"/>
              <a:t>Everything that is enclosed between /* and */ is considered as a comment</a:t>
            </a:r>
          </a:p>
          <a:p>
            <a:endParaRPr lang="en-US" sz="1200" dirty="0"/>
          </a:p>
          <a:p>
            <a:r>
              <a:rPr lang="en-US" sz="2800" b="1" dirty="0" smtClean="0"/>
              <a:t>Exercise :</a:t>
            </a:r>
            <a:r>
              <a:rPr lang="en-US" sz="2800" dirty="0" smtClean="0"/>
              <a:t> Try to compile and run this program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515100" y="1213061"/>
            <a:ext cx="5486401" cy="52720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/* </a:t>
            </a:r>
            <a:r>
              <a:rPr lang="en-US" sz="2800" dirty="0">
                <a:solidFill>
                  <a:srgbClr val="008000"/>
                </a:solidFill>
              </a:rPr>
              <a:t>My First </a:t>
            </a:r>
            <a:r>
              <a:rPr lang="en-US" sz="2800" dirty="0" smtClean="0">
                <a:solidFill>
                  <a:srgbClr val="008000"/>
                </a:solidFill>
              </a:rPr>
              <a:t>Program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#</a:t>
            </a:r>
            <a:r>
              <a:rPr lang="en-US" sz="2800" dirty="0">
                <a:solidFill>
                  <a:srgbClr val="008000"/>
                </a:solidFill>
              </a:rPr>
              <a:t>include &lt;</a:t>
            </a:r>
            <a:r>
              <a:rPr lang="en-US" sz="2800" dirty="0" err="1">
                <a:solidFill>
                  <a:srgbClr val="008000"/>
                </a:solidFill>
              </a:rPr>
              <a:t>iostream.h</a:t>
            </a:r>
            <a:r>
              <a:rPr lang="en-US" sz="2800" dirty="0">
                <a:solidFill>
                  <a:srgbClr val="008000"/>
                </a:solidFill>
              </a:rPr>
              <a:t>&gt; </a:t>
            </a:r>
            <a:endParaRPr lang="en-US" sz="28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     I </a:t>
            </a:r>
            <a:r>
              <a:rPr lang="en-US" sz="2800" dirty="0">
                <a:solidFill>
                  <a:srgbClr val="008000"/>
                </a:solidFill>
              </a:rPr>
              <a:t>am a single line comment </a:t>
            </a:r>
            <a:r>
              <a:rPr lang="en-US" sz="2800" dirty="0" smtClean="0">
                <a:solidFill>
                  <a:srgbClr val="008000"/>
                </a:solidFill>
              </a:rPr>
              <a:t>*/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8000"/>
                </a:solidFill>
              </a:rPr>
              <a:t>          /* I hate being ignored */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          /* Why an I here? </a:t>
            </a:r>
            <a:r>
              <a:rPr lang="en-US" sz="2800" dirty="0">
                <a:solidFill>
                  <a:srgbClr val="008000"/>
                </a:solidFill>
              </a:rPr>
              <a:t>*/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5250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i="1" dirty="0" err="1" smtClean="0"/>
              <a:t>cout</a:t>
            </a:r>
            <a:r>
              <a:rPr lang="en-US" sz="2800" dirty="0" smtClean="0"/>
              <a:t>” is used to print content to the output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85866" y="3503589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>
                <a:solidFill>
                  <a:srgbClr val="808080"/>
                </a:solidFill>
              </a:rPr>
              <a:t>"3 + 9 = </a:t>
            </a:r>
            <a:r>
              <a:rPr lang="fr-FR" sz="2800" dirty="0" smtClean="0">
                <a:solidFill>
                  <a:srgbClr val="808080"/>
                </a:solidFill>
              </a:rPr>
              <a:t>"</a:t>
            </a:r>
            <a:r>
              <a:rPr lang="fr-FR" sz="2800" b="1" dirty="0" smtClean="0">
                <a:solidFill>
                  <a:srgbClr val="000080"/>
                </a:solidFill>
              </a:rPr>
              <a:t>;</a:t>
            </a:r>
            <a:endParaRPr lang="fr-FR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000000"/>
                </a:solidFill>
              </a:rPr>
              <a:t>cout </a:t>
            </a:r>
            <a:r>
              <a:rPr lang="fr-FR" sz="2800" b="1" dirty="0">
                <a:solidFill>
                  <a:srgbClr val="000080"/>
                </a:solidFill>
              </a:rPr>
              <a:t>&lt;&lt;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b="1" dirty="0" smtClean="0">
                <a:solidFill>
                  <a:srgbClr val="000080"/>
                </a:solidFill>
              </a:rPr>
              <a:t>( </a:t>
            </a:r>
            <a:r>
              <a:rPr lang="fr-FR" sz="2800" dirty="0" smtClean="0">
                <a:solidFill>
                  <a:srgbClr val="FF8000"/>
                </a:solidFill>
              </a:rPr>
              <a:t>2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>
                <a:solidFill>
                  <a:srgbClr val="000080"/>
                </a:solidFill>
              </a:rPr>
              <a:t>+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smtClean="0">
                <a:solidFill>
                  <a:srgbClr val="FF8000"/>
                </a:solidFill>
              </a:rPr>
              <a:t>7 </a:t>
            </a:r>
            <a:r>
              <a:rPr lang="fr-FR" sz="2800" b="1" dirty="0" smtClean="0">
                <a:solidFill>
                  <a:srgbClr val="000080"/>
                </a:solidFill>
              </a:rPr>
              <a:t>);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endParaRPr lang="fr-FR" sz="2800" dirty="0">
              <a:solidFill>
                <a:srgbClr val="000000"/>
              </a:solidFill>
            </a:endParaRPr>
          </a:p>
          <a:p>
            <a:endParaRPr lang="fr-FR" sz="2800" dirty="0"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“</a:t>
            </a:r>
            <a:r>
              <a:rPr lang="en-US" i="1" dirty="0" err="1" smtClean="0"/>
              <a:t>cout</a:t>
            </a:r>
            <a:r>
              <a:rPr lang="en-US" i="1" dirty="0" smtClean="0"/>
              <a:t>”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86728" y="3503589"/>
            <a:ext cx="2200275" cy="1042988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144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3 + 9 = </a:t>
            </a:r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62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7" y="2017051"/>
            <a:ext cx="5514975" cy="3726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 smtClean="0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"Hello,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"I am </a:t>
            </a:r>
            <a:r>
              <a:rPr lang="en-US" sz="2800" dirty="0" err="1">
                <a:solidFill>
                  <a:srgbClr val="808080"/>
                </a:solidFill>
              </a:rPr>
              <a:t>Shivam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endParaRPr lang="en-US" i="1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8072438" y="3322472"/>
            <a:ext cx="3557586" cy="1115681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49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Hello, I am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dirty="0" err="1" smtClean="0">
                <a:solidFill>
                  <a:schemeClr val="bg1"/>
                </a:solidFill>
              </a:rPr>
              <a:t>hivam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‘\n’ represents the newline character, which when used with </a:t>
            </a:r>
            <a:r>
              <a:rPr lang="en-US" sz="2800" i="1" dirty="0" err="1" smtClean="0"/>
              <a:t>cout</a:t>
            </a:r>
            <a:r>
              <a:rPr lang="en-US" sz="2800" dirty="0" smtClean="0"/>
              <a:t> directs the following content to the next line.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Newline character : ‘\n’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71535" y="4055974"/>
            <a:ext cx="3714750" cy="51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"Bleep\</a:t>
            </a:r>
            <a:r>
              <a:rPr lang="en-US" sz="2800" dirty="0" err="1" smtClean="0">
                <a:solidFill>
                  <a:srgbClr val="808080"/>
                </a:solidFill>
              </a:rPr>
              <a:t>nBloop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i="1" dirty="0" smtClean="0"/>
          </a:p>
        </p:txBody>
      </p:sp>
      <p:sp>
        <p:nvSpPr>
          <p:cNvPr id="10" name="Line Callout 1 9"/>
          <p:cNvSpPr/>
          <p:nvPr/>
        </p:nvSpPr>
        <p:spPr>
          <a:xfrm>
            <a:off x="7772397" y="3607531"/>
            <a:ext cx="2200275" cy="1412850"/>
          </a:xfrm>
          <a:prstGeom prst="borderCallout1">
            <a:avLst>
              <a:gd name="adj1" fmla="val 52996"/>
              <a:gd name="adj2" fmla="val -541"/>
              <a:gd name="adj3" fmla="val 52585"/>
              <a:gd name="adj4" fmla="val -14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Bleep</a:t>
            </a:r>
          </a:p>
          <a:p>
            <a:r>
              <a:rPr lang="en-US" sz="2800" dirty="0" err="1" smtClean="0"/>
              <a:t>Bloop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40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uiExpand="1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 smtClean="0"/>
          </a:p>
          <a:p>
            <a:pPr marL="228600" indent="-228600">
              <a:buFont typeface="+mj-lt"/>
              <a:buAutoNum type="arabicPeriod"/>
            </a:pPr>
            <a:endParaRPr lang="en-US" sz="2800" dirty="0"/>
          </a:p>
          <a:p>
            <a:pPr marL="228600" indent="-228600">
              <a:buFont typeface="+mj-lt"/>
              <a:buAutoNum type="arabicPeriod"/>
            </a:pPr>
            <a:endParaRPr lang="en-US" sz="5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57286" y="1845597"/>
            <a:ext cx="445770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"I am bond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"\n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"James bond"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endParaRPr lang="en-US" sz="2800" i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Predict output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66806" y="3583917"/>
            <a:ext cx="444818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rgbClr val="000000"/>
                </a:solidFill>
              </a:rPr>
              <a:t>cout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"Sum of 9 and 11 is </a:t>
            </a:r>
            <a:r>
              <a:rPr lang="en-US" sz="2600" dirty="0" smtClean="0">
                <a:solidFill>
                  <a:srgbClr val="808080"/>
                </a:solidFill>
              </a:rPr>
              <a:t>"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en-US" sz="2600" dirty="0" err="1" smtClean="0">
                <a:solidFill>
                  <a:srgbClr val="000000"/>
                </a:solidFill>
              </a:rPr>
              <a:t>cout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</a:rPr>
              <a:t>( </a:t>
            </a:r>
            <a:r>
              <a:rPr lang="en-US" sz="2600" dirty="0" smtClean="0">
                <a:solidFill>
                  <a:srgbClr val="FF8000"/>
                </a:solidFill>
              </a:rPr>
              <a:t>9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+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FF8000"/>
                </a:solidFill>
              </a:rPr>
              <a:t>11 </a:t>
            </a:r>
            <a:r>
              <a:rPr lang="en-US" sz="2600" b="1" dirty="0" smtClean="0">
                <a:solidFill>
                  <a:srgbClr val="000080"/>
                </a:solidFill>
              </a:rPr>
              <a:t>);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en-US" sz="2600" dirty="0" err="1">
                <a:solidFill>
                  <a:srgbClr val="000000"/>
                </a:solidFill>
              </a:rPr>
              <a:t>cout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"\n        Bye"</a:t>
            </a:r>
            <a:r>
              <a:rPr lang="en-US" sz="2600" b="1" dirty="0">
                <a:solidFill>
                  <a:srgbClr val="000080"/>
                </a:solidFill>
              </a:rPr>
              <a:t>;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sz="2600" i="1" dirty="0" smtClean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66806" y="5322237"/>
            <a:ext cx="444818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600" dirty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808080"/>
                </a:solidFill>
              </a:rPr>
              <a:t>"11 – 9 = </a:t>
            </a:r>
            <a:r>
              <a:rPr lang="fr-FR" sz="2600" dirty="0" smtClean="0">
                <a:solidFill>
                  <a:srgbClr val="808080"/>
                </a:solidFill>
              </a:rPr>
              <a:t>"</a:t>
            </a:r>
            <a:r>
              <a:rPr lang="fr-FR" sz="2600" b="1" dirty="0" smtClean="0">
                <a:solidFill>
                  <a:srgbClr val="000080"/>
                </a:solidFill>
              </a:rPr>
              <a:t>;</a:t>
            </a:r>
            <a:endParaRPr lang="fr-FR" sz="2600" dirty="0" smtClean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808080"/>
                </a:solidFill>
              </a:rPr>
              <a:t>"\n</a:t>
            </a:r>
            <a:r>
              <a:rPr lang="fr-FR" sz="2600" dirty="0" smtClean="0">
                <a:solidFill>
                  <a:srgbClr val="808080"/>
                </a:solidFill>
              </a:rPr>
              <a:t>"</a:t>
            </a:r>
            <a:r>
              <a:rPr lang="fr-FR" sz="2600" b="1" dirty="0" smtClean="0">
                <a:solidFill>
                  <a:srgbClr val="000080"/>
                </a:solidFill>
              </a:rPr>
              <a:t>;</a:t>
            </a:r>
            <a:endParaRPr lang="fr-FR" sz="2600" dirty="0" smtClean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FF8000"/>
                </a:solidFill>
              </a:rPr>
              <a:t>4</a:t>
            </a:r>
            <a:r>
              <a:rPr lang="fr-FR" sz="2600" b="1" dirty="0">
                <a:solidFill>
                  <a:srgbClr val="000080"/>
                </a:solidFill>
              </a:rPr>
              <a:t>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endParaRPr lang="fr-FR" sz="2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42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  <p:bldP spid="11" grpId="0" uiExpand="1" build="p" animBg="1"/>
      <p:bldP spid="1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 smtClean="0"/>
          </a:p>
          <a:p>
            <a:pPr marL="228600" indent="-228600">
              <a:buFont typeface="+mj-lt"/>
              <a:buAutoNum type="arabicPeriod"/>
            </a:pPr>
            <a:endParaRPr lang="en-US" sz="2800" dirty="0"/>
          </a:p>
          <a:p>
            <a:pPr marL="228600" indent="-228600">
              <a:buFont typeface="+mj-lt"/>
              <a:buAutoNum type="arabicPeriod"/>
            </a:pPr>
            <a:endParaRPr lang="en-US" sz="5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Predict output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58149" y="1845597"/>
            <a:ext cx="3371849" cy="1407952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7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I am bond</a:t>
            </a:r>
          </a:p>
          <a:p>
            <a:r>
              <a:rPr lang="en-US" sz="2800" dirty="0" smtClean="0"/>
              <a:t>James bond</a:t>
            </a:r>
            <a:endParaRPr lang="en-US" sz="2800" dirty="0"/>
          </a:p>
        </p:txBody>
      </p:sp>
      <p:sp>
        <p:nvSpPr>
          <p:cNvPr id="12" name="Line Callout 1 11"/>
          <p:cNvSpPr/>
          <p:nvPr/>
        </p:nvSpPr>
        <p:spPr>
          <a:xfrm>
            <a:off x="8067669" y="3583917"/>
            <a:ext cx="3362329" cy="1407952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73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Sum of 9 and 11 is 20</a:t>
            </a:r>
          </a:p>
          <a:p>
            <a:r>
              <a:rPr lang="en-US" sz="2800" i="1" dirty="0" smtClean="0"/>
              <a:t>        </a:t>
            </a:r>
            <a:r>
              <a:rPr lang="en-US" sz="2800" i="1" dirty="0"/>
              <a:t>Bye</a:t>
            </a:r>
            <a:endParaRPr lang="en-US" sz="2800" dirty="0"/>
          </a:p>
        </p:txBody>
      </p:sp>
      <p:sp>
        <p:nvSpPr>
          <p:cNvPr id="16" name="Line Callout 1 15"/>
          <p:cNvSpPr/>
          <p:nvPr/>
        </p:nvSpPr>
        <p:spPr>
          <a:xfrm>
            <a:off x="8067669" y="5322237"/>
            <a:ext cx="3362329" cy="1407952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73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11 – 9 = </a:t>
            </a:r>
          </a:p>
          <a:p>
            <a:r>
              <a:rPr lang="en-US" sz="2800" dirty="0"/>
              <a:t>4</a:t>
            </a:r>
            <a:endParaRPr lang="en-US" sz="2800" dirty="0" smtClean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57286" y="1845597"/>
            <a:ext cx="445770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"I am bond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"\n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"James bond"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endParaRPr lang="en-US" sz="2800" i="1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66806" y="3583917"/>
            <a:ext cx="444818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rgbClr val="000000"/>
                </a:solidFill>
              </a:rPr>
              <a:t>cout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"Sum of 9 and 11 is </a:t>
            </a:r>
            <a:r>
              <a:rPr lang="en-US" sz="2600" dirty="0" smtClean="0">
                <a:solidFill>
                  <a:srgbClr val="808080"/>
                </a:solidFill>
              </a:rPr>
              <a:t>"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en-US" sz="2600" dirty="0" err="1" smtClean="0">
                <a:solidFill>
                  <a:srgbClr val="000000"/>
                </a:solidFill>
              </a:rPr>
              <a:t>cout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</a:rPr>
              <a:t>( </a:t>
            </a:r>
            <a:r>
              <a:rPr lang="en-US" sz="2600" dirty="0" smtClean="0">
                <a:solidFill>
                  <a:srgbClr val="FF8000"/>
                </a:solidFill>
              </a:rPr>
              <a:t>9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+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FF8000"/>
                </a:solidFill>
              </a:rPr>
              <a:t>11 </a:t>
            </a:r>
            <a:r>
              <a:rPr lang="en-US" sz="2600" b="1" dirty="0" smtClean="0">
                <a:solidFill>
                  <a:srgbClr val="000080"/>
                </a:solidFill>
              </a:rPr>
              <a:t>);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en-US" sz="2600" dirty="0" err="1" smtClean="0">
                <a:solidFill>
                  <a:srgbClr val="000000"/>
                </a:solidFill>
              </a:rPr>
              <a:t>cout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"\</a:t>
            </a:r>
            <a:r>
              <a:rPr lang="en-US" sz="2600" dirty="0" smtClean="0">
                <a:solidFill>
                  <a:srgbClr val="808080"/>
                </a:solidFill>
              </a:rPr>
              <a:t>n        Bye</a:t>
            </a:r>
            <a:r>
              <a:rPr lang="en-US" sz="2600" dirty="0">
                <a:solidFill>
                  <a:srgbClr val="808080"/>
                </a:solidFill>
              </a:rPr>
              <a:t>"</a:t>
            </a:r>
            <a:r>
              <a:rPr lang="en-US" sz="2600" b="1" dirty="0">
                <a:solidFill>
                  <a:srgbClr val="000080"/>
                </a:solidFill>
              </a:rPr>
              <a:t>;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sz="2600" i="1" dirty="0" smtClean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66806" y="5322237"/>
            <a:ext cx="4448182" cy="1407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600" dirty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808080"/>
                </a:solidFill>
              </a:rPr>
              <a:t>"11 – 9 = </a:t>
            </a:r>
            <a:r>
              <a:rPr lang="fr-FR" sz="2600" dirty="0" smtClean="0">
                <a:solidFill>
                  <a:srgbClr val="808080"/>
                </a:solidFill>
              </a:rPr>
              <a:t>"</a:t>
            </a:r>
            <a:r>
              <a:rPr lang="fr-FR" sz="2600" b="1" dirty="0" smtClean="0">
                <a:solidFill>
                  <a:srgbClr val="000080"/>
                </a:solidFill>
              </a:rPr>
              <a:t>;</a:t>
            </a:r>
            <a:endParaRPr lang="fr-FR" sz="2600" dirty="0" smtClean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808080"/>
                </a:solidFill>
              </a:rPr>
              <a:t>"\n</a:t>
            </a:r>
            <a:r>
              <a:rPr lang="fr-FR" sz="2600" dirty="0" smtClean="0">
                <a:solidFill>
                  <a:srgbClr val="808080"/>
                </a:solidFill>
              </a:rPr>
              <a:t>"</a:t>
            </a:r>
            <a:r>
              <a:rPr lang="fr-FR" sz="2600" b="1" dirty="0" smtClean="0">
                <a:solidFill>
                  <a:srgbClr val="000080"/>
                </a:solidFill>
              </a:rPr>
              <a:t>;</a:t>
            </a:r>
            <a:endParaRPr lang="fr-FR" sz="2600" dirty="0" smtClean="0">
              <a:solidFill>
                <a:srgbClr val="000000"/>
              </a:solidFill>
            </a:endParaRPr>
          </a:p>
          <a:p>
            <a:r>
              <a:rPr lang="fr-FR" sz="2600" dirty="0" smtClean="0">
                <a:solidFill>
                  <a:srgbClr val="000000"/>
                </a:solidFill>
              </a:rPr>
              <a:t>cout </a:t>
            </a:r>
            <a:r>
              <a:rPr lang="fr-FR" sz="2600" b="1" dirty="0">
                <a:solidFill>
                  <a:srgbClr val="000080"/>
                </a:solidFill>
              </a:rPr>
              <a:t>&lt;&lt;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r>
              <a:rPr lang="fr-FR" sz="2600" dirty="0">
                <a:solidFill>
                  <a:srgbClr val="FF8000"/>
                </a:solidFill>
              </a:rPr>
              <a:t>4</a:t>
            </a:r>
            <a:r>
              <a:rPr lang="fr-FR" sz="2600" b="1" dirty="0">
                <a:solidFill>
                  <a:srgbClr val="000080"/>
                </a:solidFill>
              </a:rPr>
              <a:t>;</a:t>
            </a:r>
            <a:r>
              <a:rPr lang="fr-FR" sz="2600" dirty="0">
                <a:solidFill>
                  <a:srgbClr val="000000"/>
                </a:solidFill>
              </a:rPr>
              <a:t> </a:t>
            </a:r>
            <a:endParaRPr lang="fr-FR" sz="2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39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12" grpId="0" uiExpand="1" animBg="1"/>
      <p:bldP spid="16" grpId="0" animBg="1"/>
    </p:bld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688</Words>
  <Application>Microsoft Office PowerPoint</Application>
  <PresentationFormat>Widescreen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2_Metropolitan</vt:lpstr>
      <vt:lpstr>3. Comments, and cout</vt:lpstr>
      <vt:lpstr>Revisiting the first program</vt:lpstr>
      <vt:lpstr>PowerPoint Presentation</vt:lpstr>
      <vt:lpstr>PowerPoint Presentation</vt:lpstr>
      <vt:lpstr>PowerPoint Presentation</vt:lpstr>
      <vt:lpstr>Find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2017-05-29T10:10:22Z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