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36" r:id="rId4"/>
    <p:sldMasterId id="2147483948" r:id="rId5"/>
  </p:sldMasterIdLst>
  <p:notesMasterIdLst>
    <p:notesMasterId r:id="rId21"/>
  </p:notesMasterIdLst>
  <p:sldIdLst>
    <p:sldId id="256" r:id="rId6"/>
    <p:sldId id="257" r:id="rId7"/>
    <p:sldId id="266" r:id="rId8"/>
    <p:sldId id="281" r:id="rId9"/>
    <p:sldId id="264" r:id="rId10"/>
    <p:sldId id="272" r:id="rId11"/>
    <p:sldId id="267" r:id="rId12"/>
    <p:sldId id="271" r:id="rId13"/>
    <p:sldId id="273" r:id="rId14"/>
    <p:sldId id="275" r:id="rId15"/>
    <p:sldId id="276" r:id="rId16"/>
    <p:sldId id="277" r:id="rId17"/>
    <p:sldId id="280" r:id="rId18"/>
    <p:sldId id="279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70247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72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0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7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2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84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38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3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0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96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1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86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66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5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0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7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8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96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8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3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5/31/2017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F0A22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A22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2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808567"/>
            <a:ext cx="10782300" cy="3352800"/>
          </a:xfrm>
        </p:spPr>
        <p:txBody>
          <a:bodyPr/>
          <a:lstStyle/>
          <a:p>
            <a:pPr algn="ctr"/>
            <a:r>
              <a:rPr lang="en-US" sz="6000" dirty="0"/>
              <a:t>4</a:t>
            </a:r>
            <a:r>
              <a:rPr lang="en-US" sz="6000" smtClean="0"/>
              <a:t>. </a:t>
            </a:r>
            <a:r>
              <a:rPr lang="en-US" sz="6000" dirty="0" smtClean="0"/>
              <a:t>Variables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Shivam</a:t>
            </a:r>
            <a:r>
              <a:rPr lang="en-US" dirty="0" smtClean="0">
                <a:solidFill>
                  <a:schemeClr val="bg1"/>
                </a:solidFill>
              </a:rPr>
              <a:t> Malhotra</a:t>
            </a:r>
          </a:p>
        </p:txBody>
      </p:sp>
    </p:spTree>
    <p:extLst>
      <p:ext uri="{BB962C8B-B14F-4D97-AF65-F5344CB8AC3E}">
        <p14:creationId xmlns:p14="http://schemas.microsoft.com/office/powerpoint/2010/main" val="350645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14389" y="2231367"/>
            <a:ext cx="5772149" cy="32978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4000"/>
                </a:solidFill>
              </a:rPr>
              <a:t>#include </a:t>
            </a:r>
            <a:r>
              <a:rPr lang="en-US" dirty="0">
                <a:solidFill>
                  <a:srgbClr val="804000"/>
                </a:solidFill>
              </a:rPr>
              <a:t>&lt;</a:t>
            </a:r>
            <a:r>
              <a:rPr lang="en-US" dirty="0" err="1" smtClean="0">
                <a:solidFill>
                  <a:srgbClr val="804000"/>
                </a:solidFill>
              </a:rPr>
              <a:t>iostream.h</a:t>
            </a:r>
            <a:r>
              <a:rPr lang="en-US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main</a:t>
            </a:r>
            <a:r>
              <a:rPr lang="en-US" b="1" dirty="0" smtClean="0">
                <a:solidFill>
                  <a:srgbClr val="00008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{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myMarks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97/10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cout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"My marks are 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myMarks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8000"/>
                </a:solidFill>
              </a:rPr>
              <a:t>0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14389" y="2231367"/>
            <a:ext cx="5772149" cy="32978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4000"/>
                </a:solidFill>
              </a:rPr>
              <a:t>#include </a:t>
            </a:r>
            <a:r>
              <a:rPr lang="en-US" dirty="0">
                <a:solidFill>
                  <a:srgbClr val="804000"/>
                </a:solidFill>
              </a:rPr>
              <a:t>&lt;</a:t>
            </a:r>
            <a:r>
              <a:rPr lang="en-US" dirty="0" err="1" smtClean="0">
                <a:solidFill>
                  <a:srgbClr val="804000"/>
                </a:solidFill>
              </a:rPr>
              <a:t>iostream.h</a:t>
            </a:r>
            <a:r>
              <a:rPr lang="en-US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main</a:t>
            </a:r>
            <a:r>
              <a:rPr lang="en-US" b="1" dirty="0" smtClean="0">
                <a:solidFill>
                  <a:srgbClr val="00008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{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myMarks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97/10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cout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"My marks are 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myMarks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8000"/>
                </a:solidFill>
              </a:rPr>
              <a:t>0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}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8086728" y="3329619"/>
            <a:ext cx="2657472" cy="1101394"/>
          </a:xfrm>
          <a:prstGeom prst="borderCallout1">
            <a:avLst>
              <a:gd name="adj1" fmla="val 52996"/>
              <a:gd name="adj2" fmla="val -541"/>
              <a:gd name="adj3" fmla="val 52796"/>
              <a:gd name="adj4" fmla="val -56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</a:rPr>
              <a:t>Output 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My marks are 9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766805"/>
            <a:ext cx="10772775" cy="4081627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The </a:t>
            </a:r>
            <a:r>
              <a:rPr lang="en-US" sz="2800" dirty="0" err="1" smtClean="0"/>
              <a:t>cin</a:t>
            </a:r>
            <a:r>
              <a:rPr lang="en-US" sz="2800" dirty="0" smtClean="0"/>
              <a:t> statement is used to read input from the keyboard into variables.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rgbClr val="00008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When you write </a:t>
            </a:r>
            <a:endParaRPr lang="en-US" sz="2800" dirty="0"/>
          </a:p>
          <a:p>
            <a:r>
              <a:rPr lang="en-US" sz="2800" dirty="0" smtClean="0">
                <a:solidFill>
                  <a:srgbClr val="8000FF"/>
                </a:solidFill>
              </a:rPr>
              <a:t>	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num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cin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&gt;&gt;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num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    you are reading an integer from the keyboard into the variable </a:t>
            </a:r>
            <a:r>
              <a:rPr lang="en-US" sz="2800" i="1" dirty="0" smtClean="0"/>
              <a:t>num.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0A22E"/>
                </a:solidFill>
              </a:rPr>
              <a:t>Reading input using </a:t>
            </a:r>
            <a:r>
              <a:rPr lang="en-US" i="1" dirty="0" err="1" smtClean="0">
                <a:solidFill>
                  <a:srgbClr val="F0A22E"/>
                </a:solidFill>
              </a:rPr>
              <a:t>cin</a:t>
            </a:r>
            <a:endParaRPr lang="en-US" i="1" dirty="0">
              <a:solidFill>
                <a:srgbClr val="F0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5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cin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14389" y="2586038"/>
            <a:ext cx="6100761" cy="410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>
                <a:solidFill>
                  <a:srgbClr val="804000"/>
                </a:solidFill>
              </a:rPr>
              <a:t>#include &lt;</a:t>
            </a:r>
            <a:r>
              <a:rPr lang="en-US" sz="4500" dirty="0" err="1" smtClean="0">
                <a:solidFill>
                  <a:srgbClr val="804000"/>
                </a:solidFill>
              </a:rPr>
              <a:t>iostream.h</a:t>
            </a:r>
            <a:r>
              <a:rPr lang="en-US" sz="450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500" dirty="0" err="1" smtClean="0">
                <a:solidFill>
                  <a:srgbClr val="8000FF"/>
                </a:solidFill>
              </a:rPr>
              <a:t>int</a:t>
            </a:r>
            <a:r>
              <a:rPr lang="en-US" sz="4500" dirty="0" smtClean="0">
                <a:solidFill>
                  <a:srgbClr val="000000"/>
                </a:solidFill>
              </a:rPr>
              <a:t> </a:t>
            </a:r>
            <a:r>
              <a:rPr lang="en-US" sz="4500" dirty="0">
                <a:solidFill>
                  <a:srgbClr val="000000"/>
                </a:solidFill>
              </a:rPr>
              <a:t>main</a:t>
            </a:r>
            <a:r>
              <a:rPr lang="en-US" sz="4500" b="1" dirty="0" smtClean="0">
                <a:solidFill>
                  <a:srgbClr val="000080"/>
                </a:solidFill>
              </a:rPr>
              <a:t>()</a:t>
            </a:r>
            <a:endParaRPr lang="en-US" sz="4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4500" b="1" dirty="0" smtClean="0">
                <a:solidFill>
                  <a:srgbClr val="000080"/>
                </a:solidFill>
              </a:rPr>
              <a:t>{</a:t>
            </a:r>
            <a:endParaRPr lang="en-US" sz="4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4500" dirty="0" smtClean="0">
                <a:solidFill>
                  <a:srgbClr val="8000FF"/>
                </a:solidFill>
              </a:rPr>
              <a:t>	</a:t>
            </a:r>
            <a:r>
              <a:rPr lang="en-US" sz="4500" dirty="0" err="1" smtClean="0">
                <a:solidFill>
                  <a:srgbClr val="8000FF"/>
                </a:solidFill>
              </a:rPr>
              <a:t>int</a:t>
            </a:r>
            <a:r>
              <a:rPr lang="en-US" sz="4500" dirty="0" smtClean="0">
                <a:solidFill>
                  <a:srgbClr val="000000"/>
                </a:solidFill>
              </a:rPr>
              <a:t> number</a:t>
            </a:r>
            <a:r>
              <a:rPr lang="en-US" sz="4500" b="1" dirty="0" smtClean="0">
                <a:solidFill>
                  <a:srgbClr val="00008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000000"/>
                </a:solidFill>
              </a:rPr>
              <a:t>	</a:t>
            </a:r>
            <a:r>
              <a:rPr lang="en-US" sz="4500" dirty="0" err="1" smtClean="0">
                <a:solidFill>
                  <a:srgbClr val="000000"/>
                </a:solidFill>
              </a:rPr>
              <a:t>cout</a:t>
            </a:r>
            <a:r>
              <a:rPr lang="en-US" sz="4500" dirty="0" smtClean="0">
                <a:solidFill>
                  <a:srgbClr val="000000"/>
                </a:solidFill>
              </a:rPr>
              <a:t> </a:t>
            </a:r>
            <a:r>
              <a:rPr lang="en-US" sz="4500" b="1" dirty="0">
                <a:solidFill>
                  <a:srgbClr val="000080"/>
                </a:solidFill>
              </a:rPr>
              <a:t>&lt;&lt;</a:t>
            </a:r>
            <a:r>
              <a:rPr lang="en-US" sz="4500" dirty="0">
                <a:solidFill>
                  <a:srgbClr val="000000"/>
                </a:solidFill>
              </a:rPr>
              <a:t> </a:t>
            </a:r>
            <a:r>
              <a:rPr lang="en-US" sz="4500" dirty="0">
                <a:solidFill>
                  <a:srgbClr val="808080"/>
                </a:solidFill>
              </a:rPr>
              <a:t>"Enter a number : </a:t>
            </a:r>
            <a:r>
              <a:rPr lang="en-US" sz="4500" dirty="0" smtClean="0">
                <a:solidFill>
                  <a:srgbClr val="808080"/>
                </a:solidFill>
              </a:rPr>
              <a:t>"</a:t>
            </a:r>
            <a:r>
              <a:rPr lang="en-US" sz="4500" b="1" dirty="0" smtClean="0">
                <a:solidFill>
                  <a:srgbClr val="000080"/>
                </a:solidFill>
              </a:rPr>
              <a:t>;</a:t>
            </a:r>
            <a:endParaRPr lang="en-US" sz="4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</a:rPr>
              <a:t>	</a:t>
            </a:r>
            <a:r>
              <a:rPr lang="en-US" sz="4500" dirty="0" err="1" smtClean="0">
                <a:solidFill>
                  <a:srgbClr val="000000"/>
                </a:solidFill>
              </a:rPr>
              <a:t>cin</a:t>
            </a:r>
            <a:r>
              <a:rPr lang="en-US" sz="4500" dirty="0" smtClean="0">
                <a:solidFill>
                  <a:srgbClr val="000000"/>
                </a:solidFill>
              </a:rPr>
              <a:t> </a:t>
            </a:r>
            <a:r>
              <a:rPr lang="en-US" sz="4500" b="1" dirty="0">
                <a:solidFill>
                  <a:srgbClr val="000080"/>
                </a:solidFill>
              </a:rPr>
              <a:t>&gt;&gt;</a:t>
            </a:r>
            <a:r>
              <a:rPr lang="en-US" sz="4500" dirty="0">
                <a:solidFill>
                  <a:srgbClr val="000000"/>
                </a:solidFill>
              </a:rPr>
              <a:t> </a:t>
            </a:r>
            <a:r>
              <a:rPr lang="en-US" sz="4500" dirty="0" smtClean="0">
                <a:solidFill>
                  <a:srgbClr val="000000"/>
                </a:solidFill>
              </a:rPr>
              <a:t>number</a:t>
            </a:r>
            <a:r>
              <a:rPr lang="en-US" sz="4500" b="1" dirty="0" smtClean="0">
                <a:solidFill>
                  <a:srgbClr val="000080"/>
                </a:solidFill>
              </a:rPr>
              <a:t>;</a:t>
            </a:r>
            <a:endParaRPr lang="en-US" sz="4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4500" dirty="0" smtClean="0">
                <a:solidFill>
                  <a:srgbClr val="000000"/>
                </a:solidFill>
              </a:rPr>
              <a:t>	</a:t>
            </a:r>
            <a:r>
              <a:rPr lang="en-US" sz="4500" dirty="0" err="1" smtClean="0">
                <a:solidFill>
                  <a:srgbClr val="000000"/>
                </a:solidFill>
              </a:rPr>
              <a:t>cout</a:t>
            </a:r>
            <a:r>
              <a:rPr lang="en-US" sz="4500" dirty="0" smtClean="0">
                <a:solidFill>
                  <a:srgbClr val="000000"/>
                </a:solidFill>
              </a:rPr>
              <a:t> </a:t>
            </a:r>
            <a:r>
              <a:rPr lang="en-US" sz="4500" b="1" dirty="0">
                <a:solidFill>
                  <a:srgbClr val="000080"/>
                </a:solidFill>
              </a:rPr>
              <a:t>&lt;&lt;</a:t>
            </a:r>
            <a:r>
              <a:rPr lang="en-US" sz="4500" dirty="0">
                <a:solidFill>
                  <a:srgbClr val="000000"/>
                </a:solidFill>
              </a:rPr>
              <a:t> </a:t>
            </a:r>
            <a:r>
              <a:rPr lang="en-US" sz="4500" dirty="0">
                <a:solidFill>
                  <a:srgbClr val="808080"/>
                </a:solidFill>
              </a:rPr>
              <a:t>"The number entered is : </a:t>
            </a:r>
            <a:r>
              <a:rPr lang="en-US" sz="4500" dirty="0" smtClean="0">
                <a:solidFill>
                  <a:srgbClr val="808080"/>
                </a:solidFill>
              </a:rPr>
              <a:t>"</a:t>
            </a:r>
            <a:r>
              <a:rPr lang="en-US" sz="4500" b="1" dirty="0" smtClean="0">
                <a:solidFill>
                  <a:srgbClr val="000080"/>
                </a:solidFill>
              </a:rPr>
              <a:t>;</a:t>
            </a:r>
            <a:endParaRPr lang="en-US" sz="4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4500" dirty="0" smtClean="0">
                <a:solidFill>
                  <a:srgbClr val="000000"/>
                </a:solidFill>
              </a:rPr>
              <a:t>	</a:t>
            </a:r>
            <a:r>
              <a:rPr lang="en-US" sz="4500" dirty="0" err="1" smtClean="0">
                <a:solidFill>
                  <a:srgbClr val="000000"/>
                </a:solidFill>
              </a:rPr>
              <a:t>cout</a:t>
            </a:r>
            <a:r>
              <a:rPr lang="en-US" sz="4500" dirty="0" smtClean="0">
                <a:solidFill>
                  <a:srgbClr val="000000"/>
                </a:solidFill>
              </a:rPr>
              <a:t> </a:t>
            </a:r>
            <a:r>
              <a:rPr lang="en-US" sz="4500" b="1" dirty="0">
                <a:solidFill>
                  <a:srgbClr val="000080"/>
                </a:solidFill>
              </a:rPr>
              <a:t>&lt;&lt;</a:t>
            </a:r>
            <a:r>
              <a:rPr lang="en-US" sz="4500" dirty="0">
                <a:solidFill>
                  <a:srgbClr val="000000"/>
                </a:solidFill>
              </a:rPr>
              <a:t> </a:t>
            </a:r>
            <a:r>
              <a:rPr lang="en-US" sz="4500" dirty="0" smtClean="0">
                <a:solidFill>
                  <a:srgbClr val="000000"/>
                </a:solidFill>
              </a:rPr>
              <a:t>number</a:t>
            </a:r>
            <a:r>
              <a:rPr lang="en-US" sz="4500" b="1" dirty="0" smtClean="0">
                <a:solidFill>
                  <a:srgbClr val="00008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4500" b="1" dirty="0" smtClean="0">
                <a:solidFill>
                  <a:srgbClr val="0000FF"/>
                </a:solidFill>
              </a:rPr>
              <a:t>	return</a:t>
            </a:r>
            <a:r>
              <a:rPr lang="en-US" sz="4500" dirty="0" smtClean="0">
                <a:solidFill>
                  <a:srgbClr val="000000"/>
                </a:solidFill>
              </a:rPr>
              <a:t> </a:t>
            </a:r>
            <a:r>
              <a:rPr lang="en-US" sz="4500" dirty="0">
                <a:solidFill>
                  <a:srgbClr val="FF8000"/>
                </a:solidFill>
              </a:rPr>
              <a:t>0</a:t>
            </a:r>
            <a:r>
              <a:rPr lang="en-US" sz="4500" b="1" dirty="0" smtClean="0">
                <a:solidFill>
                  <a:srgbClr val="000080"/>
                </a:solidFill>
              </a:rPr>
              <a:t>;</a:t>
            </a:r>
            <a:endParaRPr lang="en-US" sz="4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4500" b="1" dirty="0" smtClean="0">
                <a:solidFill>
                  <a:srgbClr val="000080"/>
                </a:solidFill>
              </a:rPr>
              <a:t>}</a:t>
            </a:r>
            <a:endParaRPr lang="en-US" sz="4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7586663" y="3884200"/>
            <a:ext cx="4243388" cy="1504185"/>
          </a:xfrm>
          <a:prstGeom prst="borderCallout1">
            <a:avLst>
              <a:gd name="adj1" fmla="val 52996"/>
              <a:gd name="adj2" fmla="val -541"/>
              <a:gd name="adj3" fmla="val 53746"/>
              <a:gd name="adj4" fmla="val -15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</a:rPr>
              <a:t>Output 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Enter a number : 23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number entered is : 23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655408"/>
            <a:ext cx="10772775" cy="8192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 smtClean="0"/>
              <a:t>The following program reads an integer from the input and prints it :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9865519" y="2695876"/>
            <a:ext cx="2176498" cy="145825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23 is the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  <p:bldP spid="4" grpId="0" animBg="1"/>
      <p:bldP spid="5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Write a program which takes a </a:t>
            </a:r>
            <a:r>
              <a:rPr lang="en-US" sz="4400" b="1" dirty="0" smtClean="0"/>
              <a:t>positive integer</a:t>
            </a:r>
            <a:r>
              <a:rPr lang="en-US" sz="4400" dirty="0" smtClean="0"/>
              <a:t> as input from user and prints its last 3 digits.</a:t>
            </a:r>
          </a:p>
          <a:p>
            <a:r>
              <a:rPr lang="en-US" sz="4400" dirty="0" smtClean="0"/>
              <a:t>For example, </a:t>
            </a:r>
          </a:p>
          <a:p>
            <a:r>
              <a:rPr lang="en-US" sz="4400" dirty="0" smtClean="0"/>
              <a:t>Input : 1224           Output : 224</a:t>
            </a:r>
          </a:p>
          <a:p>
            <a:r>
              <a:rPr lang="en-US" sz="4400" dirty="0" smtClean="0"/>
              <a:t>Input : 34               Output : 34</a:t>
            </a:r>
            <a:endParaRPr lang="en-US" sz="4400" dirty="0"/>
          </a:p>
        </p:txBody>
      </p:sp>
      <p:sp>
        <p:nvSpPr>
          <p:cNvPr id="3" name="Right Arrow 2"/>
          <p:cNvSpPr/>
          <p:nvPr/>
        </p:nvSpPr>
        <p:spPr>
          <a:xfrm>
            <a:off x="4029075" y="4214813"/>
            <a:ext cx="576892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029075" y="4943475"/>
            <a:ext cx="576892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What’s ahead?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147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In the next video, we will study see more examples of variables input and output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398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Find output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14387" y="2017051"/>
            <a:ext cx="5514975" cy="38408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</a:rPr>
              <a:t>#include &lt;</a:t>
            </a:r>
            <a:r>
              <a:rPr lang="en-US" dirty="0" err="1">
                <a:solidFill>
                  <a:srgbClr val="804000"/>
                </a:solidFill>
              </a:rPr>
              <a:t>iostream.h</a:t>
            </a:r>
            <a:r>
              <a:rPr lang="en-US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main</a:t>
            </a:r>
            <a:r>
              <a:rPr lang="en-US" b="1" dirty="0" smtClean="0">
                <a:solidFill>
                  <a:srgbClr val="00008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{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cout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"When we divide 7 by 3\n</a:t>
            </a:r>
            <a:r>
              <a:rPr lang="en-US" dirty="0" smtClean="0">
                <a:solidFill>
                  <a:srgbClr val="808080"/>
                </a:solidFill>
              </a:rPr>
              <a:t>"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cout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"Quotient = 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7</a:t>
            </a:r>
            <a:r>
              <a:rPr lang="en-US" b="1" dirty="0" smtClean="0">
                <a:solidFill>
                  <a:srgbClr val="000080"/>
                </a:solidFill>
              </a:rPr>
              <a:t>/</a:t>
            </a:r>
            <a:r>
              <a:rPr lang="en-US" dirty="0" smtClean="0">
                <a:solidFill>
                  <a:srgbClr val="FF8000"/>
                </a:solidFill>
              </a:rPr>
              <a:t>3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cout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"\</a:t>
            </a:r>
            <a:r>
              <a:rPr lang="en-US" dirty="0" err="1">
                <a:solidFill>
                  <a:srgbClr val="808080"/>
                </a:solidFill>
              </a:rPr>
              <a:t>nRemainder</a:t>
            </a:r>
            <a:r>
              <a:rPr lang="en-US" dirty="0">
                <a:solidFill>
                  <a:srgbClr val="808080"/>
                </a:solidFill>
              </a:rPr>
              <a:t> = 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7</a:t>
            </a:r>
            <a:r>
              <a:rPr lang="en-US" b="1" dirty="0" smtClean="0">
                <a:solidFill>
                  <a:srgbClr val="000080"/>
                </a:solidFill>
              </a:rPr>
              <a:t>%</a:t>
            </a:r>
            <a:r>
              <a:rPr lang="en-US" dirty="0" smtClean="0">
                <a:solidFill>
                  <a:srgbClr val="FF8000"/>
                </a:solidFill>
              </a:rPr>
              <a:t>3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8000"/>
                </a:solidFill>
              </a:rPr>
              <a:t>0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}</a:t>
            </a:r>
            <a:endParaRPr lang="en-US" dirty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42768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Find output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14387" y="2017051"/>
            <a:ext cx="5514975" cy="38408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</a:rPr>
              <a:t>#include &lt;</a:t>
            </a:r>
            <a:r>
              <a:rPr lang="en-US" dirty="0" err="1">
                <a:solidFill>
                  <a:srgbClr val="804000"/>
                </a:solidFill>
              </a:rPr>
              <a:t>iostream.h</a:t>
            </a:r>
            <a:r>
              <a:rPr lang="en-US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main</a:t>
            </a:r>
            <a:r>
              <a:rPr lang="en-US" b="1" dirty="0" smtClean="0">
                <a:solidFill>
                  <a:srgbClr val="00008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{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cout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"When we divide 7 by 3\n</a:t>
            </a:r>
            <a:r>
              <a:rPr lang="en-US" dirty="0" smtClean="0">
                <a:solidFill>
                  <a:srgbClr val="808080"/>
                </a:solidFill>
              </a:rPr>
              <a:t>"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cout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"Quotient = 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7</a:t>
            </a:r>
            <a:r>
              <a:rPr lang="en-US" b="1" dirty="0" smtClean="0">
                <a:solidFill>
                  <a:srgbClr val="000080"/>
                </a:solidFill>
              </a:rPr>
              <a:t>/</a:t>
            </a:r>
            <a:r>
              <a:rPr lang="en-US" dirty="0" smtClean="0">
                <a:solidFill>
                  <a:srgbClr val="FF8000"/>
                </a:solidFill>
              </a:rPr>
              <a:t>3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cout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"\</a:t>
            </a:r>
            <a:r>
              <a:rPr lang="en-US" dirty="0" err="1">
                <a:solidFill>
                  <a:srgbClr val="808080"/>
                </a:solidFill>
              </a:rPr>
              <a:t>nRemainder</a:t>
            </a:r>
            <a:r>
              <a:rPr lang="en-US" dirty="0">
                <a:solidFill>
                  <a:srgbClr val="808080"/>
                </a:solidFill>
              </a:rPr>
              <a:t> = 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7</a:t>
            </a:r>
            <a:r>
              <a:rPr lang="en-US" b="1" dirty="0" smtClean="0">
                <a:solidFill>
                  <a:srgbClr val="000080"/>
                </a:solidFill>
              </a:rPr>
              <a:t>%</a:t>
            </a:r>
            <a:r>
              <a:rPr lang="en-US" dirty="0" smtClean="0">
                <a:solidFill>
                  <a:srgbClr val="FF8000"/>
                </a:solidFill>
              </a:rPr>
              <a:t>3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	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8000"/>
                </a:solidFill>
              </a:rPr>
              <a:t>0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}</a:t>
            </a:r>
            <a:endParaRPr lang="en-US" dirty="0"/>
          </a:p>
          <a:p>
            <a:endParaRPr lang="en-US" i="1" dirty="0" smtClean="0"/>
          </a:p>
        </p:txBody>
      </p:sp>
      <p:sp>
        <p:nvSpPr>
          <p:cNvPr id="4" name="Line Callout 1 3"/>
          <p:cNvSpPr/>
          <p:nvPr/>
        </p:nvSpPr>
        <p:spPr>
          <a:xfrm>
            <a:off x="8029576" y="3044494"/>
            <a:ext cx="3557586" cy="1785937"/>
          </a:xfrm>
          <a:prstGeom prst="borderCallout1">
            <a:avLst>
              <a:gd name="adj1" fmla="val 52996"/>
              <a:gd name="adj2" fmla="val -541"/>
              <a:gd name="adj3" fmla="val 52796"/>
              <a:gd name="adj4" fmla="val -48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</a:rPr>
              <a:t>Output :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When we divide 7 by </a:t>
            </a:r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Quotient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b="1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Remainder = 1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Think of a Calculator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603" y="1769984"/>
            <a:ext cx="5088016" cy="5088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4413" y="2017050"/>
            <a:ext cx="7119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will you write a program for a calculator?</a:t>
            </a:r>
          </a:p>
          <a:p>
            <a:endParaRPr lang="en-US" sz="2800" dirty="0"/>
          </a:p>
          <a:p>
            <a:r>
              <a:rPr lang="en-US" sz="2800" dirty="0" smtClean="0"/>
              <a:t>3 major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Take user input and store in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Perform calculations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Display the 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8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766805"/>
            <a:ext cx="10772775" cy="4081627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Variables are like boxes in which you can store values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When you write </a:t>
            </a:r>
          </a:p>
          <a:p>
            <a:r>
              <a:rPr lang="en-US" sz="2800" i="1" dirty="0"/>
              <a:t>	</a:t>
            </a:r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8000FF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myBox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you get a variable named “</a:t>
            </a:r>
            <a:r>
              <a:rPr lang="en-US" sz="2800" dirty="0" err="1" smtClean="0"/>
              <a:t>myBox</a:t>
            </a:r>
            <a:r>
              <a:rPr lang="en-US" sz="2800" dirty="0" smtClean="0"/>
              <a:t>” in which you can store an </a:t>
            </a:r>
            <a:r>
              <a:rPr lang="en-US" sz="2800" b="1" dirty="0" smtClean="0"/>
              <a:t>integer.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800" dirty="0" smtClean="0"/>
              <a:t>     Such a  statement is called the </a:t>
            </a:r>
            <a:r>
              <a:rPr lang="en-US" sz="2800" b="1" dirty="0" smtClean="0"/>
              <a:t>declaration</a:t>
            </a:r>
            <a:r>
              <a:rPr lang="en-US" sz="2800" dirty="0" smtClean="0"/>
              <a:t> of variable </a:t>
            </a:r>
            <a:r>
              <a:rPr lang="en-US" sz="2800" dirty="0" err="1" smtClean="0"/>
              <a:t>myBox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Declaration tells the compiler about the name of the variable and the type of values you will store in the variable.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0A22E"/>
                </a:solidFill>
              </a:rPr>
              <a:t>Variables</a:t>
            </a:r>
            <a:endParaRPr lang="en-US" dirty="0">
              <a:solidFill>
                <a:srgbClr val="F0A22E"/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9601200" y="3024958"/>
            <a:ext cx="828675" cy="8286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415585" y="3254629"/>
            <a:ext cx="101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myBox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766805"/>
            <a:ext cx="10772775" cy="4081627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b="1" dirty="0" smtClean="0"/>
              <a:t>Once you have declared a variable</a:t>
            </a:r>
            <a:r>
              <a:rPr lang="en-US" sz="2800" dirty="0" smtClean="0"/>
              <a:t>, you can use it freely to store values of the particular type</a:t>
            </a:r>
          </a:p>
          <a:p>
            <a:r>
              <a:rPr lang="en-US" sz="2800" i="1" dirty="0"/>
              <a:t>	</a:t>
            </a:r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myBox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22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</a:p>
          <a:p>
            <a:endParaRPr lang="en-US" sz="2800" b="1" dirty="0" smtClean="0">
              <a:solidFill>
                <a:srgbClr val="00008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Further you can combine these two statements too.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8000FF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myBox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22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     </a:t>
            </a:r>
            <a:r>
              <a:rPr lang="en-US" sz="2800" dirty="0"/>
              <a:t>“Give me a box which can store integers and put 22 into it.”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sz="2800" b="1" dirty="0">
              <a:solidFill>
                <a:srgbClr val="000080"/>
              </a:solidFill>
            </a:endParaRPr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0A22E"/>
                </a:solidFill>
              </a:rPr>
              <a:t>Variables</a:t>
            </a:r>
            <a:endParaRPr lang="en-US" dirty="0">
              <a:solidFill>
                <a:srgbClr val="F0A22E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9601200" y="2753492"/>
            <a:ext cx="828675" cy="8286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415585" y="2983163"/>
            <a:ext cx="101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myBox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36920" y="3009284"/>
            <a:ext cx="528637" cy="67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4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11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766805"/>
            <a:ext cx="10772775" cy="4081627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The value of variables can be changed during your program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You can print the variables using </a:t>
            </a:r>
            <a:r>
              <a:rPr lang="en-US" sz="2800" dirty="0" err="1" smtClean="0"/>
              <a:t>cout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0A22E"/>
                </a:solidFill>
              </a:rPr>
              <a:t>Variables</a:t>
            </a:r>
            <a:endParaRPr lang="en-US" dirty="0">
              <a:solidFill>
                <a:srgbClr val="F0A22E"/>
              </a:solidFill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71576" y="4860893"/>
            <a:ext cx="3714750" cy="1042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i="1" dirty="0" err="1" smtClean="0"/>
              <a:t>int</a:t>
            </a:r>
            <a:r>
              <a:rPr lang="en-US" sz="2800" i="1" dirty="0" smtClean="0"/>
              <a:t> roll = 11;</a:t>
            </a:r>
          </a:p>
          <a:p>
            <a:r>
              <a:rPr lang="en-US" sz="2800" i="1" dirty="0" err="1" smtClean="0"/>
              <a:t>cout</a:t>
            </a:r>
            <a:r>
              <a:rPr lang="en-US" sz="2800" i="1" dirty="0" smtClean="0"/>
              <a:t> &lt;&lt; roll;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129586" y="4765724"/>
            <a:ext cx="2200275" cy="1042988"/>
          </a:xfrm>
          <a:prstGeom prst="borderCallout1">
            <a:avLst>
              <a:gd name="adj1" fmla="val 52996"/>
              <a:gd name="adj2" fmla="val -541"/>
              <a:gd name="adj3" fmla="val 53596"/>
              <a:gd name="adj4" fmla="val -146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</a:rPr>
              <a:t>Output :</a:t>
            </a:r>
          </a:p>
          <a:p>
            <a:r>
              <a:rPr lang="en-US" sz="2800" dirty="0" smtClean="0">
                <a:solidFill>
                  <a:prstClr val="white"/>
                </a:solidFill>
              </a:rPr>
              <a:t>11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81098" y="2641566"/>
            <a:ext cx="3714750" cy="1042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i="1" dirty="0" err="1" smtClean="0"/>
              <a:t>int</a:t>
            </a:r>
            <a:r>
              <a:rPr lang="en-US" sz="2800" i="1" dirty="0" smtClean="0"/>
              <a:t> score = 11;</a:t>
            </a:r>
          </a:p>
          <a:p>
            <a:r>
              <a:rPr lang="en-US" sz="2800" i="1" dirty="0"/>
              <a:t>s</a:t>
            </a:r>
            <a:r>
              <a:rPr lang="en-US" sz="2800" i="1" dirty="0" smtClean="0"/>
              <a:t>core = 11 + 1;</a:t>
            </a:r>
          </a:p>
        </p:txBody>
      </p:sp>
      <p:sp>
        <p:nvSpPr>
          <p:cNvPr id="25" name="Cube 24"/>
          <p:cNvSpPr/>
          <p:nvPr/>
        </p:nvSpPr>
        <p:spPr>
          <a:xfrm>
            <a:off x="9601200" y="2753492"/>
            <a:ext cx="828675" cy="8286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15585" y="2983163"/>
            <a:ext cx="101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score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79784" y="3009284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9679783" y="3009283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89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build="p" animBg="1"/>
      <p:bldP spid="15" grpId="0" animBg="1"/>
      <p:bldP spid="16" grpId="0" uiExpand="1" build="p" animBg="1"/>
      <p:bldP spid="25" grpId="0" animBg="1"/>
      <p:bldP spid="26" grpId="0"/>
      <p:bldP spid="27" grpId="0"/>
      <p:bldP spid="29" grpId="0"/>
      <p:bldP spid="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3" y="1766805"/>
            <a:ext cx="10772775" cy="40816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Value stored in variables can be copied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Formal </a:t>
            </a:r>
            <a:r>
              <a:rPr lang="en-US" sz="2800" b="1" dirty="0"/>
              <a:t>definition</a:t>
            </a:r>
            <a:r>
              <a:rPr lang="en-US" sz="2800" dirty="0"/>
              <a:t> : Variables are named storage locations whose value can </a:t>
            </a:r>
            <a:r>
              <a:rPr lang="en-US" sz="2800" dirty="0" smtClean="0"/>
              <a:t>be changed </a:t>
            </a:r>
            <a:r>
              <a:rPr lang="en-US" sz="2800" dirty="0"/>
              <a:t>in the program.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Tip</a:t>
            </a:r>
            <a:r>
              <a:rPr lang="en-US" sz="2800" dirty="0"/>
              <a:t> </a:t>
            </a:r>
            <a:r>
              <a:rPr lang="en-US" sz="2800" b="1" dirty="0"/>
              <a:t>:</a:t>
            </a:r>
            <a:r>
              <a:rPr lang="en-US" sz="2800" dirty="0"/>
              <a:t> Always remember to declare a variable before using it, otherwise compiler would give an </a:t>
            </a:r>
            <a:r>
              <a:rPr lang="en-US" sz="2800" b="1" dirty="0"/>
              <a:t>error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0A22E"/>
                </a:solidFill>
              </a:rPr>
              <a:t>Variables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38235" y="2814870"/>
            <a:ext cx="3714750" cy="14017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i="1" dirty="0" err="1" smtClean="0"/>
              <a:t>int</a:t>
            </a:r>
            <a:r>
              <a:rPr lang="en-US" sz="2800" i="1" dirty="0" smtClean="0"/>
              <a:t> score = 11;</a:t>
            </a:r>
          </a:p>
          <a:p>
            <a:r>
              <a:rPr lang="en-US" sz="2800" i="1" dirty="0" err="1"/>
              <a:t>i</a:t>
            </a:r>
            <a:r>
              <a:rPr lang="en-US" sz="2800" i="1" dirty="0" err="1" smtClean="0"/>
              <a:t>nt</a:t>
            </a:r>
            <a:r>
              <a:rPr lang="en-US" sz="2800" i="1" dirty="0" smtClean="0"/>
              <a:t> temp;</a:t>
            </a:r>
          </a:p>
          <a:p>
            <a:r>
              <a:rPr lang="en-US" sz="2800" i="1" dirty="0" smtClean="0"/>
              <a:t>temp = score;</a:t>
            </a:r>
          </a:p>
        </p:txBody>
      </p:sp>
      <p:sp>
        <p:nvSpPr>
          <p:cNvPr id="10" name="Cube 9"/>
          <p:cNvSpPr/>
          <p:nvPr/>
        </p:nvSpPr>
        <p:spPr>
          <a:xfrm>
            <a:off x="7458061" y="2926796"/>
            <a:ext cx="828675" cy="8286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72446" y="3156467"/>
            <a:ext cx="101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score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6644" y="3182587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17" name="Cube 16"/>
          <p:cNvSpPr/>
          <p:nvPr/>
        </p:nvSpPr>
        <p:spPr>
          <a:xfrm>
            <a:off x="9944091" y="2926795"/>
            <a:ext cx="828675" cy="8286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808472" y="3156467"/>
            <a:ext cx="101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temp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36643" y="3191495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07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20105 -2.59259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uiExpand="1" build="p" animBg="1"/>
      <p:bldP spid="10" grpId="0" uiExpand="1" animBg="1"/>
      <p:bldP spid="11" grpId="0" uiExpand="1"/>
      <p:bldP spid="16" grpId="0"/>
      <p:bldP spid="17" grpId="0" animBg="1"/>
      <p:bldP spid="18" grpId="0"/>
      <p:bldP spid="20" grpId="0"/>
      <p:bldP spid="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Variables in action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14389" y="2231367"/>
            <a:ext cx="5772149" cy="32978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4000"/>
                </a:solidFill>
              </a:rPr>
              <a:t>#include </a:t>
            </a:r>
            <a:r>
              <a:rPr lang="en-US" dirty="0">
                <a:solidFill>
                  <a:srgbClr val="804000"/>
                </a:solidFill>
              </a:rPr>
              <a:t>&lt;</a:t>
            </a:r>
            <a:r>
              <a:rPr lang="en-US" dirty="0" err="1" smtClean="0">
                <a:solidFill>
                  <a:srgbClr val="804000"/>
                </a:solidFill>
              </a:rPr>
              <a:t>iostream.h</a:t>
            </a:r>
            <a:r>
              <a:rPr lang="en-US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main</a:t>
            </a:r>
            <a:r>
              <a:rPr lang="en-US" b="1" dirty="0" smtClean="0">
                <a:solidFill>
                  <a:srgbClr val="00008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{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myMarks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97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cout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"My marks are 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myMarks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8000"/>
                </a:solidFill>
              </a:rPr>
              <a:t>0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}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8086728" y="3329619"/>
            <a:ext cx="2657472" cy="1101394"/>
          </a:xfrm>
          <a:prstGeom prst="borderCallout1">
            <a:avLst>
              <a:gd name="adj1" fmla="val 52996"/>
              <a:gd name="adj2" fmla="val -541"/>
              <a:gd name="adj3" fmla="val 52796"/>
              <a:gd name="adj4" fmla="val -56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</a:rPr>
              <a:t>Output 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My marks are 97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  <p:bldP spid="4" grpId="0" animBg="1"/>
    </p:bldLst>
  </p:timing>
</p:sld>
</file>

<file path=ppt/theme/theme1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441</Words>
  <Application>Microsoft Office PowerPoint</Application>
  <PresentationFormat>Widescreen</PresentationFormat>
  <Paragraphs>181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2_Metropolitan</vt:lpstr>
      <vt:lpstr>Metropolitan</vt:lpstr>
      <vt:lpstr>4. Variables</vt:lpstr>
      <vt:lpstr>Find output</vt:lpstr>
      <vt:lpstr>Find output</vt:lpstr>
      <vt:lpstr>Think of a Calculator</vt:lpstr>
      <vt:lpstr>PowerPoint Presentation</vt:lpstr>
      <vt:lpstr>PowerPoint Presentation</vt:lpstr>
      <vt:lpstr>PowerPoint Presentation</vt:lpstr>
      <vt:lpstr>PowerPoint Presentation</vt:lpstr>
      <vt:lpstr>Variables in action</vt:lpstr>
      <vt:lpstr>Exercise</vt:lpstr>
      <vt:lpstr>Exercise</vt:lpstr>
      <vt:lpstr>PowerPoint Presentation</vt:lpstr>
      <vt:lpstr>cin in action</vt:lpstr>
      <vt:lpstr>Exercise</vt:lpstr>
      <vt:lpstr>What’s ahead?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2017-05-31T17:57:29Z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