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  <p:sldMasterId id="2147483960" r:id="rId5"/>
  </p:sldMasterIdLst>
  <p:notesMasterIdLst>
    <p:notesMasterId r:id="rId15"/>
  </p:notesMasterIdLst>
  <p:sldIdLst>
    <p:sldId id="280" r:id="rId6"/>
    <p:sldId id="304" r:id="rId7"/>
    <p:sldId id="305" r:id="rId8"/>
    <p:sldId id="298" r:id="rId9"/>
    <p:sldId id="294" r:id="rId10"/>
    <p:sldId id="295" r:id="rId11"/>
    <p:sldId id="296" r:id="rId12"/>
    <p:sldId id="303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1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4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8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9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6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6/5/2017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4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808567"/>
            <a:ext cx="10782300" cy="3352800"/>
          </a:xfrm>
        </p:spPr>
        <p:txBody>
          <a:bodyPr/>
          <a:lstStyle/>
          <a:p>
            <a:pPr algn="ctr"/>
            <a:r>
              <a:rPr lang="en-US" sz="6000" dirty="0"/>
              <a:t>5</a:t>
            </a:r>
            <a:r>
              <a:rPr lang="en-US" sz="6000" dirty="0" smtClean="0"/>
              <a:t>. More Examples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22088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Write a program which takes a </a:t>
            </a:r>
            <a:r>
              <a:rPr lang="en-US" sz="4400" b="1" dirty="0" smtClean="0"/>
              <a:t>positive integer</a:t>
            </a:r>
            <a:r>
              <a:rPr lang="en-US" sz="4400" dirty="0" smtClean="0"/>
              <a:t> as input from user and prints its last 3 digits.</a:t>
            </a:r>
          </a:p>
          <a:p>
            <a:r>
              <a:rPr lang="en-US" sz="4400" dirty="0" smtClean="0"/>
              <a:t>For example, </a:t>
            </a:r>
          </a:p>
          <a:p>
            <a:r>
              <a:rPr lang="en-US" sz="4400" dirty="0" smtClean="0"/>
              <a:t>Input : 1224           Output : 224</a:t>
            </a:r>
          </a:p>
          <a:p>
            <a:r>
              <a:rPr lang="en-US" sz="4400" dirty="0" smtClean="0"/>
              <a:t>Input : 34               Output : 34</a:t>
            </a:r>
            <a:endParaRPr lang="en-US" sz="4400" dirty="0"/>
          </a:p>
        </p:txBody>
      </p:sp>
      <p:sp>
        <p:nvSpPr>
          <p:cNvPr id="3" name="Right Arrow 2"/>
          <p:cNvSpPr/>
          <p:nvPr/>
        </p:nvSpPr>
        <p:spPr>
          <a:xfrm>
            <a:off x="4029075" y="4214813"/>
            <a:ext cx="57689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029075" y="4943475"/>
            <a:ext cx="57689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4596" y="2017051"/>
            <a:ext cx="4399352" cy="1027901"/>
          </a:xfrm>
        </p:spPr>
        <p:txBody>
          <a:bodyPr>
            <a:noAutofit/>
          </a:bodyPr>
          <a:lstStyle/>
          <a:p>
            <a:r>
              <a:rPr lang="en-US" sz="2800" dirty="0"/>
              <a:t>Write a program which takes a </a:t>
            </a:r>
            <a:r>
              <a:rPr lang="en-US" sz="2800" b="1" dirty="0"/>
              <a:t>positive integer</a:t>
            </a:r>
            <a:r>
              <a:rPr lang="en-US" sz="2800" dirty="0"/>
              <a:t> as input from user and prints its last 3 digits.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486399" y="857251"/>
            <a:ext cx="6200775" cy="5372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 smtClean="0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number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</a:t>
            </a:r>
            <a:r>
              <a:rPr lang="en-US" sz="2800" dirty="0" smtClean="0">
                <a:solidFill>
                  <a:srgbClr val="808080"/>
                </a:solidFill>
              </a:rPr>
              <a:t>Enter a </a:t>
            </a:r>
            <a:r>
              <a:rPr lang="en-US" sz="2800" dirty="0">
                <a:solidFill>
                  <a:srgbClr val="808080"/>
                </a:solidFill>
              </a:rPr>
              <a:t>positive integer :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number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"Last 3 digits are :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</a:p>
          <a:p>
            <a:r>
              <a:rPr lang="en-US" sz="2800" b="1" dirty="0">
                <a:solidFill>
                  <a:srgbClr val="00008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cout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number</a:t>
            </a:r>
            <a:r>
              <a:rPr lang="en-US" sz="2800" b="1" dirty="0" smtClean="0">
                <a:solidFill>
                  <a:srgbClr val="000080"/>
                </a:solidFill>
              </a:rPr>
              <a:t>%</a:t>
            </a:r>
            <a:r>
              <a:rPr lang="en-US" sz="2800" dirty="0" smtClean="0">
                <a:solidFill>
                  <a:srgbClr val="FF8000"/>
                </a:solidFill>
              </a:rPr>
              <a:t>1000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7659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i="1" dirty="0" smtClean="0"/>
              <a:t>Problems with </a:t>
            </a:r>
            <a:r>
              <a:rPr lang="en-US" i="1" dirty="0" err="1" smtClean="0"/>
              <a:t>TurboC</a:t>
            </a:r>
            <a:r>
              <a:rPr lang="en-US" i="1" dirty="0" smtClean="0"/>
              <a:t>++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86638" y="1807808"/>
            <a:ext cx="4195760" cy="4100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2 major problems: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output screen shows past outputs too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output screen disappears immediately after the program completes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0" indent="0">
              <a:buNone/>
            </a:pPr>
            <a:r>
              <a:rPr lang="en-US" sz="2800" dirty="0" smtClean="0"/>
              <a:t>Let us see the solutions 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10915653" y="6186480"/>
            <a:ext cx="342900" cy="15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57224" y="1628777"/>
            <a:ext cx="6200775" cy="497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804000"/>
                </a:solidFill>
              </a:rPr>
              <a:t>#include &lt;</a:t>
            </a:r>
            <a:r>
              <a:rPr lang="en-US" sz="2600" dirty="0" err="1" smtClean="0">
                <a:solidFill>
                  <a:srgbClr val="804000"/>
                </a:solidFill>
              </a:rPr>
              <a:t>iostream.h</a:t>
            </a:r>
            <a:r>
              <a:rPr lang="en-US" sz="26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8000FF"/>
                </a:solidFill>
              </a:rPr>
              <a:t>int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main</a:t>
            </a:r>
            <a:r>
              <a:rPr lang="en-US" sz="2600" b="1" dirty="0" smtClean="0">
                <a:solidFill>
                  <a:srgbClr val="000080"/>
                </a:solidFill>
              </a:rPr>
              <a:t>()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0080"/>
                </a:solidFill>
              </a:rPr>
              <a:t>{</a:t>
            </a: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600" dirty="0" err="1" smtClean="0">
                <a:solidFill>
                  <a:srgbClr val="8000FF"/>
                </a:solidFill>
              </a:rPr>
              <a:t>int</a:t>
            </a:r>
            <a:r>
              <a:rPr lang="en-US" sz="2600" dirty="0" smtClean="0">
                <a:solidFill>
                  <a:srgbClr val="000000"/>
                </a:solidFill>
              </a:rPr>
              <a:t> number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</a:rPr>
              <a:t>cout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</a:t>
            </a:r>
            <a:r>
              <a:rPr lang="en-US" sz="2600" dirty="0" smtClean="0">
                <a:solidFill>
                  <a:srgbClr val="808080"/>
                </a:solidFill>
              </a:rPr>
              <a:t>Enter a </a:t>
            </a:r>
            <a:r>
              <a:rPr lang="en-US" sz="2600" dirty="0">
                <a:solidFill>
                  <a:srgbClr val="808080"/>
                </a:solidFill>
              </a:rPr>
              <a:t>positive integer : </a:t>
            </a:r>
            <a:r>
              <a:rPr lang="en-US" sz="2600" dirty="0" smtClean="0">
                <a:solidFill>
                  <a:srgbClr val="808080"/>
                </a:solidFill>
              </a:rPr>
              <a:t>"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</a:rPr>
              <a:t>cin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&gt;&gt;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number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</a:rPr>
              <a:t>cout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"Last 3 digits are : </a:t>
            </a:r>
            <a:r>
              <a:rPr lang="en-US" sz="2600" dirty="0" smtClean="0">
                <a:solidFill>
                  <a:srgbClr val="808080"/>
                </a:solidFill>
              </a:rPr>
              <a:t>"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</a:p>
          <a:p>
            <a:r>
              <a:rPr lang="en-US" sz="2600" b="1" dirty="0">
                <a:solidFill>
                  <a:srgbClr val="00008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cout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80"/>
                </a:solidFill>
              </a:rPr>
              <a:t>&lt;&lt;</a:t>
            </a:r>
            <a:r>
              <a:rPr lang="en-US" sz="2600" dirty="0">
                <a:solidFill>
                  <a:srgbClr val="000000"/>
                </a:solidFill>
              </a:rPr>
              <a:t> number</a:t>
            </a:r>
            <a:r>
              <a:rPr lang="en-US" sz="2600" b="1" dirty="0">
                <a:solidFill>
                  <a:srgbClr val="000080"/>
                </a:solidFill>
              </a:rPr>
              <a:t>%</a:t>
            </a:r>
            <a:r>
              <a:rPr lang="en-US" sz="2600" dirty="0">
                <a:solidFill>
                  <a:srgbClr val="FF8000"/>
                </a:solidFill>
              </a:rPr>
              <a:t>1000</a:t>
            </a:r>
            <a:r>
              <a:rPr lang="en-US" sz="2600" b="1" dirty="0">
                <a:solidFill>
                  <a:srgbClr val="000080"/>
                </a:solidFill>
              </a:rPr>
              <a:t>;</a:t>
            </a: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</a:rPr>
              <a:t>return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FF8000"/>
                </a:solidFill>
              </a:rPr>
              <a:t>0</a:t>
            </a:r>
            <a:r>
              <a:rPr lang="en-US" sz="2600" b="1" dirty="0" smtClean="0">
                <a:solidFill>
                  <a:srgbClr val="000080"/>
                </a:solidFill>
              </a:rPr>
              <a:t>;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0080"/>
                </a:solidFill>
              </a:rPr>
              <a:t>}</a:t>
            </a:r>
            <a:endParaRPr lang="en-US" sz="2600" dirty="0"/>
          </a:p>
          <a:p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28398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28676" y="290580"/>
            <a:ext cx="6072187" cy="6200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</a:rPr>
              <a:t>#include &lt;</a:t>
            </a:r>
            <a:r>
              <a:rPr lang="en-US" dirty="0" err="1" smtClean="0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4000"/>
                </a:solidFill>
              </a:rPr>
              <a:t>#include &lt;</a:t>
            </a:r>
            <a:r>
              <a:rPr lang="en-US" b="1" dirty="0" err="1" smtClean="0">
                <a:solidFill>
                  <a:srgbClr val="804000"/>
                </a:solidFill>
              </a:rPr>
              <a:t>conio.h</a:t>
            </a:r>
            <a:r>
              <a:rPr lang="en-US" b="1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8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number</a:t>
            </a:r>
            <a:r>
              <a:rPr lang="en-US" b="1" dirty="0">
                <a:solidFill>
                  <a:srgbClr val="00008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cout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"Enter a positive integer : "</a:t>
            </a:r>
            <a:r>
              <a:rPr lang="en-US" b="1" dirty="0">
                <a:solidFill>
                  <a:srgbClr val="00008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cin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&gt;&gt;</a:t>
            </a:r>
            <a:r>
              <a:rPr lang="en-US" dirty="0">
                <a:solidFill>
                  <a:srgbClr val="000000"/>
                </a:solidFill>
              </a:rPr>
              <a:t> number</a:t>
            </a:r>
            <a:r>
              <a:rPr lang="en-US" b="1" dirty="0">
                <a:solidFill>
                  <a:srgbClr val="00008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cout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"Last 3 digits are : "</a:t>
            </a:r>
            <a:r>
              <a:rPr lang="en-US" b="1" dirty="0">
                <a:solidFill>
                  <a:srgbClr val="000080"/>
                </a:solidFill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cout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number</a:t>
            </a:r>
            <a:r>
              <a:rPr lang="en-US" b="1" dirty="0">
                <a:solidFill>
                  <a:srgbClr val="000080"/>
                </a:solidFill>
              </a:rPr>
              <a:t>%</a:t>
            </a:r>
            <a:r>
              <a:rPr lang="en-US" dirty="0">
                <a:solidFill>
                  <a:srgbClr val="FF8000"/>
                </a:solidFill>
              </a:rPr>
              <a:t>1000</a:t>
            </a:r>
            <a:r>
              <a:rPr lang="en-US" b="1" dirty="0">
                <a:solidFill>
                  <a:srgbClr val="00008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7558086" y="4759000"/>
            <a:ext cx="3871912" cy="1070306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118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prstClr val="white"/>
                </a:solidFill>
              </a:rPr>
              <a:t>For output screen to wait till a key is pressed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558086" y="1865781"/>
            <a:ext cx="3871912" cy="1070306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118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prstClr val="white"/>
                </a:solidFill>
              </a:rPr>
              <a:t>To clear the </a:t>
            </a:r>
            <a:r>
              <a:rPr lang="en-US" sz="2800" dirty="0" smtClean="0">
                <a:solidFill>
                  <a:prstClr val="white"/>
                </a:solidFill>
              </a:rPr>
              <a:t>output </a:t>
            </a:r>
            <a:r>
              <a:rPr lang="en-US" sz="2800" dirty="0">
                <a:solidFill>
                  <a:prstClr val="white"/>
                </a:solidFill>
              </a:rPr>
              <a:t>screen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7558086" y="419172"/>
            <a:ext cx="3871912" cy="1070306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11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prstClr val="white"/>
                </a:solidFill>
              </a:rPr>
              <a:t>To use </a:t>
            </a:r>
            <a:r>
              <a:rPr lang="en-US" sz="2800" dirty="0" err="1">
                <a:solidFill>
                  <a:prstClr val="white"/>
                </a:solidFill>
              </a:rPr>
              <a:t>clrscr</a:t>
            </a:r>
            <a:r>
              <a:rPr lang="en-US" sz="2800" dirty="0">
                <a:solidFill>
                  <a:prstClr val="white"/>
                </a:solidFill>
              </a:rPr>
              <a:t>() and </a:t>
            </a:r>
            <a:r>
              <a:rPr lang="en-US" sz="2800" dirty="0" err="1">
                <a:solidFill>
                  <a:prstClr val="white"/>
                </a:solidFill>
              </a:rPr>
              <a:t>getch</a:t>
            </a:r>
            <a:r>
              <a:rPr lang="en-US" sz="2800" dirty="0">
                <a:solidFill>
                  <a:prstClr val="white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61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90" y="358853"/>
            <a:ext cx="10615610" cy="1658198"/>
          </a:xfrm>
        </p:spPr>
        <p:txBody>
          <a:bodyPr>
            <a:normAutofit/>
          </a:bodyPr>
          <a:lstStyle/>
          <a:p>
            <a:r>
              <a:rPr lang="en-US" i="1" dirty="0" smtClean="0"/>
              <a:t>Practice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4390" y="1807808"/>
            <a:ext cx="4195760" cy="4100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Write a program that takes a number as input and prints its square.</a:t>
            </a:r>
            <a:endParaRPr lang="en-US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010150" y="374806"/>
            <a:ext cx="6905625" cy="6200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</a:rPr>
              <a:t>#include &lt;</a:t>
            </a:r>
            <a:r>
              <a:rPr lang="en-US" dirty="0" err="1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</a:rPr>
              <a:t>#</a:t>
            </a:r>
            <a:r>
              <a:rPr lang="en-US" dirty="0">
                <a:solidFill>
                  <a:srgbClr val="804000"/>
                </a:solidFill>
              </a:rPr>
              <a:t>include &lt;</a:t>
            </a:r>
            <a:r>
              <a:rPr lang="en-US" dirty="0" err="1" smtClean="0">
                <a:solidFill>
                  <a:srgbClr val="804000"/>
                </a:solidFill>
              </a:rPr>
              <a:t>conio.h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clrscr</a:t>
            </a:r>
            <a:r>
              <a:rPr lang="en-US" b="1" dirty="0" smtClean="0">
                <a:solidFill>
                  <a:srgbClr val="000080"/>
                </a:solidFill>
              </a:rPr>
              <a:t>();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FF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number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dirty="0">
                <a:solidFill>
                  <a:srgbClr val="808080"/>
                </a:solidFill>
              </a:rPr>
              <a:t>Enter a number : 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cin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&gt;&gt;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number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FF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sqr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number </a:t>
            </a:r>
            <a:r>
              <a:rPr lang="en-US" b="1" dirty="0">
                <a:solidFill>
                  <a:srgbClr val="00008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number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"Square of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number </a:t>
            </a:r>
            <a:r>
              <a:rPr lang="en-US" b="1" dirty="0" smtClean="0">
                <a:solidFill>
                  <a:srgbClr val="000080"/>
                </a:solidFill>
              </a:rPr>
              <a:t>&lt;&lt;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 is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sqr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getch</a:t>
            </a:r>
            <a:r>
              <a:rPr lang="en-US" b="1" dirty="0" smtClean="0">
                <a:solidFill>
                  <a:srgbClr val="000080"/>
                </a:solidFill>
              </a:rPr>
              <a:t>();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90" y="358853"/>
            <a:ext cx="10615610" cy="1658198"/>
          </a:xfrm>
        </p:spPr>
        <p:txBody>
          <a:bodyPr>
            <a:normAutofit/>
          </a:bodyPr>
          <a:lstStyle/>
          <a:p>
            <a:r>
              <a:rPr lang="en-US" i="1" dirty="0" smtClean="0"/>
              <a:t>Variable declaration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4390" y="2017051"/>
            <a:ext cx="10615610" cy="4100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declare multiple variables in the same statement too.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When you write something like :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>
                <a:solidFill>
                  <a:srgbClr val="8000FF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firstBox</a:t>
            </a:r>
            <a:r>
              <a:rPr lang="en-US" sz="3200" dirty="0" smtClean="0">
                <a:solidFill>
                  <a:srgbClr val="000000"/>
                </a:solidFill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</a:rPr>
              <a:t>secondBox</a:t>
            </a:r>
            <a:r>
              <a:rPr lang="en-US" sz="3200" b="1" dirty="0" smtClean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200" dirty="0" smtClean="0"/>
              <a:t>You get two variables 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Cube 8"/>
          <p:cNvSpPr/>
          <p:nvPr/>
        </p:nvSpPr>
        <p:spPr>
          <a:xfrm>
            <a:off x="4886329" y="4982350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00713" y="5212021"/>
            <a:ext cx="114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firstBox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7379498" y="4982350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882" y="5212021"/>
            <a:ext cx="155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secondBox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90" y="358853"/>
            <a:ext cx="10615610" cy="1658198"/>
          </a:xfrm>
        </p:spPr>
        <p:txBody>
          <a:bodyPr>
            <a:normAutofit/>
          </a:bodyPr>
          <a:lstStyle/>
          <a:p>
            <a:r>
              <a:rPr lang="en-US" i="1" dirty="0" smtClean="0"/>
              <a:t>Practice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4390" y="1807808"/>
            <a:ext cx="4195760" cy="4100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Write a program that takes two numbers as input and prints their sum.</a:t>
            </a:r>
            <a:endParaRPr lang="en-US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010150" y="374806"/>
            <a:ext cx="6905625" cy="6200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 smtClean="0">
                <a:solidFill>
                  <a:srgbClr val="804000"/>
                </a:solidFill>
              </a:rPr>
              <a:t>conio.h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clrscr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num1</a:t>
            </a:r>
            <a:r>
              <a:rPr lang="en-US" sz="2800" b="1" dirty="0">
                <a:solidFill>
                  <a:srgbClr val="000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"Enter two numbers : 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num1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"Sum = 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num1 </a:t>
            </a:r>
            <a:r>
              <a:rPr lang="en-US" sz="2800" b="1" dirty="0">
                <a:solidFill>
                  <a:srgbClr val="000080"/>
                </a:solidFill>
              </a:rPr>
              <a:t>+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getch</a:t>
            </a:r>
            <a:r>
              <a:rPr lang="en-US" sz="2800" b="1" dirty="0" smtClean="0">
                <a:solidFill>
                  <a:srgbClr val="000080"/>
                </a:solidFill>
              </a:rPr>
              <a:t>();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 flipH="1">
            <a:off x="1100137" y="3761163"/>
            <a:ext cx="2214563" cy="1070306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118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prstClr val="white"/>
                </a:solidFill>
              </a:rPr>
              <a:t>&gt;&gt; can be cascaded too</a:t>
            </a:r>
          </a:p>
        </p:txBody>
      </p:sp>
    </p:spTree>
    <p:extLst>
      <p:ext uri="{BB962C8B-B14F-4D97-AF65-F5344CB8AC3E}">
        <p14:creationId xmlns:p14="http://schemas.microsoft.com/office/powerpoint/2010/main" val="15405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</a:t>
            </a:r>
            <a:r>
              <a:rPr lang="en-US" sz="4400" dirty="0" smtClean="0"/>
              <a:t>a new type of instruction “</a:t>
            </a:r>
            <a:r>
              <a:rPr lang="en-US" sz="4400" i="1" dirty="0" smtClean="0"/>
              <a:t>x = x + y</a:t>
            </a:r>
            <a:r>
              <a:rPr lang="en-US" sz="4400" dirty="0" smtClean="0"/>
              <a:t>” in C++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306</Words>
  <Application>Microsoft Office PowerPoint</Application>
  <PresentationFormat>Widescreen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2_Metropolitan</vt:lpstr>
      <vt:lpstr>3_Metropolitan</vt:lpstr>
      <vt:lpstr>5. More Examples</vt:lpstr>
      <vt:lpstr>Exercise</vt:lpstr>
      <vt:lpstr>Exercise</vt:lpstr>
      <vt:lpstr>Problems with TurboC++</vt:lpstr>
      <vt:lpstr>PowerPoint Presentation</vt:lpstr>
      <vt:lpstr>Practice</vt:lpstr>
      <vt:lpstr>Variable declaration</vt:lpstr>
      <vt:lpstr>Practice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2017-06-05T13:42:57Z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