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36" r:id="rId4"/>
    <p:sldMasterId id="2147483960" r:id="rId5"/>
  </p:sldMasterIdLst>
  <p:notesMasterIdLst>
    <p:notesMasterId r:id="rId15"/>
  </p:notesMasterIdLst>
  <p:sldIdLst>
    <p:sldId id="280" r:id="rId6"/>
    <p:sldId id="312" r:id="rId7"/>
    <p:sldId id="313" r:id="rId8"/>
    <p:sldId id="306" r:id="rId9"/>
    <p:sldId id="307" r:id="rId10"/>
    <p:sldId id="308" r:id="rId11"/>
    <p:sldId id="310" r:id="rId12"/>
    <p:sldId id="304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1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3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9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3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5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5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3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6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4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8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A6B727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6B727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6/6/2017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4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808567"/>
            <a:ext cx="10782300" cy="3352800"/>
          </a:xfrm>
        </p:spPr>
        <p:txBody>
          <a:bodyPr/>
          <a:lstStyle/>
          <a:p>
            <a:pPr algn="ctr"/>
            <a:r>
              <a:rPr lang="en-US" sz="6000" dirty="0"/>
              <a:t>6</a:t>
            </a:r>
            <a:r>
              <a:rPr lang="en-US" sz="6000" dirty="0" smtClean="0"/>
              <a:t>. Tokens and Keywords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Shivam</a:t>
            </a:r>
            <a:r>
              <a:rPr lang="en-US" dirty="0" smtClean="0">
                <a:solidFill>
                  <a:schemeClr val="bg1"/>
                </a:solidFill>
              </a:rPr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22088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i="1" dirty="0"/>
              <a:t>x</a:t>
            </a:r>
            <a:r>
              <a:rPr lang="en-US" i="1" dirty="0" smtClean="0"/>
              <a:t> = x + y;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7223" y="1807808"/>
            <a:ext cx="10458451" cy="41005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 Consider the following statement 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The expression on the right hand side is computed (=16) and is assigned to the left hand side (the variable </a:t>
            </a:r>
            <a:r>
              <a:rPr lang="en-US" sz="2800" i="1" dirty="0" smtClean="0"/>
              <a:t>number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3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Similarly you can have statements like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81098" y="2612990"/>
            <a:ext cx="4133852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8000FF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number = </a:t>
            </a:r>
            <a:r>
              <a:rPr lang="en-US" sz="2800" dirty="0" smtClean="0">
                <a:solidFill>
                  <a:srgbClr val="FF8000"/>
                </a:solidFill>
              </a:rPr>
              <a:t>11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number </a:t>
            </a:r>
            <a:r>
              <a:rPr lang="en-US" sz="2800" b="1" dirty="0">
                <a:solidFill>
                  <a:srgbClr val="000080"/>
                </a:solidFill>
              </a:rPr>
              <a:t>=</a:t>
            </a:r>
            <a:r>
              <a:rPr lang="en-US" sz="2800" dirty="0">
                <a:solidFill>
                  <a:srgbClr val="000000"/>
                </a:solidFill>
              </a:rPr>
              <a:t> number </a:t>
            </a:r>
            <a:r>
              <a:rPr lang="en-US" sz="2800" b="1" dirty="0">
                <a:solidFill>
                  <a:srgbClr val="000080"/>
                </a:solidFill>
              </a:rPr>
              <a:t>+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5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be 7"/>
          <p:cNvSpPr/>
          <p:nvPr/>
        </p:nvSpPr>
        <p:spPr>
          <a:xfrm>
            <a:off x="9601200" y="2724916"/>
            <a:ext cx="828675" cy="8286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15585" y="2954587"/>
            <a:ext cx="101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number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79784" y="2980708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679783" y="2981651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181098" y="5589862"/>
            <a:ext cx="4133852" cy="1042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number </a:t>
            </a:r>
            <a:r>
              <a:rPr lang="en-US" sz="2800" b="1" dirty="0">
                <a:solidFill>
                  <a:srgbClr val="000080"/>
                </a:solidFill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 number </a:t>
            </a:r>
            <a:r>
              <a:rPr lang="en-US" sz="2800" b="1" dirty="0">
                <a:solidFill>
                  <a:srgbClr val="000080"/>
                </a:solidFill>
                <a:cs typeface="Courier New" panose="020703090202050204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cs typeface="Courier New" panose="02070309020205020404" pitchFamily="49" charset="0"/>
              </a:rPr>
              <a:t>5</a:t>
            </a:r>
            <a:r>
              <a:rPr lang="en-US" sz="2800" b="1" dirty="0">
                <a:solidFill>
                  <a:srgbClr val="000080"/>
                </a:solidFill>
                <a:cs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sz="2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number </a:t>
            </a:r>
            <a:r>
              <a:rPr lang="en-US" sz="2800" b="1" dirty="0">
                <a:solidFill>
                  <a:srgbClr val="000080"/>
                </a:solidFill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 number </a:t>
            </a:r>
            <a:r>
              <a:rPr lang="en-US" sz="2800" b="1" dirty="0">
                <a:solidFill>
                  <a:srgbClr val="000080"/>
                </a:solidFill>
                <a:cs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80"/>
                </a:solidFill>
                <a:cs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9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9" grpId="0"/>
      <p:bldP spid="10" grpId="0"/>
      <p:bldP spid="11" grpId="0"/>
      <p:bldP spid="11" grpId="1"/>
      <p:bldP spid="1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i="1" dirty="0" smtClean="0"/>
              <a:t>Practice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14388" y="1807808"/>
            <a:ext cx="6615112" cy="48501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 smtClean="0">
                <a:solidFill>
                  <a:srgbClr val="804000"/>
                </a:solidFill>
              </a:rPr>
              <a:t>#include &lt;</a:t>
            </a:r>
            <a:r>
              <a:rPr lang="en-US" sz="5100" dirty="0" err="1" smtClean="0">
                <a:solidFill>
                  <a:srgbClr val="804000"/>
                </a:solidFill>
              </a:rPr>
              <a:t>iostream.h</a:t>
            </a:r>
            <a:r>
              <a:rPr lang="en-US" sz="51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804000"/>
                </a:solidFill>
              </a:rPr>
              <a:t>#</a:t>
            </a:r>
            <a:r>
              <a:rPr lang="en-US" sz="5100" dirty="0">
                <a:solidFill>
                  <a:srgbClr val="804000"/>
                </a:solidFill>
              </a:rPr>
              <a:t>include &lt;</a:t>
            </a:r>
            <a:r>
              <a:rPr lang="en-US" sz="5100" dirty="0" err="1" smtClean="0">
                <a:solidFill>
                  <a:srgbClr val="804000"/>
                </a:solidFill>
              </a:rPr>
              <a:t>conio.h</a:t>
            </a:r>
            <a:r>
              <a:rPr lang="en-US" sz="51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5100" dirty="0" err="1" smtClean="0">
                <a:solidFill>
                  <a:srgbClr val="8000FF"/>
                </a:solidFill>
              </a:rPr>
              <a:t>int</a:t>
            </a:r>
            <a:r>
              <a:rPr lang="en-US" sz="5100" dirty="0" smtClean="0">
                <a:solidFill>
                  <a:srgbClr val="000000"/>
                </a:solidFill>
              </a:rPr>
              <a:t> </a:t>
            </a:r>
            <a:r>
              <a:rPr lang="en-US" sz="5100" dirty="0">
                <a:solidFill>
                  <a:srgbClr val="000000"/>
                </a:solidFill>
              </a:rPr>
              <a:t>main</a:t>
            </a:r>
            <a:r>
              <a:rPr lang="en-US" sz="5100" b="1" dirty="0" smtClean="0">
                <a:solidFill>
                  <a:srgbClr val="000080"/>
                </a:solidFill>
              </a:rPr>
              <a:t>()</a:t>
            </a:r>
            <a:endParaRPr lang="en-US" sz="5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100" b="1" dirty="0" smtClean="0">
                <a:solidFill>
                  <a:srgbClr val="000080"/>
                </a:solidFill>
              </a:rPr>
              <a:t>{</a:t>
            </a:r>
            <a:endParaRPr lang="en-US" sz="51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100" dirty="0" smtClean="0">
                <a:solidFill>
                  <a:srgbClr val="000000"/>
                </a:solidFill>
              </a:rPr>
              <a:t>	</a:t>
            </a:r>
            <a:r>
              <a:rPr lang="en-US" sz="5100" dirty="0" err="1" smtClean="0">
                <a:solidFill>
                  <a:srgbClr val="000000"/>
                </a:solidFill>
              </a:rPr>
              <a:t>clrscr</a:t>
            </a:r>
            <a:r>
              <a:rPr lang="en-US" sz="5100" b="1" dirty="0" smtClean="0">
                <a:solidFill>
                  <a:srgbClr val="000080"/>
                </a:solidFill>
              </a:rPr>
              <a:t>();</a:t>
            </a:r>
            <a:endParaRPr lang="en-US" sz="5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100" dirty="0" smtClean="0">
                <a:solidFill>
                  <a:srgbClr val="8000FF"/>
                </a:solidFill>
              </a:rPr>
              <a:t>	</a:t>
            </a:r>
            <a:r>
              <a:rPr lang="en-US" sz="5100" dirty="0" err="1" smtClean="0">
                <a:solidFill>
                  <a:srgbClr val="8000FF"/>
                </a:solidFill>
              </a:rPr>
              <a:t>int</a:t>
            </a:r>
            <a:r>
              <a:rPr lang="en-US" sz="5100" dirty="0" smtClean="0">
                <a:solidFill>
                  <a:srgbClr val="000000"/>
                </a:solidFill>
              </a:rPr>
              <a:t> </a:t>
            </a:r>
            <a:r>
              <a:rPr lang="en-US" sz="5100" dirty="0">
                <a:solidFill>
                  <a:srgbClr val="000000"/>
                </a:solidFill>
              </a:rPr>
              <a:t>var1 </a:t>
            </a:r>
            <a:r>
              <a:rPr lang="en-US" sz="5100" b="1" dirty="0">
                <a:solidFill>
                  <a:srgbClr val="000080"/>
                </a:solidFill>
              </a:rPr>
              <a:t>=</a:t>
            </a:r>
            <a:r>
              <a:rPr lang="en-US" sz="5100" dirty="0">
                <a:solidFill>
                  <a:srgbClr val="000000"/>
                </a:solidFill>
              </a:rPr>
              <a:t> </a:t>
            </a:r>
            <a:r>
              <a:rPr lang="en-US" sz="5100" dirty="0" smtClean="0">
                <a:solidFill>
                  <a:srgbClr val="FF8000"/>
                </a:solidFill>
              </a:rPr>
              <a:t>22</a:t>
            </a:r>
            <a:r>
              <a:rPr lang="en-US" sz="5100" b="1" dirty="0" smtClean="0">
                <a:solidFill>
                  <a:srgbClr val="000080"/>
                </a:solidFill>
              </a:rPr>
              <a:t>;</a:t>
            </a:r>
            <a:endParaRPr lang="en-US" sz="5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100" dirty="0" smtClean="0">
                <a:solidFill>
                  <a:srgbClr val="8000FF"/>
                </a:solidFill>
              </a:rPr>
              <a:t>	</a:t>
            </a:r>
            <a:r>
              <a:rPr lang="en-US" sz="5100" dirty="0" err="1" smtClean="0">
                <a:solidFill>
                  <a:srgbClr val="8000FF"/>
                </a:solidFill>
              </a:rPr>
              <a:t>int</a:t>
            </a:r>
            <a:r>
              <a:rPr lang="en-US" sz="5100" dirty="0" smtClean="0">
                <a:solidFill>
                  <a:srgbClr val="000000"/>
                </a:solidFill>
              </a:rPr>
              <a:t> </a:t>
            </a:r>
            <a:r>
              <a:rPr lang="en-US" sz="5100" dirty="0">
                <a:solidFill>
                  <a:srgbClr val="000000"/>
                </a:solidFill>
              </a:rPr>
              <a:t>var2 </a:t>
            </a:r>
            <a:r>
              <a:rPr lang="en-US" sz="5100" b="1" dirty="0">
                <a:solidFill>
                  <a:srgbClr val="000080"/>
                </a:solidFill>
              </a:rPr>
              <a:t>=</a:t>
            </a:r>
            <a:r>
              <a:rPr lang="en-US" sz="5100" dirty="0">
                <a:solidFill>
                  <a:srgbClr val="000000"/>
                </a:solidFill>
              </a:rPr>
              <a:t> </a:t>
            </a:r>
            <a:r>
              <a:rPr lang="en-US" sz="5100" dirty="0" smtClean="0">
                <a:solidFill>
                  <a:srgbClr val="FF8000"/>
                </a:solidFill>
              </a:rPr>
              <a:t>11</a:t>
            </a:r>
            <a:r>
              <a:rPr lang="en-US" sz="5100" b="1" dirty="0" smtClean="0">
                <a:solidFill>
                  <a:srgbClr val="000080"/>
                </a:solidFill>
              </a:rPr>
              <a:t>;</a:t>
            </a:r>
            <a:endParaRPr lang="en-US" sz="5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100" dirty="0" smtClean="0">
                <a:solidFill>
                  <a:srgbClr val="000000"/>
                </a:solidFill>
              </a:rPr>
              <a:t>	var2 </a:t>
            </a:r>
            <a:r>
              <a:rPr lang="en-US" sz="5100" b="1" dirty="0">
                <a:solidFill>
                  <a:srgbClr val="000080"/>
                </a:solidFill>
              </a:rPr>
              <a:t>=</a:t>
            </a:r>
            <a:r>
              <a:rPr lang="en-US" sz="5100" dirty="0">
                <a:solidFill>
                  <a:srgbClr val="000000"/>
                </a:solidFill>
              </a:rPr>
              <a:t> </a:t>
            </a:r>
            <a:r>
              <a:rPr lang="en-US" sz="5100" b="1" dirty="0">
                <a:solidFill>
                  <a:srgbClr val="000080"/>
                </a:solidFill>
              </a:rPr>
              <a:t>(</a:t>
            </a:r>
            <a:r>
              <a:rPr lang="en-US" sz="5100" dirty="0">
                <a:solidFill>
                  <a:srgbClr val="000000"/>
                </a:solidFill>
              </a:rPr>
              <a:t> </a:t>
            </a:r>
            <a:r>
              <a:rPr lang="en-US" sz="5100" b="1" dirty="0">
                <a:solidFill>
                  <a:srgbClr val="000080"/>
                </a:solidFill>
              </a:rPr>
              <a:t>(</a:t>
            </a:r>
            <a:r>
              <a:rPr lang="en-US" sz="5100" dirty="0">
                <a:solidFill>
                  <a:srgbClr val="000000"/>
                </a:solidFill>
              </a:rPr>
              <a:t>var2 </a:t>
            </a:r>
            <a:r>
              <a:rPr lang="en-US" sz="5100" b="1" dirty="0">
                <a:solidFill>
                  <a:srgbClr val="000080"/>
                </a:solidFill>
              </a:rPr>
              <a:t>+</a:t>
            </a:r>
            <a:r>
              <a:rPr lang="en-US" sz="5100" dirty="0">
                <a:solidFill>
                  <a:srgbClr val="000000"/>
                </a:solidFill>
              </a:rPr>
              <a:t> var1</a:t>
            </a:r>
            <a:r>
              <a:rPr lang="en-US" sz="5100" b="1" dirty="0">
                <a:solidFill>
                  <a:srgbClr val="000080"/>
                </a:solidFill>
              </a:rPr>
              <a:t>)</a:t>
            </a:r>
            <a:r>
              <a:rPr lang="en-US" sz="5100" dirty="0">
                <a:solidFill>
                  <a:srgbClr val="000000"/>
                </a:solidFill>
              </a:rPr>
              <a:t> </a:t>
            </a:r>
            <a:r>
              <a:rPr lang="en-US" sz="5100" b="1" dirty="0">
                <a:solidFill>
                  <a:srgbClr val="000080"/>
                </a:solidFill>
              </a:rPr>
              <a:t>+</a:t>
            </a:r>
            <a:r>
              <a:rPr lang="en-US" sz="5100" dirty="0">
                <a:solidFill>
                  <a:srgbClr val="000000"/>
                </a:solidFill>
              </a:rPr>
              <a:t> </a:t>
            </a:r>
            <a:r>
              <a:rPr lang="en-US" sz="5100" b="1" dirty="0">
                <a:solidFill>
                  <a:srgbClr val="000080"/>
                </a:solidFill>
              </a:rPr>
              <a:t>(</a:t>
            </a:r>
            <a:r>
              <a:rPr lang="en-US" sz="5100" dirty="0">
                <a:solidFill>
                  <a:srgbClr val="FF8000"/>
                </a:solidFill>
              </a:rPr>
              <a:t>3</a:t>
            </a:r>
            <a:r>
              <a:rPr lang="en-US" sz="5100" b="1" dirty="0">
                <a:solidFill>
                  <a:srgbClr val="000080"/>
                </a:solidFill>
              </a:rPr>
              <a:t>*</a:t>
            </a:r>
            <a:r>
              <a:rPr lang="en-US" sz="5100" dirty="0">
                <a:solidFill>
                  <a:srgbClr val="000000"/>
                </a:solidFill>
              </a:rPr>
              <a:t>var2</a:t>
            </a:r>
            <a:r>
              <a:rPr lang="en-US" sz="5100" b="1" dirty="0">
                <a:solidFill>
                  <a:srgbClr val="000080"/>
                </a:solidFill>
              </a:rPr>
              <a:t>)</a:t>
            </a:r>
            <a:r>
              <a:rPr lang="en-US" sz="5100" dirty="0">
                <a:solidFill>
                  <a:srgbClr val="000000"/>
                </a:solidFill>
              </a:rPr>
              <a:t> </a:t>
            </a:r>
            <a:r>
              <a:rPr lang="en-US" sz="5100" b="1" dirty="0" smtClean="0">
                <a:solidFill>
                  <a:srgbClr val="000080"/>
                </a:solidFill>
              </a:rPr>
              <a:t>);</a:t>
            </a:r>
            <a:endParaRPr lang="en-US" sz="5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100" dirty="0" smtClean="0">
                <a:solidFill>
                  <a:srgbClr val="000000"/>
                </a:solidFill>
              </a:rPr>
              <a:t>	</a:t>
            </a:r>
            <a:r>
              <a:rPr lang="en-US" sz="5100" dirty="0" err="1" smtClean="0">
                <a:solidFill>
                  <a:srgbClr val="000000"/>
                </a:solidFill>
              </a:rPr>
              <a:t>cout</a:t>
            </a:r>
            <a:r>
              <a:rPr lang="en-US" sz="5100" dirty="0" smtClean="0">
                <a:solidFill>
                  <a:srgbClr val="000000"/>
                </a:solidFill>
              </a:rPr>
              <a:t> </a:t>
            </a:r>
            <a:r>
              <a:rPr lang="en-US" sz="5100" b="1" dirty="0">
                <a:solidFill>
                  <a:srgbClr val="000080"/>
                </a:solidFill>
              </a:rPr>
              <a:t>&lt;&lt;</a:t>
            </a:r>
            <a:r>
              <a:rPr lang="en-US" sz="5100" dirty="0">
                <a:solidFill>
                  <a:srgbClr val="000000"/>
                </a:solidFill>
              </a:rPr>
              <a:t> </a:t>
            </a:r>
            <a:r>
              <a:rPr lang="en-US" sz="5100" dirty="0" smtClean="0">
                <a:solidFill>
                  <a:srgbClr val="000000"/>
                </a:solidFill>
              </a:rPr>
              <a:t>var2</a:t>
            </a:r>
            <a:r>
              <a:rPr lang="en-US" sz="5100" b="1" dirty="0" smtClean="0">
                <a:solidFill>
                  <a:srgbClr val="000080"/>
                </a:solidFill>
              </a:rPr>
              <a:t>;</a:t>
            </a:r>
            <a:endParaRPr lang="en-US" sz="5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100" dirty="0" smtClean="0">
                <a:solidFill>
                  <a:srgbClr val="000000"/>
                </a:solidFill>
              </a:rPr>
              <a:t>	</a:t>
            </a:r>
            <a:r>
              <a:rPr lang="en-US" sz="5100" dirty="0" err="1" smtClean="0">
                <a:solidFill>
                  <a:srgbClr val="000000"/>
                </a:solidFill>
              </a:rPr>
              <a:t>getch</a:t>
            </a:r>
            <a:r>
              <a:rPr lang="en-US" sz="5100" b="1" dirty="0" smtClean="0">
                <a:solidFill>
                  <a:srgbClr val="000080"/>
                </a:solidFill>
              </a:rPr>
              <a:t>();</a:t>
            </a:r>
            <a:endParaRPr lang="en-US" sz="5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100" b="1" dirty="0" smtClean="0">
                <a:solidFill>
                  <a:srgbClr val="0000FF"/>
                </a:solidFill>
              </a:rPr>
              <a:t>	return</a:t>
            </a:r>
            <a:r>
              <a:rPr lang="en-US" sz="5100" dirty="0" smtClean="0">
                <a:solidFill>
                  <a:srgbClr val="000000"/>
                </a:solidFill>
              </a:rPr>
              <a:t> </a:t>
            </a:r>
            <a:r>
              <a:rPr lang="en-US" sz="5100" dirty="0">
                <a:solidFill>
                  <a:srgbClr val="FF8000"/>
                </a:solidFill>
              </a:rPr>
              <a:t>0</a:t>
            </a:r>
            <a:r>
              <a:rPr lang="en-US" sz="5100" b="1" dirty="0" smtClean="0">
                <a:solidFill>
                  <a:srgbClr val="000080"/>
                </a:solidFill>
              </a:rPr>
              <a:t>;</a:t>
            </a:r>
            <a:endParaRPr lang="en-US" sz="51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5100" b="1" dirty="0" smtClean="0">
                <a:solidFill>
                  <a:srgbClr val="000080"/>
                </a:solidFill>
              </a:rPr>
              <a:t>}</a:t>
            </a:r>
            <a:endParaRPr lang="en-US" sz="5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8101011" y="3697738"/>
            <a:ext cx="3871912" cy="1070306"/>
          </a:xfrm>
          <a:prstGeom prst="borderCallout1">
            <a:avLst>
              <a:gd name="adj1" fmla="val 52996"/>
              <a:gd name="adj2" fmla="val -541"/>
              <a:gd name="adj3" fmla="val 54131"/>
              <a:gd name="adj4" fmla="val -17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</a:rPr>
              <a:t>Output:</a:t>
            </a:r>
          </a:p>
          <a:p>
            <a:r>
              <a:rPr lang="en-US" sz="2800" dirty="0" smtClean="0">
                <a:solidFill>
                  <a:prstClr val="white"/>
                </a:solidFill>
              </a:rPr>
              <a:t>66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530" cy="1027901"/>
          </a:xfrm>
        </p:spPr>
        <p:txBody>
          <a:bodyPr>
            <a:noAutofit/>
          </a:bodyPr>
          <a:lstStyle/>
          <a:p>
            <a:r>
              <a:rPr lang="en-US" sz="2800" dirty="0"/>
              <a:t>The smallest individual unit in a program is known as token. </a:t>
            </a:r>
            <a:r>
              <a:rPr lang="en-US" sz="2800" dirty="0" smtClean="0"/>
              <a:t> For example, </a:t>
            </a:r>
            <a:r>
              <a:rPr lang="en-US" sz="2800" dirty="0" err="1" smtClean="0"/>
              <a:t>int</a:t>
            </a:r>
            <a:r>
              <a:rPr lang="en-US" sz="2800" dirty="0" smtClean="0"/>
              <a:t>, return, etc.</a:t>
            </a:r>
          </a:p>
          <a:p>
            <a:endParaRPr lang="en-US" sz="1600" dirty="0"/>
          </a:p>
          <a:p>
            <a:r>
              <a:rPr lang="en-US" sz="2800" dirty="0" smtClean="0"/>
              <a:t>Tokens </a:t>
            </a:r>
            <a:r>
              <a:rPr lang="en-US" sz="2800" dirty="0"/>
              <a:t>used in C++ are</a:t>
            </a:r>
            <a:r>
              <a:rPr lang="en-US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Keywords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Literals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Identifiers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Punctuators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8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469" y="1765320"/>
            <a:ext cx="10760530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Keywords </a:t>
            </a:r>
            <a:r>
              <a:rPr lang="en-US" sz="2800" dirty="0"/>
              <a:t>are the certain reserved words that convey a special meaning to the compiler. </a:t>
            </a:r>
            <a:endParaRPr lang="en-US" sz="2800" dirty="0" smtClean="0"/>
          </a:p>
          <a:p>
            <a:endParaRPr lang="en-US" sz="1000" dirty="0"/>
          </a:p>
          <a:p>
            <a:pPr marL="0" indent="0">
              <a:buNone/>
            </a:pPr>
            <a:r>
              <a:rPr lang="en-US" sz="2800" dirty="0" smtClean="0"/>
              <a:t>These are reserved </a:t>
            </a:r>
            <a:r>
              <a:rPr lang="en-US" sz="2800" dirty="0"/>
              <a:t>for special </a:t>
            </a:r>
            <a:r>
              <a:rPr lang="en-US" sz="2800" dirty="0" smtClean="0"/>
              <a:t>purposes </a:t>
            </a:r>
            <a:r>
              <a:rPr lang="en-US" sz="2800" dirty="0"/>
              <a:t>and must not be used as </a:t>
            </a:r>
            <a:r>
              <a:rPr lang="en-US" sz="2800" dirty="0" smtClean="0"/>
              <a:t>variable name, function name, etc. For example, </a:t>
            </a:r>
            <a:r>
              <a:rPr lang="en-US" sz="2800" dirty="0" err="1" smtClean="0"/>
              <a:t>int</a:t>
            </a:r>
            <a:r>
              <a:rPr lang="en-US" sz="2800" dirty="0" smtClean="0"/>
              <a:t>, return, </a:t>
            </a:r>
            <a:r>
              <a:rPr lang="en-US" sz="2800" dirty="0"/>
              <a:t>etc.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7224" y="4168267"/>
            <a:ext cx="1077277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9469" y="5115411"/>
            <a:ext cx="10760530" cy="479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data items which never change their value throughout the program run. </a:t>
            </a:r>
            <a:r>
              <a:rPr lang="en-US" sz="2800" dirty="0" smtClean="0"/>
              <a:t>They are also known as </a:t>
            </a:r>
            <a:r>
              <a:rPr lang="en-US" sz="2800" b="1" dirty="0" smtClean="0"/>
              <a:t>constants</a:t>
            </a:r>
            <a:r>
              <a:rPr lang="en-US" sz="2800" dirty="0" smtClean="0"/>
              <a:t>. For </a:t>
            </a:r>
            <a:r>
              <a:rPr lang="en-US" sz="2800" dirty="0"/>
              <a:t>example, 123, ‘A’, etc.</a:t>
            </a:r>
          </a:p>
        </p:txBody>
      </p:sp>
    </p:spTree>
    <p:extLst>
      <p:ext uri="{BB962C8B-B14F-4D97-AF65-F5344CB8AC3E}">
        <p14:creationId xmlns:p14="http://schemas.microsoft.com/office/powerpoint/2010/main" val="387582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1003036" cy="1027901"/>
          </a:xfrm>
        </p:spPr>
        <p:txBody>
          <a:bodyPr>
            <a:noAutofit/>
          </a:bodyPr>
          <a:lstStyle/>
          <a:p>
            <a:r>
              <a:rPr lang="en-US" sz="2800" dirty="0"/>
              <a:t>Identifiers are programmer defined names given to the various program elements such </a:t>
            </a:r>
            <a:r>
              <a:rPr lang="en-US" sz="2800" dirty="0" smtClean="0"/>
              <a:t>as </a:t>
            </a:r>
            <a:r>
              <a:rPr lang="fr-FR" sz="2800" b="1" dirty="0" smtClean="0"/>
              <a:t>variables</a:t>
            </a:r>
            <a:r>
              <a:rPr lang="fr-FR" sz="2800" dirty="0"/>
              <a:t>, </a:t>
            </a:r>
            <a:r>
              <a:rPr lang="fr-FR" sz="2800" dirty="0" err="1"/>
              <a:t>functions</a:t>
            </a:r>
            <a:r>
              <a:rPr lang="fr-FR" sz="2800" dirty="0"/>
              <a:t>, </a:t>
            </a:r>
            <a:r>
              <a:rPr lang="fr-FR" sz="2800" dirty="0" err="1"/>
              <a:t>arrays</a:t>
            </a:r>
            <a:r>
              <a:rPr lang="fr-FR" sz="2800" dirty="0"/>
              <a:t>, </a:t>
            </a:r>
            <a:r>
              <a:rPr lang="fr-FR" sz="2800" dirty="0" err="1"/>
              <a:t>objects</a:t>
            </a:r>
            <a:r>
              <a:rPr lang="fr-FR" sz="2800" dirty="0"/>
              <a:t>, classes, etc</a:t>
            </a:r>
            <a:r>
              <a:rPr lang="fr-FR" sz="2800" dirty="0" smtClean="0"/>
              <a:t>.</a:t>
            </a:r>
          </a:p>
          <a:p>
            <a:endParaRPr lang="fr-FR" sz="1000" dirty="0"/>
          </a:p>
          <a:p>
            <a:r>
              <a:rPr lang="en-US" sz="2800" dirty="0"/>
              <a:t>It may contain digits, letters and underscore, </a:t>
            </a:r>
            <a:r>
              <a:rPr lang="en-US" sz="2800" dirty="0" smtClean="0"/>
              <a:t>and must </a:t>
            </a:r>
            <a:r>
              <a:rPr lang="en-US" sz="2800" dirty="0"/>
              <a:t>begin with a letter or underscore. </a:t>
            </a:r>
            <a:r>
              <a:rPr lang="en-US" sz="2800" dirty="0" smtClean="0"/>
              <a:t>For example, </a:t>
            </a:r>
          </a:p>
          <a:p>
            <a:r>
              <a:rPr lang="en-US" sz="2800" b="1" dirty="0" smtClean="0"/>
              <a:t>Valid</a:t>
            </a:r>
            <a:r>
              <a:rPr lang="en-US" sz="2800" dirty="0" smtClean="0"/>
              <a:t> identifiers    : Pen    time580</a:t>
            </a:r>
            <a:r>
              <a:rPr lang="en-US" sz="2800" dirty="0"/>
              <a:t> </a:t>
            </a:r>
            <a:r>
              <a:rPr lang="en-US" sz="2800" dirty="0" smtClean="0"/>
              <a:t>   s2e3    </a:t>
            </a:r>
            <a:r>
              <a:rPr lang="en-US" sz="2800" dirty="0"/>
              <a:t>_</a:t>
            </a:r>
            <a:r>
              <a:rPr lang="en-US" sz="2800" dirty="0" smtClean="0"/>
              <a:t>dos</a:t>
            </a:r>
          </a:p>
          <a:p>
            <a:r>
              <a:rPr lang="en-US" sz="2800" b="1" dirty="0" smtClean="0"/>
              <a:t>Invalid</a:t>
            </a:r>
            <a:r>
              <a:rPr lang="en-US" sz="2800" dirty="0" smtClean="0"/>
              <a:t> identifiers : He-is     1is    return    </a:t>
            </a:r>
            <a:r>
              <a:rPr lang="en-US" sz="2800" dirty="0" err="1" smtClean="0"/>
              <a:t>x.y</a:t>
            </a:r>
            <a:r>
              <a:rPr lang="en-US" sz="2800" dirty="0" smtClean="0"/>
              <a:t>   (- and . are special characters)</a:t>
            </a:r>
          </a:p>
          <a:p>
            <a:endParaRPr lang="en-US" sz="1200" dirty="0"/>
          </a:p>
          <a:p>
            <a:r>
              <a:rPr lang="en-US" sz="2800" dirty="0" smtClean="0"/>
              <a:t>C++ is case sensitive, hence </a:t>
            </a:r>
            <a:r>
              <a:rPr lang="en-US" sz="2800" i="1" dirty="0" smtClean="0"/>
              <a:t>pen</a:t>
            </a:r>
            <a:r>
              <a:rPr lang="en-US" sz="2800" dirty="0" smtClean="0"/>
              <a:t> and </a:t>
            </a:r>
            <a:r>
              <a:rPr lang="en-US" sz="2800" i="1" dirty="0" smtClean="0"/>
              <a:t>Pen</a:t>
            </a:r>
            <a:r>
              <a:rPr lang="en-US" sz="2800" dirty="0" smtClean="0"/>
              <a:t> are treated as distinct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55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Punctuators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469" y="2159928"/>
            <a:ext cx="10760530" cy="1027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following characters are used as punctuators which are also known as separators in C++ : </a:t>
            </a:r>
            <a:r>
              <a:rPr lang="x-none" sz="2800" dirty="0"/>
              <a:t>[ ] { } ( ) , ; : * </a:t>
            </a:r>
            <a:r>
              <a:rPr lang="x-none" sz="2800" dirty="0" smtClean="0"/>
              <a:t>… </a:t>
            </a:r>
            <a:r>
              <a:rPr lang="x-none" sz="2800" dirty="0"/>
              <a:t>= #</a:t>
            </a:r>
          </a:p>
          <a:p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7224" y="3618097"/>
            <a:ext cx="1077277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00635" y="4613695"/>
            <a:ext cx="2157415" cy="81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 Lecture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399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017051"/>
            <a:ext cx="10760147" cy="1027901"/>
          </a:xfrm>
        </p:spPr>
        <p:txBody>
          <a:bodyPr>
            <a:noAutofit/>
          </a:bodyPr>
          <a:lstStyle/>
          <a:p>
            <a:r>
              <a:rPr lang="en-US" sz="3200" dirty="0" smtClean="0"/>
              <a:t>Write a program which takes a </a:t>
            </a:r>
            <a:r>
              <a:rPr lang="en-US" sz="3200" b="1" dirty="0" smtClean="0"/>
              <a:t>positive integer</a:t>
            </a:r>
            <a:r>
              <a:rPr lang="en-US" sz="3200" dirty="0" smtClean="0"/>
              <a:t> as input from user and prints its last 2 digits.</a:t>
            </a:r>
          </a:p>
          <a:p>
            <a:r>
              <a:rPr lang="en-US" sz="3200" dirty="0" smtClean="0"/>
              <a:t>For example, </a:t>
            </a:r>
          </a:p>
          <a:p>
            <a:r>
              <a:rPr lang="en-US" sz="3200" b="1" dirty="0" smtClean="0"/>
              <a:t>Input : </a:t>
            </a:r>
          </a:p>
          <a:p>
            <a:r>
              <a:rPr lang="en-US" sz="3200" dirty="0" smtClean="0"/>
              <a:t>1224           </a:t>
            </a:r>
          </a:p>
          <a:p>
            <a:r>
              <a:rPr lang="en-US" sz="3200" b="1" dirty="0" smtClean="0"/>
              <a:t>Output : </a:t>
            </a:r>
          </a:p>
          <a:p>
            <a:r>
              <a:rPr lang="en-US" sz="3200" dirty="0" smtClean="0"/>
              <a:t>Last digit : 4</a:t>
            </a:r>
          </a:p>
          <a:p>
            <a:r>
              <a:rPr lang="en-US" sz="3200" dirty="0" smtClean="0"/>
              <a:t>Second last digit : 2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43611" y="3583915"/>
            <a:ext cx="5386388" cy="102790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Input : </a:t>
            </a:r>
          </a:p>
          <a:p>
            <a:r>
              <a:rPr lang="en-US" sz="3200" dirty="0" smtClean="0"/>
              <a:t>4           </a:t>
            </a:r>
          </a:p>
          <a:p>
            <a:r>
              <a:rPr lang="en-US" sz="3200" b="1" dirty="0" smtClean="0"/>
              <a:t>Output : </a:t>
            </a:r>
          </a:p>
          <a:p>
            <a:r>
              <a:rPr lang="en-US" sz="3200" dirty="0" smtClean="0"/>
              <a:t>Last digit : 4</a:t>
            </a:r>
          </a:p>
          <a:p>
            <a:r>
              <a:rPr lang="en-US" sz="3200" dirty="0" smtClean="0"/>
              <a:t>Second last digit : 0</a:t>
            </a:r>
          </a:p>
        </p:txBody>
      </p:sp>
    </p:spTree>
    <p:extLst>
      <p:ext uri="{BB962C8B-B14F-4D97-AF65-F5344CB8AC3E}">
        <p14:creationId xmlns:p14="http://schemas.microsoft.com/office/powerpoint/2010/main" val="398115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What’s ahead?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147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the next video, we will study about operators and errors in C++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19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450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2_Metropolitan</vt:lpstr>
      <vt:lpstr>3_Metropolitan</vt:lpstr>
      <vt:lpstr>6. Tokens and Keywords</vt:lpstr>
      <vt:lpstr>x = x + y;</vt:lpstr>
      <vt:lpstr>Practice</vt:lpstr>
      <vt:lpstr>Tokens</vt:lpstr>
      <vt:lpstr>Keywords</vt:lpstr>
      <vt:lpstr>Identifiers</vt:lpstr>
      <vt:lpstr>Punctuators</vt:lpstr>
      <vt:lpstr>Exercise</vt:lpstr>
      <vt:lpstr>What’s ahead?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2017-06-06T09:45:44Z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