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</p:sldMasterIdLst>
  <p:notesMasterIdLst>
    <p:notesMasterId r:id="rId17"/>
  </p:notesMasterIdLst>
  <p:sldIdLst>
    <p:sldId id="300" r:id="rId5"/>
    <p:sldId id="322" r:id="rId6"/>
    <p:sldId id="323" r:id="rId7"/>
    <p:sldId id="339" r:id="rId8"/>
    <p:sldId id="337" r:id="rId9"/>
    <p:sldId id="338" r:id="rId10"/>
    <p:sldId id="329" r:id="rId11"/>
    <p:sldId id="330" r:id="rId12"/>
    <p:sldId id="331" r:id="rId13"/>
    <p:sldId id="332" r:id="rId14"/>
    <p:sldId id="341" r:id="rId15"/>
    <p:sldId id="33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4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6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28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1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6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0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6/7/2017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809458"/>
            <a:ext cx="10782300" cy="848324"/>
          </a:xfrm>
        </p:spPr>
        <p:txBody>
          <a:bodyPr/>
          <a:lstStyle/>
          <a:p>
            <a:pPr algn="ctr"/>
            <a:r>
              <a:rPr lang="en-US" sz="6000" smtClean="0"/>
              <a:t>7. </a:t>
            </a:r>
            <a:r>
              <a:rPr lang="en-US" sz="6000" dirty="0" smtClean="0"/>
              <a:t>Operators and Errors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703291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Shivam</a:t>
            </a:r>
            <a:r>
              <a:rPr lang="en-US" dirty="0" smtClean="0"/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12958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Logical errors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It is </a:t>
            </a:r>
            <a:r>
              <a:rPr lang="en-US" sz="2800" dirty="0" smtClean="0"/>
              <a:t>an error </a:t>
            </a:r>
            <a:r>
              <a:rPr lang="en-US" sz="2800" dirty="0"/>
              <a:t>in a program's </a:t>
            </a:r>
            <a:r>
              <a:rPr lang="en-US" sz="2800" dirty="0" smtClean="0"/>
              <a:t>logic </a:t>
            </a:r>
            <a:r>
              <a:rPr lang="en-US" sz="2800" dirty="0"/>
              <a:t>that results in incorrect or unexpected result. </a:t>
            </a:r>
            <a:endParaRPr lang="en-US" sz="28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For example,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side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5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area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2</a:t>
            </a:r>
            <a:r>
              <a:rPr lang="en-US" sz="2800" b="1" dirty="0">
                <a:solidFill>
                  <a:srgbClr val="000080"/>
                </a:solidFill>
              </a:rPr>
              <a:t>*</a:t>
            </a:r>
            <a:r>
              <a:rPr lang="en-US" sz="2800" dirty="0">
                <a:solidFill>
                  <a:srgbClr val="000000"/>
                </a:solidFill>
              </a:rPr>
              <a:t>side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	</a:t>
            </a:r>
            <a:r>
              <a:rPr lang="en-US" sz="2800" dirty="0" smtClean="0">
                <a:solidFill>
                  <a:srgbClr val="008000"/>
                </a:solidFill>
              </a:rPr>
              <a:t>// </a:t>
            </a:r>
            <a:r>
              <a:rPr lang="en-US" sz="2800" dirty="0">
                <a:solidFill>
                  <a:srgbClr val="008000"/>
                </a:solidFill>
              </a:rPr>
              <a:t>Computing area of square </a:t>
            </a:r>
            <a:endParaRPr lang="en-US" sz="28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 : Find errors and correct it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486022" y="2002763"/>
            <a:ext cx="7115177" cy="46291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8000FF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main</a:t>
            </a:r>
            <a:r>
              <a:rPr lang="en-US" sz="3200" b="1" dirty="0" smtClean="0">
                <a:solidFill>
                  <a:srgbClr val="000080"/>
                </a:solidFill>
              </a:rPr>
              <a:t>()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80"/>
                </a:solidFill>
              </a:rPr>
              <a:t>{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</a:rPr>
              <a:t>cout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&lt;&lt;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808080"/>
                </a:solidFill>
              </a:rPr>
              <a:t>"Enter length and breadth : "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</a:rPr>
              <a:t>cin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&gt;&gt;</a:t>
            </a:r>
            <a:r>
              <a:rPr lang="en-US" sz="3200" dirty="0">
                <a:solidFill>
                  <a:srgbClr val="000000"/>
                </a:solidFill>
              </a:rPr>
              <a:t> length </a:t>
            </a:r>
            <a:r>
              <a:rPr lang="en-US" sz="3200" b="1" dirty="0">
                <a:solidFill>
                  <a:srgbClr val="000080"/>
                </a:solidFill>
              </a:rPr>
              <a:t>&gt;&gt;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breadth</a:t>
            </a:r>
            <a:r>
              <a:rPr lang="en-US" sz="3200" b="1" dirty="0" smtClean="0">
                <a:solidFill>
                  <a:srgbClr val="000080"/>
                </a:solidFill>
              </a:rPr>
              <a:t>;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	area </a:t>
            </a:r>
            <a:r>
              <a:rPr lang="en-US" sz="3200" b="1" dirty="0">
                <a:solidFill>
                  <a:srgbClr val="000080"/>
                </a:solidFill>
              </a:rPr>
              <a:t>=</a:t>
            </a:r>
            <a:r>
              <a:rPr lang="en-US" sz="3200" dirty="0">
                <a:solidFill>
                  <a:srgbClr val="000000"/>
                </a:solidFill>
              </a:rPr>
              <a:t> length </a:t>
            </a:r>
            <a:r>
              <a:rPr lang="en-US" sz="3200" b="1" dirty="0">
                <a:solidFill>
                  <a:srgbClr val="000080"/>
                </a:solidFill>
              </a:rPr>
              <a:t>*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breadth</a:t>
            </a:r>
            <a:r>
              <a:rPr lang="en-US" sz="3200" b="1" dirty="0" smtClean="0">
                <a:solidFill>
                  <a:srgbClr val="000080"/>
                </a:solidFill>
              </a:rPr>
              <a:t>;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</a:rPr>
              <a:t>cout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&lt;&lt;</a:t>
            </a:r>
            <a:r>
              <a:rPr lang="en-US" sz="3200" dirty="0">
                <a:solidFill>
                  <a:srgbClr val="000000"/>
                </a:solidFill>
              </a:rPr>
              <a:t> Area </a:t>
            </a:r>
            <a:r>
              <a:rPr lang="en-US" sz="3200" b="1" dirty="0">
                <a:solidFill>
                  <a:srgbClr val="000080"/>
                </a:solidFill>
              </a:rPr>
              <a:t>=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80"/>
                </a:solidFill>
              </a:rPr>
              <a:t>&lt;&lt;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area</a:t>
            </a:r>
            <a:r>
              <a:rPr lang="en-US" sz="3200" b="1" dirty="0" smtClean="0">
                <a:solidFill>
                  <a:srgbClr val="000080"/>
                </a:solidFill>
              </a:rPr>
              <a:t>;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8000"/>
                </a:solidFill>
              </a:rPr>
              <a:t>0</a:t>
            </a:r>
            <a:r>
              <a:rPr lang="en-US" sz="3200" b="1" dirty="0">
                <a:solidFill>
                  <a:srgbClr val="000080"/>
                </a:solidFill>
              </a:rPr>
              <a:t>;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80"/>
                </a:solidFill>
              </a:rPr>
              <a:t>}</a:t>
            </a:r>
            <a:endParaRPr lang="en-US" sz="3200" dirty="0"/>
          </a:p>
          <a:p>
            <a:pPr marL="0" indent="0">
              <a:buNone/>
            </a:pPr>
            <a:endParaRPr lang="en-US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19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about data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542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1027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program which takes a </a:t>
            </a:r>
            <a:r>
              <a:rPr lang="en-US" sz="2800" b="1" dirty="0" smtClean="0"/>
              <a:t>positive integer</a:t>
            </a:r>
            <a:r>
              <a:rPr lang="en-US" sz="2800" dirty="0" smtClean="0"/>
              <a:t> as input from user and prints its last 2 digits.</a:t>
            </a:r>
          </a:p>
          <a:p>
            <a:r>
              <a:rPr lang="en-US" sz="2800" dirty="0" smtClean="0"/>
              <a:t>For example, </a:t>
            </a:r>
          </a:p>
          <a:p>
            <a:r>
              <a:rPr lang="en-US" sz="2800" b="1" dirty="0" smtClean="0"/>
              <a:t>Input : </a:t>
            </a:r>
          </a:p>
          <a:p>
            <a:r>
              <a:rPr lang="en-US" sz="2800" dirty="0" smtClean="0"/>
              <a:t>1224           </a:t>
            </a:r>
          </a:p>
          <a:p>
            <a:r>
              <a:rPr lang="en-US" sz="2800" b="1" dirty="0" smtClean="0"/>
              <a:t>Output : </a:t>
            </a:r>
          </a:p>
          <a:p>
            <a:r>
              <a:rPr lang="en-US" sz="2800" dirty="0" smtClean="0"/>
              <a:t>Last digit : 4</a:t>
            </a:r>
          </a:p>
          <a:p>
            <a:r>
              <a:rPr lang="en-US" sz="2800" dirty="0" smtClean="0"/>
              <a:t>Second last digit : 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08771" y="3456247"/>
            <a:ext cx="5386388" cy="102790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Input : </a:t>
            </a:r>
          </a:p>
          <a:p>
            <a:r>
              <a:rPr lang="en-US" sz="2800" dirty="0" smtClean="0"/>
              <a:t>4           </a:t>
            </a:r>
          </a:p>
          <a:p>
            <a:r>
              <a:rPr lang="en-US" sz="2800" b="1" dirty="0" smtClean="0"/>
              <a:t>Output : </a:t>
            </a:r>
          </a:p>
          <a:p>
            <a:r>
              <a:rPr lang="en-US" sz="2800" dirty="0" smtClean="0"/>
              <a:t>Last digit : 4</a:t>
            </a:r>
          </a:p>
          <a:p>
            <a:r>
              <a:rPr lang="en-US" sz="2800" dirty="0" smtClean="0"/>
              <a:t>Second last digit : 0</a:t>
            </a:r>
          </a:p>
        </p:txBody>
      </p:sp>
    </p:spTree>
    <p:extLst>
      <p:ext uri="{BB962C8B-B14F-4D97-AF65-F5344CB8AC3E}">
        <p14:creationId xmlns:p14="http://schemas.microsoft.com/office/powerpoint/2010/main" val="33368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4596" y="2017051"/>
            <a:ext cx="4399352" cy="1027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program which takes a </a:t>
            </a:r>
            <a:r>
              <a:rPr lang="en-US" sz="2800" b="1" dirty="0" smtClean="0"/>
              <a:t>positive integer</a:t>
            </a:r>
            <a:r>
              <a:rPr lang="en-US" sz="2800" dirty="0" smtClean="0"/>
              <a:t> as input from user and prints its last 2 digits.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486400" y="114301"/>
            <a:ext cx="6057900" cy="65579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50" dirty="0">
                <a:solidFill>
                  <a:srgbClr val="804000"/>
                </a:solidFill>
              </a:rPr>
              <a:t>#include &lt;</a:t>
            </a:r>
            <a:r>
              <a:rPr lang="en-US" sz="1950" dirty="0" err="1">
                <a:solidFill>
                  <a:srgbClr val="804000"/>
                </a:solidFill>
              </a:rPr>
              <a:t>iostream.h</a:t>
            </a:r>
            <a:r>
              <a:rPr lang="en-US" sz="195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950" dirty="0" smtClean="0">
                <a:solidFill>
                  <a:srgbClr val="804000"/>
                </a:solidFill>
              </a:rPr>
              <a:t>#</a:t>
            </a:r>
            <a:r>
              <a:rPr lang="en-US" sz="1950" dirty="0">
                <a:solidFill>
                  <a:srgbClr val="804000"/>
                </a:solidFill>
              </a:rPr>
              <a:t>include &lt;</a:t>
            </a:r>
            <a:r>
              <a:rPr lang="en-US" sz="1950" dirty="0" err="1" smtClean="0">
                <a:solidFill>
                  <a:srgbClr val="804000"/>
                </a:solidFill>
              </a:rPr>
              <a:t>conio.h</a:t>
            </a:r>
            <a:r>
              <a:rPr lang="en-US" sz="195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950" dirty="0" err="1" smtClean="0">
                <a:solidFill>
                  <a:srgbClr val="8000FF"/>
                </a:solidFill>
              </a:rPr>
              <a:t>int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dirty="0">
                <a:solidFill>
                  <a:srgbClr val="000000"/>
                </a:solidFill>
              </a:rPr>
              <a:t>main</a:t>
            </a:r>
            <a:r>
              <a:rPr lang="en-US" sz="1950" b="1" dirty="0" smtClean="0">
                <a:solidFill>
                  <a:srgbClr val="000080"/>
                </a:solidFill>
              </a:rPr>
              <a:t>()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b="1" dirty="0" smtClean="0">
                <a:solidFill>
                  <a:srgbClr val="000080"/>
                </a:solidFill>
              </a:rPr>
              <a:t>{</a:t>
            </a:r>
            <a:endParaRPr lang="en-US" sz="195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</a:t>
            </a:r>
            <a:r>
              <a:rPr lang="en-US" sz="1950" dirty="0" err="1" smtClean="0">
                <a:solidFill>
                  <a:srgbClr val="000000"/>
                </a:solidFill>
              </a:rPr>
              <a:t>clrscr</a:t>
            </a:r>
            <a:r>
              <a:rPr lang="en-US" sz="1950" b="1" dirty="0" smtClean="0">
                <a:solidFill>
                  <a:srgbClr val="000080"/>
                </a:solidFill>
              </a:rPr>
              <a:t>();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8000FF"/>
                </a:solidFill>
              </a:rPr>
              <a:t>	</a:t>
            </a:r>
            <a:r>
              <a:rPr lang="en-US" sz="1950" dirty="0" err="1" smtClean="0">
                <a:solidFill>
                  <a:srgbClr val="8000FF"/>
                </a:solidFill>
              </a:rPr>
              <a:t>int</a:t>
            </a:r>
            <a:r>
              <a:rPr lang="en-US" sz="1950" dirty="0" smtClean="0">
                <a:solidFill>
                  <a:srgbClr val="000000"/>
                </a:solidFill>
              </a:rPr>
              <a:t> number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</a:t>
            </a:r>
            <a:r>
              <a:rPr lang="en-US" sz="1950" dirty="0" err="1" smtClean="0">
                <a:solidFill>
                  <a:srgbClr val="000000"/>
                </a:solidFill>
              </a:rPr>
              <a:t>cout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b="1" dirty="0">
                <a:solidFill>
                  <a:srgbClr val="000080"/>
                </a:solidFill>
              </a:rPr>
              <a:t>&lt;&lt;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>
                <a:solidFill>
                  <a:srgbClr val="808080"/>
                </a:solidFill>
              </a:rPr>
              <a:t>"Enter a positive integer : </a:t>
            </a:r>
            <a:r>
              <a:rPr lang="en-US" sz="1950" dirty="0" smtClean="0">
                <a:solidFill>
                  <a:srgbClr val="808080"/>
                </a:solidFill>
              </a:rPr>
              <a:t>"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</a:t>
            </a:r>
            <a:r>
              <a:rPr lang="en-US" sz="1950" dirty="0" err="1" smtClean="0">
                <a:solidFill>
                  <a:srgbClr val="000000"/>
                </a:solidFill>
              </a:rPr>
              <a:t>cin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b="1" dirty="0">
                <a:solidFill>
                  <a:srgbClr val="000080"/>
                </a:solidFill>
              </a:rPr>
              <a:t>&gt;&gt;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 smtClean="0">
                <a:solidFill>
                  <a:srgbClr val="000000"/>
                </a:solidFill>
              </a:rPr>
              <a:t>number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8000FF"/>
                </a:solidFill>
              </a:rPr>
              <a:t>	</a:t>
            </a:r>
            <a:r>
              <a:rPr lang="en-US" sz="1950" dirty="0" err="1" smtClean="0">
                <a:solidFill>
                  <a:srgbClr val="8000FF"/>
                </a:solidFill>
              </a:rPr>
              <a:t>int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dirty="0">
                <a:solidFill>
                  <a:srgbClr val="000000"/>
                </a:solidFill>
              </a:rPr>
              <a:t>digit </a:t>
            </a:r>
            <a:r>
              <a:rPr lang="en-US" sz="1950" b="1" dirty="0">
                <a:solidFill>
                  <a:srgbClr val="000080"/>
                </a:solidFill>
              </a:rPr>
              <a:t>=</a:t>
            </a:r>
            <a:r>
              <a:rPr lang="en-US" sz="1950" dirty="0">
                <a:solidFill>
                  <a:srgbClr val="000000"/>
                </a:solidFill>
              </a:rPr>
              <a:t> number </a:t>
            </a:r>
            <a:r>
              <a:rPr lang="en-US" sz="1950" b="1" dirty="0">
                <a:solidFill>
                  <a:srgbClr val="000080"/>
                </a:solidFill>
              </a:rPr>
              <a:t>%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 smtClean="0">
                <a:solidFill>
                  <a:srgbClr val="FF8000"/>
                </a:solidFill>
              </a:rPr>
              <a:t>10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</a:t>
            </a:r>
            <a:r>
              <a:rPr lang="en-US" sz="1950" dirty="0" err="1" smtClean="0">
                <a:solidFill>
                  <a:srgbClr val="000000"/>
                </a:solidFill>
              </a:rPr>
              <a:t>cout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b="1" dirty="0" smtClean="0">
                <a:solidFill>
                  <a:srgbClr val="000080"/>
                </a:solidFill>
              </a:rPr>
              <a:t>&lt;&lt; </a:t>
            </a:r>
            <a:r>
              <a:rPr lang="en-US" sz="1950" dirty="0" smtClean="0">
                <a:solidFill>
                  <a:srgbClr val="808080"/>
                </a:solidFill>
              </a:rPr>
              <a:t>"</a:t>
            </a:r>
            <a:r>
              <a:rPr lang="en-US" sz="1950" dirty="0">
                <a:solidFill>
                  <a:srgbClr val="808080"/>
                </a:solidFill>
              </a:rPr>
              <a:t>Last digit : "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b="1" dirty="0">
                <a:solidFill>
                  <a:srgbClr val="000080"/>
                </a:solidFill>
              </a:rPr>
              <a:t>&lt;&lt;</a:t>
            </a:r>
            <a:r>
              <a:rPr lang="en-US" sz="1950" dirty="0">
                <a:solidFill>
                  <a:srgbClr val="000000"/>
                </a:solidFill>
              </a:rPr>
              <a:t> digit </a:t>
            </a:r>
            <a:r>
              <a:rPr lang="en-US" sz="1950" b="1" dirty="0">
                <a:solidFill>
                  <a:srgbClr val="000080"/>
                </a:solidFill>
              </a:rPr>
              <a:t>&lt;&lt;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>
                <a:solidFill>
                  <a:srgbClr val="808080"/>
                </a:solidFill>
              </a:rPr>
              <a:t>"\n</a:t>
            </a:r>
            <a:r>
              <a:rPr lang="en-US" sz="1950" dirty="0" smtClean="0">
                <a:solidFill>
                  <a:srgbClr val="808080"/>
                </a:solidFill>
              </a:rPr>
              <a:t>"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number </a:t>
            </a:r>
            <a:r>
              <a:rPr lang="en-US" sz="1950" b="1" dirty="0">
                <a:solidFill>
                  <a:srgbClr val="000080"/>
                </a:solidFill>
              </a:rPr>
              <a:t>=</a:t>
            </a:r>
            <a:r>
              <a:rPr lang="en-US" sz="1950" dirty="0">
                <a:solidFill>
                  <a:srgbClr val="000000"/>
                </a:solidFill>
              </a:rPr>
              <a:t> number </a:t>
            </a:r>
            <a:r>
              <a:rPr lang="en-US" sz="1950" b="1" dirty="0">
                <a:solidFill>
                  <a:srgbClr val="000080"/>
                </a:solidFill>
              </a:rPr>
              <a:t>/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 smtClean="0">
                <a:solidFill>
                  <a:srgbClr val="FF8000"/>
                </a:solidFill>
              </a:rPr>
              <a:t>10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digit </a:t>
            </a:r>
            <a:r>
              <a:rPr lang="en-US" sz="1950" b="1" dirty="0">
                <a:solidFill>
                  <a:srgbClr val="000080"/>
                </a:solidFill>
              </a:rPr>
              <a:t>=</a:t>
            </a:r>
            <a:r>
              <a:rPr lang="en-US" sz="1950" dirty="0">
                <a:solidFill>
                  <a:srgbClr val="000000"/>
                </a:solidFill>
              </a:rPr>
              <a:t> number </a:t>
            </a:r>
            <a:r>
              <a:rPr lang="en-US" sz="1950" b="1" dirty="0">
                <a:solidFill>
                  <a:srgbClr val="000080"/>
                </a:solidFill>
              </a:rPr>
              <a:t>%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 smtClean="0">
                <a:solidFill>
                  <a:srgbClr val="FF8000"/>
                </a:solidFill>
              </a:rPr>
              <a:t>10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</a:t>
            </a:r>
            <a:r>
              <a:rPr lang="en-US" sz="1950" dirty="0" err="1" smtClean="0">
                <a:solidFill>
                  <a:srgbClr val="000000"/>
                </a:solidFill>
              </a:rPr>
              <a:t>cout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b="1" dirty="0">
                <a:solidFill>
                  <a:srgbClr val="000080"/>
                </a:solidFill>
              </a:rPr>
              <a:t>&lt;&lt;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>
                <a:solidFill>
                  <a:srgbClr val="808080"/>
                </a:solidFill>
              </a:rPr>
              <a:t>"Second last digit : "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b="1" dirty="0">
                <a:solidFill>
                  <a:srgbClr val="000080"/>
                </a:solidFill>
              </a:rPr>
              <a:t>&lt;&lt;</a:t>
            </a:r>
            <a:r>
              <a:rPr lang="en-US" sz="1950" dirty="0">
                <a:solidFill>
                  <a:srgbClr val="000000"/>
                </a:solidFill>
              </a:rPr>
              <a:t> </a:t>
            </a:r>
            <a:r>
              <a:rPr lang="en-US" sz="1950" dirty="0" smtClean="0">
                <a:solidFill>
                  <a:srgbClr val="000000"/>
                </a:solidFill>
              </a:rPr>
              <a:t>digit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dirty="0" smtClean="0">
                <a:solidFill>
                  <a:srgbClr val="000000"/>
                </a:solidFill>
              </a:rPr>
              <a:t>	</a:t>
            </a:r>
            <a:r>
              <a:rPr lang="en-US" sz="1950" dirty="0" err="1" smtClean="0">
                <a:solidFill>
                  <a:srgbClr val="000000"/>
                </a:solidFill>
              </a:rPr>
              <a:t>getch</a:t>
            </a:r>
            <a:r>
              <a:rPr lang="en-US" sz="1950" b="1" dirty="0" smtClean="0">
                <a:solidFill>
                  <a:srgbClr val="000080"/>
                </a:solidFill>
              </a:rPr>
              <a:t>();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b="1" dirty="0" smtClean="0">
                <a:solidFill>
                  <a:srgbClr val="0000FF"/>
                </a:solidFill>
              </a:rPr>
              <a:t>	return</a:t>
            </a:r>
            <a:r>
              <a:rPr lang="en-US" sz="1950" dirty="0" smtClean="0">
                <a:solidFill>
                  <a:srgbClr val="000000"/>
                </a:solidFill>
              </a:rPr>
              <a:t> </a:t>
            </a:r>
            <a:r>
              <a:rPr lang="en-US" sz="1950" dirty="0">
                <a:solidFill>
                  <a:srgbClr val="FF8000"/>
                </a:solidFill>
              </a:rPr>
              <a:t>0</a:t>
            </a:r>
            <a:r>
              <a:rPr lang="en-US" sz="1950" b="1" dirty="0" smtClean="0">
                <a:solidFill>
                  <a:srgbClr val="000080"/>
                </a:solidFill>
              </a:rPr>
              <a:t>;</a:t>
            </a:r>
            <a:endParaRPr lang="en-US" sz="195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50" b="1" dirty="0" smtClean="0">
                <a:solidFill>
                  <a:srgbClr val="000080"/>
                </a:solidFill>
              </a:rPr>
              <a:t>}</a:t>
            </a:r>
            <a:endParaRPr lang="en-US" sz="1950" dirty="0"/>
          </a:p>
          <a:p>
            <a:endParaRPr lang="en-US" sz="1950" i="1" dirty="0" smtClean="0"/>
          </a:p>
        </p:txBody>
      </p:sp>
    </p:spTree>
    <p:extLst>
      <p:ext uri="{BB962C8B-B14F-4D97-AF65-F5344CB8AC3E}">
        <p14:creationId xmlns:p14="http://schemas.microsoft.com/office/powerpoint/2010/main" val="12484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1027901"/>
          </a:xfrm>
        </p:spPr>
        <p:txBody>
          <a:bodyPr>
            <a:noAutofit/>
          </a:bodyPr>
          <a:lstStyle/>
          <a:p>
            <a:r>
              <a:rPr lang="en-US" sz="2800" dirty="0"/>
              <a:t>The smallest individual unit in a program is known as token. </a:t>
            </a:r>
            <a:r>
              <a:rPr lang="en-US" sz="2800" dirty="0" smtClean="0"/>
              <a:t> For example,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return, etc.</a:t>
            </a:r>
          </a:p>
          <a:p>
            <a:endParaRPr lang="en-US" sz="1600" dirty="0"/>
          </a:p>
          <a:p>
            <a:r>
              <a:rPr lang="en-US" sz="2800" dirty="0" smtClean="0"/>
              <a:t>Tokens </a:t>
            </a:r>
            <a:r>
              <a:rPr lang="en-US" sz="2800" dirty="0"/>
              <a:t>used in C++ are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Keywords		: Special words reserved by compilers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Literals		: Constants with fixed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Identifiers		: Name of variables, functions,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Punctuators	: Separators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 smtClean="0"/>
              <a:t>Operators		: Used in expressions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90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7224" y="777851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9468" y="1956074"/>
            <a:ext cx="10889119" cy="47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An </a:t>
            </a:r>
            <a:r>
              <a:rPr lang="en-US" sz="2800" dirty="0"/>
              <a:t>operator is a symbol or character or word which trigger some operation (computation</a:t>
            </a:r>
            <a:r>
              <a:rPr lang="en-US" sz="2800" dirty="0" smtClean="0"/>
              <a:t>) on </a:t>
            </a:r>
            <a:r>
              <a:rPr lang="en-US" sz="2800" dirty="0"/>
              <a:t>its </a:t>
            </a:r>
            <a:r>
              <a:rPr lang="en-US" sz="2800" dirty="0" smtClean="0"/>
              <a:t>operands, ex. </a:t>
            </a:r>
            <a:r>
              <a:rPr lang="en-US" sz="2800" dirty="0"/>
              <a:t>+, *, </a:t>
            </a:r>
            <a:r>
              <a:rPr lang="en-US" sz="2800" b="1" dirty="0"/>
              <a:t>&lt;&lt;, &gt;&gt; </a:t>
            </a:r>
            <a:r>
              <a:rPr lang="en-US" sz="2800" dirty="0"/>
              <a:t>etc.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For binary operators, the expression looks like 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i="1" dirty="0" smtClean="0"/>
              <a:t>(operand1) operator (operand2)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843087" y="4514854"/>
            <a:ext cx="8415339" cy="2200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number</a:t>
            </a:r>
            <a:r>
              <a:rPr lang="en-US" sz="2800" b="1" dirty="0" smtClean="0">
                <a:solidFill>
                  <a:srgbClr val="000080"/>
                </a:solidFill>
              </a:rPr>
              <a:t>;		</a:t>
            </a:r>
            <a:r>
              <a:rPr lang="en-US" sz="2800" dirty="0" smtClean="0">
                <a:solidFill>
                  <a:srgbClr val="008000"/>
                </a:solidFill>
              </a:rPr>
              <a:t>// &gt;&gt; is the input operator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digit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number </a:t>
            </a:r>
            <a:r>
              <a:rPr lang="en-US" sz="2800" b="1" dirty="0">
                <a:solidFill>
                  <a:srgbClr val="000080"/>
                </a:solidFill>
              </a:rPr>
              <a:t>%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10</a:t>
            </a:r>
            <a:r>
              <a:rPr lang="en-US" sz="2800" b="1" dirty="0" smtClean="0">
                <a:solidFill>
                  <a:srgbClr val="000080"/>
                </a:solidFill>
              </a:rPr>
              <a:t>;	</a:t>
            </a:r>
            <a:r>
              <a:rPr lang="en-US" sz="2800" dirty="0" smtClean="0">
                <a:solidFill>
                  <a:srgbClr val="008000"/>
                </a:solidFill>
              </a:rPr>
              <a:t>// </a:t>
            </a:r>
            <a:r>
              <a:rPr lang="en-US" sz="2800" dirty="0">
                <a:solidFill>
                  <a:srgbClr val="008000"/>
                </a:solidFill>
              </a:rPr>
              <a:t>=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is the </a:t>
            </a:r>
            <a:r>
              <a:rPr lang="en-US" sz="2800" dirty="0" smtClean="0">
                <a:solidFill>
                  <a:srgbClr val="008000"/>
                </a:solidFill>
              </a:rPr>
              <a:t>assignment operator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	</a:t>
            </a:r>
            <a:r>
              <a:rPr lang="en-US" sz="2800" dirty="0" smtClean="0">
                <a:solidFill>
                  <a:srgbClr val="008000"/>
                </a:solidFill>
              </a:rPr>
              <a:t>			// % is the modulus operator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 </a:t>
            </a:r>
            <a:r>
              <a:rPr lang="en-US" sz="2800" dirty="0" smtClean="0">
                <a:solidFill>
                  <a:srgbClr val="000000"/>
                </a:solidFill>
              </a:rPr>
              <a:t>digit</a:t>
            </a:r>
            <a:r>
              <a:rPr lang="en-US" sz="2800" b="1" dirty="0" smtClean="0">
                <a:solidFill>
                  <a:srgbClr val="000080"/>
                </a:solidFill>
              </a:rPr>
              <a:t>;		</a:t>
            </a:r>
            <a:r>
              <a:rPr lang="en-US" sz="2800" dirty="0" smtClean="0">
                <a:solidFill>
                  <a:srgbClr val="008000"/>
                </a:solidFill>
              </a:rPr>
              <a:t>// &lt;&lt; </a:t>
            </a:r>
            <a:r>
              <a:rPr lang="en-US" sz="2800" dirty="0">
                <a:solidFill>
                  <a:srgbClr val="008000"/>
                </a:solidFill>
              </a:rPr>
              <a:t>is the </a:t>
            </a:r>
            <a:r>
              <a:rPr lang="en-US" sz="2800" dirty="0" smtClean="0">
                <a:solidFill>
                  <a:srgbClr val="008000"/>
                </a:solidFill>
              </a:rPr>
              <a:t>output </a:t>
            </a:r>
            <a:r>
              <a:rPr lang="en-US" sz="2800" dirty="0">
                <a:solidFill>
                  <a:srgbClr val="008000"/>
                </a:solidFill>
              </a:rPr>
              <a:t>operator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71525" y="1671638"/>
            <a:ext cx="6057900" cy="497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804000"/>
                </a:solidFill>
              </a:rPr>
              <a:t>#</a:t>
            </a:r>
            <a:r>
              <a:rPr lang="en-US" sz="2300" dirty="0">
                <a:solidFill>
                  <a:srgbClr val="804000"/>
                </a:solidFill>
              </a:rPr>
              <a:t>include &lt;</a:t>
            </a:r>
            <a:r>
              <a:rPr lang="en-US" sz="2300" dirty="0" err="1">
                <a:solidFill>
                  <a:srgbClr val="804000"/>
                </a:solidFill>
              </a:rPr>
              <a:t>iostream.h</a:t>
            </a:r>
            <a:r>
              <a:rPr lang="en-US" sz="23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804000"/>
                </a:solidFill>
              </a:rPr>
              <a:t>#</a:t>
            </a:r>
            <a:r>
              <a:rPr lang="en-US" sz="2300" dirty="0">
                <a:solidFill>
                  <a:srgbClr val="804000"/>
                </a:solidFill>
              </a:rPr>
              <a:t>include &lt;</a:t>
            </a:r>
            <a:r>
              <a:rPr lang="en-US" sz="2300" dirty="0" err="1" smtClean="0">
                <a:solidFill>
                  <a:srgbClr val="804000"/>
                </a:solidFill>
              </a:rPr>
              <a:t>conio.h</a:t>
            </a:r>
            <a:r>
              <a:rPr lang="en-US" sz="23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8000FF"/>
                </a:solidFill>
              </a:rPr>
              <a:t>int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main</a:t>
            </a:r>
            <a:r>
              <a:rPr lang="en-US" sz="2300" b="1" dirty="0">
                <a:solidFill>
                  <a:srgbClr val="000080"/>
                </a:solidFill>
              </a:rPr>
              <a:t>()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80"/>
                </a:solidFill>
              </a:rPr>
              <a:t>{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</a:rPr>
              <a:t>clrscr</a:t>
            </a:r>
            <a:r>
              <a:rPr lang="en-US" sz="2300" b="1" dirty="0" smtClean="0">
                <a:solidFill>
                  <a:srgbClr val="000080"/>
                </a:solidFill>
              </a:rPr>
              <a:t>();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</a:rPr>
              <a:t>cout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&lt;&lt;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(</a:t>
            </a:r>
            <a:r>
              <a:rPr lang="en-US" sz="2300" dirty="0">
                <a:solidFill>
                  <a:srgbClr val="FF8000"/>
                </a:solidFill>
              </a:rPr>
              <a:t>2</a:t>
            </a:r>
            <a:r>
              <a:rPr lang="en-US" sz="2300" b="1" dirty="0">
                <a:solidFill>
                  <a:srgbClr val="000080"/>
                </a:solidFill>
              </a:rPr>
              <a:t>*</a:t>
            </a:r>
            <a:r>
              <a:rPr lang="en-US" sz="2300" dirty="0">
                <a:solidFill>
                  <a:srgbClr val="FF8000"/>
                </a:solidFill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FF8000"/>
                </a:solidFill>
              </a:rPr>
              <a:t>5</a:t>
            </a:r>
            <a:r>
              <a:rPr lang="en-US" sz="2300" b="1" dirty="0">
                <a:solidFill>
                  <a:srgbClr val="000080"/>
                </a:solidFill>
              </a:rPr>
              <a:t>*</a:t>
            </a:r>
            <a:r>
              <a:rPr lang="en-US" sz="2300" dirty="0">
                <a:solidFill>
                  <a:srgbClr val="FF8000"/>
                </a:solidFill>
              </a:rPr>
              <a:t>9</a:t>
            </a:r>
            <a:r>
              <a:rPr lang="en-US" sz="2300" b="1" dirty="0">
                <a:solidFill>
                  <a:srgbClr val="000080"/>
                </a:solidFill>
              </a:rPr>
              <a:t>)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&lt;&lt;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808080"/>
                </a:solidFill>
              </a:rPr>
              <a:t>"\n"</a:t>
            </a:r>
            <a:r>
              <a:rPr lang="en-US" sz="2300" b="1" dirty="0">
                <a:solidFill>
                  <a:srgbClr val="000080"/>
                </a:solidFill>
              </a:rPr>
              <a:t>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</a:rPr>
              <a:t>cout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&lt;&lt;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((</a:t>
            </a:r>
            <a:r>
              <a:rPr lang="en-US" sz="2300" dirty="0">
                <a:solidFill>
                  <a:srgbClr val="FF8000"/>
                </a:solidFill>
              </a:rPr>
              <a:t>6</a:t>
            </a:r>
            <a:r>
              <a:rPr lang="en-US" sz="2300" b="1" dirty="0">
                <a:solidFill>
                  <a:srgbClr val="000080"/>
                </a:solidFill>
              </a:rPr>
              <a:t>/</a:t>
            </a:r>
            <a:r>
              <a:rPr lang="en-US" sz="2300" dirty="0">
                <a:solidFill>
                  <a:srgbClr val="FF8000"/>
                </a:solidFill>
              </a:rPr>
              <a:t>2</a:t>
            </a:r>
            <a:r>
              <a:rPr lang="en-US" sz="2300" b="1" dirty="0">
                <a:solidFill>
                  <a:srgbClr val="000080"/>
                </a:solidFill>
              </a:rPr>
              <a:t>)*</a:t>
            </a:r>
            <a:r>
              <a:rPr lang="en-US" sz="2300" dirty="0">
                <a:solidFill>
                  <a:srgbClr val="FF8000"/>
                </a:solidFill>
              </a:rPr>
              <a:t>3</a:t>
            </a:r>
            <a:r>
              <a:rPr lang="en-US" sz="2300" b="1" dirty="0">
                <a:solidFill>
                  <a:srgbClr val="000080"/>
                </a:solidFill>
              </a:rPr>
              <a:t>)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&lt;&lt;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808080"/>
                </a:solidFill>
              </a:rPr>
              <a:t>"\n</a:t>
            </a:r>
            <a:r>
              <a:rPr lang="en-US" sz="2300" dirty="0" smtClean="0">
                <a:solidFill>
                  <a:srgbClr val="808080"/>
                </a:solidFill>
              </a:rPr>
              <a:t>"</a:t>
            </a:r>
            <a:r>
              <a:rPr lang="en-US" sz="2300" b="1" dirty="0" smtClean="0">
                <a:solidFill>
                  <a:srgbClr val="000080"/>
                </a:solidFill>
              </a:rPr>
              <a:t>;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</a:rPr>
              <a:t>cout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&lt;&lt;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(</a:t>
            </a:r>
            <a:r>
              <a:rPr lang="en-US" sz="2300" dirty="0">
                <a:solidFill>
                  <a:srgbClr val="FF8000"/>
                </a:solidFill>
              </a:rPr>
              <a:t>6</a:t>
            </a:r>
            <a:r>
              <a:rPr lang="en-US" sz="2300" b="1" dirty="0">
                <a:solidFill>
                  <a:srgbClr val="000080"/>
                </a:solidFill>
              </a:rPr>
              <a:t>/(</a:t>
            </a:r>
            <a:r>
              <a:rPr lang="en-US" sz="2300" dirty="0">
                <a:solidFill>
                  <a:srgbClr val="FF8000"/>
                </a:solidFill>
              </a:rPr>
              <a:t>2</a:t>
            </a:r>
            <a:r>
              <a:rPr lang="en-US" sz="2300" b="1" dirty="0">
                <a:solidFill>
                  <a:srgbClr val="000080"/>
                </a:solidFill>
              </a:rPr>
              <a:t>*</a:t>
            </a:r>
            <a:r>
              <a:rPr lang="en-US" sz="2300" dirty="0">
                <a:solidFill>
                  <a:srgbClr val="FF8000"/>
                </a:solidFill>
              </a:rPr>
              <a:t>3</a:t>
            </a:r>
            <a:r>
              <a:rPr lang="en-US" sz="2300" b="1" dirty="0">
                <a:solidFill>
                  <a:srgbClr val="000080"/>
                </a:solidFill>
              </a:rPr>
              <a:t>))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80"/>
                </a:solidFill>
              </a:rPr>
              <a:t>&lt;&lt;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808080"/>
                </a:solidFill>
              </a:rPr>
              <a:t>"\n"</a:t>
            </a:r>
            <a:r>
              <a:rPr lang="en-US" sz="2300" b="1" dirty="0">
                <a:solidFill>
                  <a:srgbClr val="000080"/>
                </a:solidFill>
              </a:rPr>
              <a:t>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</a:rPr>
              <a:t>getch</a:t>
            </a:r>
            <a:r>
              <a:rPr lang="en-US" sz="2300" b="1" dirty="0" smtClean="0">
                <a:solidFill>
                  <a:srgbClr val="000080"/>
                </a:solidFill>
              </a:rPr>
              <a:t>();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00"/>
                </a:solidFill>
              </a:rPr>
              <a:t>	</a:t>
            </a:r>
            <a:r>
              <a:rPr lang="en-US" sz="2300" b="1" dirty="0" smtClean="0">
                <a:solidFill>
                  <a:srgbClr val="0000FF"/>
                </a:solidFill>
              </a:rPr>
              <a:t>return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FF8000"/>
                </a:solidFill>
              </a:rPr>
              <a:t>0</a:t>
            </a:r>
            <a:r>
              <a:rPr lang="en-US" sz="2300" b="1" dirty="0" smtClean="0">
                <a:solidFill>
                  <a:srgbClr val="000080"/>
                </a:solidFill>
              </a:rPr>
              <a:t>;</a:t>
            </a:r>
            <a:endParaRPr lang="en-US" sz="2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80"/>
                </a:solidFill>
              </a:rPr>
              <a:t>}</a:t>
            </a:r>
            <a:endParaRPr lang="en-US" sz="2300" dirty="0">
              <a:effectLst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572963" y="3335864"/>
            <a:ext cx="2200275" cy="1643598"/>
          </a:xfrm>
          <a:prstGeom prst="borderCallout1">
            <a:avLst>
              <a:gd name="adj1" fmla="val 52996"/>
              <a:gd name="adj2" fmla="val -541"/>
              <a:gd name="adj3" fmla="val 52743"/>
              <a:gd name="adj4" fmla="val -7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 smtClean="0"/>
              <a:t>51</a:t>
            </a:r>
          </a:p>
          <a:p>
            <a:r>
              <a:rPr lang="en-US" sz="2800" dirty="0" smtClean="0"/>
              <a:t>9</a:t>
            </a:r>
          </a:p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46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compiler (along with translating your code) also checks for correctness of your program according to a pre-defined set of rules.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800" dirty="0" smtClean="0"/>
              <a:t>In case of any violation, it alerts with an </a:t>
            </a:r>
            <a:r>
              <a:rPr lang="en-US" sz="2800" b="1" dirty="0" smtClean="0"/>
              <a:t>error</a:t>
            </a:r>
            <a:r>
              <a:rPr lang="en-US" sz="2800" dirty="0" smtClean="0"/>
              <a:t> and the compilation is terminated.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 smtClean="0"/>
              <a:t>Commonly seen errors in </a:t>
            </a:r>
            <a:r>
              <a:rPr lang="en-US" sz="2800" dirty="0"/>
              <a:t>C++ are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Syntax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Logical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2675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If </a:t>
            </a:r>
            <a:r>
              <a:rPr lang="en-US" sz="2800" dirty="0" smtClean="0"/>
              <a:t>we violate </a:t>
            </a:r>
            <a:r>
              <a:rPr lang="en-US" sz="2800" dirty="0"/>
              <a:t>the </a:t>
            </a:r>
            <a:r>
              <a:rPr lang="en-US" sz="2800" dirty="0" smtClean="0"/>
              <a:t>rules </a:t>
            </a:r>
            <a:r>
              <a:rPr lang="en-US" sz="2800" dirty="0"/>
              <a:t>and </a:t>
            </a:r>
            <a:r>
              <a:rPr lang="en-US" sz="2800" dirty="0" smtClean="0"/>
              <a:t>regulations of a particular </a:t>
            </a:r>
            <a:r>
              <a:rPr lang="en-US" sz="2800" dirty="0"/>
              <a:t>language</a:t>
            </a:r>
            <a:r>
              <a:rPr lang="en-US" sz="2800" dirty="0" smtClean="0"/>
              <a:t>, or the syntax of a particular language, we get a syntax error.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For example, 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&gt;&gt;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2</a:t>
            </a:r>
            <a:r>
              <a:rPr lang="en-US" sz="2800" b="1" dirty="0" smtClean="0">
                <a:solidFill>
                  <a:srgbClr val="000080"/>
                </a:solidFill>
              </a:rPr>
              <a:t>*</a:t>
            </a:r>
            <a:r>
              <a:rPr lang="en-US" sz="2800" dirty="0" smtClean="0">
                <a:solidFill>
                  <a:srgbClr val="FF8000"/>
                </a:solidFill>
              </a:rPr>
              <a:t>3</a:t>
            </a:r>
            <a:r>
              <a:rPr lang="en-US" sz="2800" b="1" dirty="0" smtClean="0">
                <a:solidFill>
                  <a:srgbClr val="000080"/>
                </a:solidFill>
              </a:rPr>
              <a:t>;		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smtClean="0">
                <a:solidFill>
                  <a:srgbClr val="008000"/>
                </a:solidFill>
              </a:rPr>
              <a:t>Incorrect use of &gt;&gt; operator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    	   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			</a:t>
            </a:r>
            <a:r>
              <a:rPr lang="en-US" sz="2800" dirty="0" smtClean="0">
                <a:solidFill>
                  <a:srgbClr val="008000"/>
                </a:solidFill>
              </a:rPr>
              <a:t>// </a:t>
            </a:r>
            <a:r>
              <a:rPr lang="en-US" sz="2800" dirty="0">
                <a:solidFill>
                  <a:srgbClr val="008000"/>
                </a:solidFill>
              </a:rPr>
              <a:t>No semicolon</a:t>
            </a:r>
            <a:endParaRPr lang="en-US" sz="28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800" dirty="0" smtClean="0"/>
              <a:t>Such errors are recognized during compile time</a:t>
            </a:r>
          </a:p>
        </p:txBody>
      </p:sp>
    </p:spTree>
    <p:extLst>
      <p:ext uri="{BB962C8B-B14F-4D97-AF65-F5344CB8AC3E}">
        <p14:creationId xmlns:p14="http://schemas.microsoft.com/office/powerpoint/2010/main" val="19863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Runtime </a:t>
            </a:r>
            <a:r>
              <a:rPr lang="en-US" sz="2800" dirty="0"/>
              <a:t>error is an error </a:t>
            </a:r>
            <a:r>
              <a:rPr lang="en-US" sz="2800" dirty="0" smtClean="0"/>
              <a:t>that causes abnormal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of program during run time. 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For example,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00FF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x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2 </a:t>
            </a:r>
            <a:r>
              <a:rPr lang="en-US" sz="2800" b="1" dirty="0" smtClean="0">
                <a:solidFill>
                  <a:srgbClr val="000080"/>
                </a:solidFill>
              </a:rPr>
              <a:t>- </a:t>
            </a:r>
            <a:r>
              <a:rPr lang="en-US" sz="2800" dirty="0" smtClean="0">
                <a:solidFill>
                  <a:srgbClr val="FF8000"/>
                </a:solidFill>
              </a:rPr>
              <a:t>2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y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3 </a:t>
            </a:r>
            <a:r>
              <a:rPr lang="en-US" sz="2800" b="1" dirty="0" smtClean="0">
                <a:solidFill>
                  <a:srgbClr val="000080"/>
                </a:solidFill>
              </a:rPr>
              <a:t>/ 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		</a:t>
            </a:r>
            <a:r>
              <a:rPr lang="en-US" sz="2800" dirty="0" smtClean="0">
                <a:solidFill>
                  <a:srgbClr val="008000"/>
                </a:solidFill>
              </a:rPr>
              <a:t>// </a:t>
            </a:r>
            <a:r>
              <a:rPr lang="en-US" sz="2800" dirty="0">
                <a:solidFill>
                  <a:srgbClr val="008000"/>
                </a:solidFill>
              </a:rPr>
              <a:t>Division by </a:t>
            </a:r>
            <a:r>
              <a:rPr lang="en-US" sz="2800" dirty="0" smtClean="0">
                <a:solidFill>
                  <a:srgbClr val="008000"/>
                </a:solidFill>
              </a:rPr>
              <a:t>0, can cause abnormal termination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Another example can be reading a file which does not exist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Such errors are not recognized during compile time</a:t>
            </a:r>
          </a:p>
        </p:txBody>
      </p:sp>
    </p:spTree>
    <p:extLst>
      <p:ext uri="{BB962C8B-B14F-4D97-AF65-F5344CB8AC3E}">
        <p14:creationId xmlns:p14="http://schemas.microsoft.com/office/powerpoint/2010/main" val="19076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395</Words>
  <Application>Microsoft Office PowerPoint</Application>
  <PresentationFormat>Widescreen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1_Metropolitan</vt:lpstr>
      <vt:lpstr>7. Operators and Errors</vt:lpstr>
      <vt:lpstr>Exercise</vt:lpstr>
      <vt:lpstr>Exercise</vt:lpstr>
      <vt:lpstr>Tokens</vt:lpstr>
      <vt:lpstr>PowerPoint Presentation</vt:lpstr>
      <vt:lpstr>Exercise</vt:lpstr>
      <vt:lpstr>Errors</vt:lpstr>
      <vt:lpstr>Syntax Errors</vt:lpstr>
      <vt:lpstr>Runtime errors</vt:lpstr>
      <vt:lpstr>Logical errors</vt:lpstr>
      <vt:lpstr>Exercise : Find errors and correct it</vt:lpstr>
      <vt:lpstr>What’s ahead?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2017-06-07T06:44:39Z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