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  <p:sldMasterId id="2147483948" r:id="rId5"/>
  </p:sldMasterIdLst>
  <p:notesMasterIdLst>
    <p:notesMasterId r:id="rId18"/>
  </p:notesMasterIdLst>
  <p:sldIdLst>
    <p:sldId id="286" r:id="rId6"/>
    <p:sldId id="287" r:id="rId7"/>
    <p:sldId id="288" r:id="rId8"/>
    <p:sldId id="289" r:id="rId9"/>
    <p:sldId id="290" r:id="rId10"/>
    <p:sldId id="291" r:id="rId11"/>
    <p:sldId id="292" r:id="rId12"/>
    <p:sldId id="295" r:id="rId13"/>
    <p:sldId id="297" r:id="rId14"/>
    <p:sldId id="298" r:id="rId15"/>
    <p:sldId id="29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4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28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6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1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3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4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7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0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2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0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6/11/2017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dirty="0"/>
              <a:t>9</a:t>
            </a:r>
            <a:r>
              <a:rPr lang="en-US" sz="6000" smtClean="0"/>
              <a:t>. </a:t>
            </a:r>
            <a:r>
              <a:rPr lang="en-US" sz="6000" dirty="0" smtClean="0"/>
              <a:t>Integers and Float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29704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597129" y="828675"/>
            <a:ext cx="6257924" cy="58435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804000"/>
                </a:solidFill>
              </a:rPr>
              <a:t>#include &lt;</a:t>
            </a:r>
            <a:r>
              <a:rPr lang="en-US" sz="2500" dirty="0" err="1">
                <a:solidFill>
                  <a:srgbClr val="804000"/>
                </a:solidFill>
              </a:rPr>
              <a:t>iostream.h</a:t>
            </a:r>
            <a:r>
              <a:rPr lang="en-US" sz="25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500" dirty="0" smtClean="0">
                <a:solidFill>
                  <a:srgbClr val="804000"/>
                </a:solidFill>
              </a:rPr>
              <a:t>#</a:t>
            </a:r>
            <a:r>
              <a:rPr lang="en-US" sz="2500" dirty="0">
                <a:solidFill>
                  <a:srgbClr val="804000"/>
                </a:solidFill>
              </a:rPr>
              <a:t>include &lt;</a:t>
            </a:r>
            <a:r>
              <a:rPr lang="en-US" sz="2500" dirty="0" err="1" smtClean="0">
                <a:solidFill>
                  <a:srgbClr val="804000"/>
                </a:solidFill>
              </a:rPr>
              <a:t>conio.h</a:t>
            </a:r>
            <a:r>
              <a:rPr lang="en-US" sz="2500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sz="2500" dirty="0" err="1" smtClean="0">
                <a:solidFill>
                  <a:srgbClr val="8000FF"/>
                </a:solidFill>
              </a:rPr>
              <a:t>int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main</a:t>
            </a:r>
            <a:r>
              <a:rPr lang="en-US" sz="2500" b="1" dirty="0">
                <a:solidFill>
                  <a:srgbClr val="000080"/>
                </a:solidFill>
              </a:rPr>
              <a:t>()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endParaRPr lang="en-US" sz="2500" dirty="0" smtClean="0">
              <a:solidFill>
                <a:srgbClr val="000000"/>
              </a:solidFill>
            </a:endParaRPr>
          </a:p>
          <a:p>
            <a:r>
              <a:rPr lang="en-US" sz="2500" b="1" dirty="0" smtClean="0">
                <a:solidFill>
                  <a:srgbClr val="000080"/>
                </a:solidFill>
              </a:rPr>
              <a:t>{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 	</a:t>
            </a:r>
            <a:r>
              <a:rPr lang="en-US" sz="2500" dirty="0" err="1" smtClean="0">
                <a:solidFill>
                  <a:srgbClr val="000000"/>
                </a:solidFill>
              </a:rPr>
              <a:t>clrscr</a:t>
            </a:r>
            <a:r>
              <a:rPr lang="en-US" sz="2500" b="1" dirty="0" smtClean="0">
                <a:solidFill>
                  <a:srgbClr val="000080"/>
                </a:solidFill>
              </a:rPr>
              <a:t>();</a:t>
            </a:r>
            <a:endParaRPr lang="en-US" sz="2500" dirty="0" smtClean="0">
              <a:solidFill>
                <a:srgbClr val="000000"/>
              </a:solidFill>
            </a:endParaRPr>
          </a:p>
          <a:p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	</a:t>
            </a:r>
            <a:r>
              <a:rPr lang="en-US" sz="2500" dirty="0" smtClean="0">
                <a:solidFill>
                  <a:srgbClr val="8000FF"/>
                </a:solidFill>
              </a:rPr>
              <a:t>float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radius</a:t>
            </a:r>
            <a:r>
              <a:rPr lang="en-US" sz="2500" b="1" dirty="0">
                <a:solidFill>
                  <a:srgbClr val="000080"/>
                </a:solidFill>
              </a:rPr>
              <a:t>,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circum</a:t>
            </a:r>
            <a:r>
              <a:rPr lang="en-US" sz="2500" b="1" dirty="0" smtClean="0">
                <a:solidFill>
                  <a:srgbClr val="000080"/>
                </a:solidFill>
              </a:rPr>
              <a:t>;</a:t>
            </a:r>
            <a:endParaRPr lang="en-US" sz="2500" dirty="0" smtClean="0">
              <a:solidFill>
                <a:srgbClr val="000000"/>
              </a:solidFill>
            </a:endParaRPr>
          </a:p>
          <a:p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</a:rPr>
              <a:t>cout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&lt;&lt;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808080"/>
                </a:solidFill>
              </a:rPr>
              <a:t>"Enter radius : </a:t>
            </a:r>
            <a:r>
              <a:rPr lang="en-US" sz="2500" dirty="0" smtClean="0">
                <a:solidFill>
                  <a:srgbClr val="808080"/>
                </a:solidFill>
              </a:rPr>
              <a:t>"</a:t>
            </a:r>
            <a:r>
              <a:rPr lang="en-US" sz="2500" b="1" dirty="0" smtClean="0">
                <a:solidFill>
                  <a:srgbClr val="000080"/>
                </a:solidFill>
              </a:rPr>
              <a:t>;</a:t>
            </a:r>
            <a:endParaRPr lang="en-US" sz="25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</a:rPr>
              <a:t>cin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&gt;&gt;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radius</a:t>
            </a:r>
            <a:r>
              <a:rPr lang="en-US" sz="2500" b="1" dirty="0" smtClean="0">
                <a:solidFill>
                  <a:srgbClr val="000080"/>
                </a:solidFill>
              </a:rPr>
              <a:t>;</a:t>
            </a:r>
            <a:endParaRPr lang="en-US" sz="25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</a:rPr>
              <a:t>circum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=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FF8000"/>
                </a:solidFill>
              </a:rPr>
              <a:t>2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*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FF8000"/>
                </a:solidFill>
              </a:rPr>
              <a:t>3.14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*</a:t>
            </a:r>
            <a:r>
              <a:rPr lang="en-US" sz="2500" dirty="0">
                <a:solidFill>
                  <a:srgbClr val="000000"/>
                </a:solidFill>
              </a:rPr>
              <a:t> radius</a:t>
            </a:r>
            <a:r>
              <a:rPr lang="en-US" sz="2500" b="1" dirty="0">
                <a:solidFill>
                  <a:srgbClr val="000080"/>
                </a:solidFill>
              </a:rPr>
              <a:t>;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</a:rPr>
              <a:t>cout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&lt;&lt;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808080"/>
                </a:solidFill>
              </a:rPr>
              <a:t>"Circumference = "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b="1" dirty="0">
                <a:solidFill>
                  <a:srgbClr val="000080"/>
                </a:solidFill>
              </a:rPr>
              <a:t>&lt;&lt;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circum</a:t>
            </a:r>
            <a:r>
              <a:rPr lang="en-US" sz="2500" b="1" dirty="0" smtClean="0">
                <a:solidFill>
                  <a:srgbClr val="000080"/>
                </a:solidFill>
              </a:rPr>
              <a:t>;</a:t>
            </a:r>
            <a:endParaRPr lang="en-US" sz="25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500" dirty="0">
                <a:solidFill>
                  <a:srgbClr val="000000"/>
                </a:solidFill>
              </a:rPr>
              <a:t>	</a:t>
            </a:r>
            <a:r>
              <a:rPr lang="en-US" sz="2500" dirty="0" err="1" smtClean="0">
                <a:solidFill>
                  <a:srgbClr val="000000"/>
                </a:solidFill>
              </a:rPr>
              <a:t>getch</a:t>
            </a:r>
            <a:r>
              <a:rPr lang="en-US" sz="2500" b="1" dirty="0" smtClean="0">
                <a:solidFill>
                  <a:srgbClr val="000080"/>
                </a:solidFill>
              </a:rPr>
              <a:t>();</a:t>
            </a:r>
            <a:endParaRPr lang="en-US" sz="25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500" b="1" dirty="0">
                <a:solidFill>
                  <a:srgbClr val="000000"/>
                </a:solidFill>
              </a:rPr>
              <a:t>	</a:t>
            </a:r>
            <a:r>
              <a:rPr lang="en-US" sz="2500" b="1" dirty="0" smtClean="0">
                <a:solidFill>
                  <a:srgbClr val="0000FF"/>
                </a:solidFill>
              </a:rPr>
              <a:t>return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FF8000"/>
                </a:solidFill>
              </a:rPr>
              <a:t>0</a:t>
            </a:r>
            <a:r>
              <a:rPr lang="en-US" sz="2500" b="1" dirty="0" smtClean="0">
                <a:solidFill>
                  <a:srgbClr val="000080"/>
                </a:solidFill>
              </a:rPr>
              <a:t>;</a:t>
            </a:r>
            <a:endParaRPr lang="en-US" sz="25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500" b="1" dirty="0" smtClean="0">
                <a:solidFill>
                  <a:srgbClr val="000080"/>
                </a:solidFill>
              </a:rPr>
              <a:t>}</a:t>
            </a: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2" y="2531401"/>
            <a:ext cx="4259336" cy="1361830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a program which takes radius as input and computes the circumference of a circle.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20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Float Data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A float variable has a larger range than integer variable</a:t>
            </a: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81023"/>
              </p:ext>
            </p:extLst>
          </p:nvPr>
        </p:nvGraphicFramePr>
        <p:xfrm>
          <a:off x="1403350" y="2933569"/>
          <a:ext cx="812799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8783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</a:tr>
              <a:tr h="13316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3.4</a:t>
                      </a:r>
                      <a:r>
                        <a:rPr lang="en-US" sz="2400" baseline="0" dirty="0" smtClean="0"/>
                        <a:t> x 10</a:t>
                      </a:r>
                      <a:r>
                        <a:rPr lang="en-US" sz="2400" baseline="30000" dirty="0" smtClean="0"/>
                        <a:t>-38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3.4</a:t>
                      </a:r>
                      <a:r>
                        <a:rPr lang="en-US" sz="2400" baseline="0" dirty="0" smtClean="0"/>
                        <a:t> x 10</a:t>
                      </a:r>
                      <a:r>
                        <a:rPr lang="en-US" sz="2400" baseline="30000" dirty="0" smtClean="0"/>
                        <a:t>38 </a:t>
                      </a:r>
                      <a:r>
                        <a:rPr lang="en-US" sz="2400" dirty="0" smtClean="0"/>
                        <a:t>–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30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upto</a:t>
                      </a:r>
                      <a:r>
                        <a:rPr lang="en-US" sz="2400" baseline="0" dirty="0" smtClean="0"/>
                        <a:t> 7 digits </a:t>
                      </a:r>
                      <a:r>
                        <a:rPr lang="en-US" sz="2400" baseline="0" smtClean="0"/>
                        <a:t>of precision)</a:t>
                      </a:r>
                      <a:endParaRPr lang="en-US" sz="2400" baseline="30000" dirty="0" smtClean="0"/>
                    </a:p>
                    <a:p>
                      <a:pPr algn="ctr"/>
                      <a:endParaRPr lang="en-US" sz="2400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next?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/>
              <a:t>In the next video, we will </a:t>
            </a:r>
            <a:r>
              <a:rPr lang="en-US" sz="4400" dirty="0" smtClean="0"/>
              <a:t>study about double and character data type.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63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Integer Data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0940901" cy="1361830"/>
          </a:xfrm>
        </p:spPr>
        <p:txBody>
          <a:bodyPr>
            <a:noAutofit/>
          </a:bodyPr>
          <a:lstStyle/>
          <a:p>
            <a:r>
              <a:rPr lang="en-US" sz="3200" b="1" dirty="0" err="1"/>
              <a:t>i</a:t>
            </a:r>
            <a:r>
              <a:rPr lang="en-US" sz="3200" b="1" dirty="0" err="1" smtClean="0"/>
              <a:t>nt</a:t>
            </a:r>
            <a:r>
              <a:rPr lang="en-US" sz="3200" dirty="0" smtClean="0"/>
              <a:t> data type is </a:t>
            </a:r>
            <a:r>
              <a:rPr lang="en-US" sz="3200" dirty="0"/>
              <a:t>used for </a:t>
            </a:r>
            <a:r>
              <a:rPr lang="en-US" sz="3200" dirty="0" smtClean="0"/>
              <a:t>integers, like -5, 123, etc. with no fractional part. </a:t>
            </a:r>
            <a:endParaRPr lang="en-US" sz="3200" dirty="0"/>
          </a:p>
          <a:p>
            <a:r>
              <a:rPr lang="en-US" sz="3200" dirty="0" smtClean="0"/>
              <a:t>For example, you can declare an integer variable as</a:t>
            </a:r>
          </a:p>
          <a:p>
            <a:pPr algn="ctr"/>
            <a:r>
              <a:rPr lang="en-US" sz="3200" dirty="0" err="1" smtClean="0">
                <a:solidFill>
                  <a:srgbClr val="8000FF"/>
                </a:solidFill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variableName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An integer variable generally occupies 2 bytes of memory and thus can only store a finite range of values, from -32768 to 32767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16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Integer Type Modifiers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7224" y="2488539"/>
            <a:ext cx="10772775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We can add a keyword in front of a basic type to modify its meaning and fit various situations more precisely. For example,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           	     unsigned long </a:t>
            </a:r>
            <a:r>
              <a:rPr lang="en-US" sz="3200" dirty="0" err="1" smtClean="0">
                <a:solidFill>
                  <a:srgbClr val="8000FF"/>
                </a:solidFill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variableName</a:t>
            </a:r>
            <a:r>
              <a:rPr 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C++ allows three different integer sizes : short, </a:t>
            </a:r>
            <a:r>
              <a:rPr lang="en-US" sz="3200" dirty="0" err="1" smtClean="0"/>
              <a:t>int</a:t>
            </a:r>
            <a:r>
              <a:rPr lang="en-US" sz="3200" dirty="0" smtClean="0"/>
              <a:t> and long</a:t>
            </a:r>
          </a:p>
          <a:p>
            <a:pPr marL="0" indent="0">
              <a:buNone/>
            </a:pPr>
            <a:r>
              <a:rPr lang="en-US" sz="3200" dirty="0" smtClean="0"/>
              <a:t>    And each version is available as signed and unsigned.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1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Integer Type Modifiers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The prefix unsigned makes the variable not to hold the negative values. Thus an </a:t>
            </a:r>
            <a:r>
              <a:rPr lang="en-US" sz="3200" b="1" i="1" dirty="0" smtClean="0"/>
              <a:t>unsigned </a:t>
            </a:r>
            <a:r>
              <a:rPr lang="en-US" sz="3200" b="1" i="1" dirty="0" err="1" smtClean="0"/>
              <a:t>int</a:t>
            </a:r>
            <a:r>
              <a:rPr lang="en-US" sz="3200" dirty="0" smtClean="0"/>
              <a:t> variable which occupies 2 bytes can store values from  0 to 2</a:t>
            </a:r>
            <a:r>
              <a:rPr lang="en-US" sz="3200" baseline="30000" dirty="0" smtClean="0"/>
              <a:t>16 </a:t>
            </a:r>
            <a:r>
              <a:rPr lang="en-US" sz="3200" dirty="0" smtClean="0"/>
              <a:t>-1 (= 65535).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Thus an unsigned </a:t>
            </a:r>
            <a:r>
              <a:rPr lang="en-US" sz="3200" dirty="0" err="1" smtClean="0"/>
              <a:t>int</a:t>
            </a:r>
            <a:r>
              <a:rPr lang="en-US" sz="3200" dirty="0" smtClean="0"/>
              <a:t> is more suitable for storing values like lengths, counts, time, etc. which are never negative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Whereas </a:t>
            </a:r>
            <a:r>
              <a:rPr lang="en-US" sz="3200" b="1" i="1" dirty="0" smtClean="0"/>
              <a:t>signed </a:t>
            </a:r>
            <a:r>
              <a:rPr lang="en-US" sz="3200" b="1" i="1" dirty="0" err="1" smtClean="0"/>
              <a:t>int</a:t>
            </a:r>
            <a:r>
              <a:rPr lang="en-US" sz="3200" i="1" dirty="0" smtClean="0"/>
              <a:t> </a:t>
            </a:r>
            <a:r>
              <a:rPr lang="en-US" sz="3200" dirty="0" smtClean="0"/>
              <a:t>is same as normal </a:t>
            </a:r>
            <a:r>
              <a:rPr lang="en-US" sz="3200" b="1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dirty="0" smtClean="0"/>
              <a:t>and can store both positive and negative values</a:t>
            </a:r>
            <a:endParaRPr lang="en-US" sz="3200" b="1" i="1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25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Short Integer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You can simply use it as </a:t>
            </a:r>
            <a:r>
              <a:rPr lang="en-US" sz="2800" b="1" dirty="0" smtClean="0"/>
              <a:t>short</a:t>
            </a:r>
            <a:r>
              <a:rPr lang="en-US" sz="2800" dirty="0" smtClean="0"/>
              <a:t> or </a:t>
            </a:r>
            <a:r>
              <a:rPr lang="en-US" sz="2800" b="1" dirty="0" smtClean="0"/>
              <a:t>short int. </a:t>
            </a:r>
            <a:r>
              <a:rPr lang="en-US" sz="2800" dirty="0" smtClean="0"/>
              <a:t>For example,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 	short </a:t>
            </a:r>
            <a:r>
              <a:rPr lang="en-US" sz="2800" dirty="0" err="1" smtClean="0">
                <a:solidFill>
                  <a:srgbClr val="8000FF"/>
                </a:solidFill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 or    </a:t>
            </a: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short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On most systems, short is similar to a normal integer, but the only guarantee is that range of </a:t>
            </a:r>
            <a:r>
              <a:rPr lang="en-US" sz="2800" i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short </a:t>
            </a:r>
            <a:r>
              <a:rPr lang="en-US" sz="2800" i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will be smaller than or equal to </a:t>
            </a:r>
            <a:r>
              <a:rPr lang="en-US" sz="2800" i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0708"/>
              </p:ext>
            </p:extLst>
          </p:nvPr>
        </p:nvGraphicFramePr>
        <p:xfrm>
          <a:off x="1222373" y="3164568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short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-32768 to</a:t>
                      </a:r>
                      <a:r>
                        <a:rPr lang="en-US" sz="2400" baseline="0" dirty="0" smtClean="0"/>
                        <a:t> 32767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short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65535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signed short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Same as short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Integer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You can simply use it as </a:t>
            </a:r>
            <a:r>
              <a:rPr lang="en-US" sz="2800" b="1" dirty="0" smtClean="0"/>
              <a:t>int. </a:t>
            </a:r>
            <a:r>
              <a:rPr lang="en-US" sz="2800" dirty="0" smtClean="0"/>
              <a:t>For example,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8000FF"/>
                </a:solidFill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31979"/>
              </p:ext>
            </p:extLst>
          </p:nvPr>
        </p:nvGraphicFramePr>
        <p:xfrm>
          <a:off x="1235000" y="3164568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-32768 to </a:t>
                      </a:r>
                      <a:r>
                        <a:rPr lang="en-US" sz="2400" baseline="0" dirty="0" smtClean="0"/>
                        <a:t>32767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65535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signed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Same as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Long Integer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You can simply use it as </a:t>
            </a:r>
            <a:r>
              <a:rPr lang="en-US" sz="2800" b="1" dirty="0" smtClean="0"/>
              <a:t>long</a:t>
            </a:r>
            <a:r>
              <a:rPr lang="en-US" sz="2800" dirty="0" smtClean="0"/>
              <a:t> or </a:t>
            </a:r>
            <a:r>
              <a:rPr lang="en-US" sz="2800" b="1" dirty="0" smtClean="0"/>
              <a:t>long int. </a:t>
            </a:r>
            <a:r>
              <a:rPr lang="en-US" sz="2800" dirty="0" smtClean="0"/>
              <a:t>For example,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                long </a:t>
            </a:r>
            <a:r>
              <a:rPr lang="en-US" sz="2800" dirty="0" err="1" smtClean="0">
                <a:solidFill>
                  <a:srgbClr val="8000FF"/>
                </a:solidFill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 or    </a:t>
            </a: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8747"/>
              </p:ext>
            </p:extLst>
          </p:nvPr>
        </p:nvGraphicFramePr>
        <p:xfrm>
          <a:off x="1247627" y="3164568"/>
          <a:ext cx="8127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-2,147,483,648</a:t>
                      </a:r>
                    </a:p>
                    <a:p>
                      <a:pPr algn="ctr"/>
                      <a:r>
                        <a:rPr lang="en-US" sz="2400" dirty="0" smtClean="0"/>
                        <a:t>To</a:t>
                      </a:r>
                      <a:endParaRPr lang="en-US" sz="2400" baseline="0" dirty="0" smtClean="0"/>
                    </a:p>
                    <a:p>
                      <a:pPr algn="ctr"/>
                      <a:r>
                        <a:rPr lang="en-US" sz="2400" baseline="0" dirty="0" smtClean="0"/>
                        <a:t>2,147,483,647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long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4,294,967,295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signed long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Same as long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Float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02763"/>
            <a:ext cx="10940901" cy="136183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float</a:t>
            </a:r>
            <a:r>
              <a:rPr lang="en-US" sz="3200" dirty="0" smtClean="0"/>
              <a:t> data type is </a:t>
            </a:r>
            <a:r>
              <a:rPr lang="en-US" sz="3200" dirty="0"/>
              <a:t>used for </a:t>
            </a:r>
            <a:r>
              <a:rPr lang="en-US" sz="3200" dirty="0" smtClean="0"/>
              <a:t>floating point numbers (number having fractional part), like 123.5, 3.14, etc. </a:t>
            </a:r>
          </a:p>
          <a:p>
            <a:endParaRPr lang="en-US" sz="3200" dirty="0" smtClean="0"/>
          </a:p>
          <a:p>
            <a:r>
              <a:rPr lang="en-US" sz="3200" dirty="0" smtClean="0"/>
              <a:t>Note that 3 is an integer whereas 3.0 is a floating point number</a:t>
            </a:r>
          </a:p>
          <a:p>
            <a:endParaRPr lang="en-US" sz="3200" dirty="0"/>
          </a:p>
          <a:p>
            <a:r>
              <a:rPr lang="en-US" sz="3200" dirty="0" smtClean="0"/>
              <a:t>You can declare a float variable as</a:t>
            </a:r>
          </a:p>
          <a:p>
            <a:pPr algn="ctr"/>
            <a:r>
              <a:rPr lang="en-US" sz="32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float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3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42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0940901" cy="1361830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have to write a program which takes radius of a circle as input from the user and computes the circumference of a circle.</a:t>
            </a:r>
          </a:p>
          <a:p>
            <a:endParaRPr lang="en-US" sz="3200" dirty="0"/>
          </a:p>
          <a:p>
            <a:r>
              <a:rPr lang="en-US" sz="3200" dirty="0" smtClean="0"/>
              <a:t>Note that the radius can have a fractional part, thus we will use float variable to store the input. </a:t>
            </a:r>
          </a:p>
          <a:p>
            <a:endParaRPr lang="en-US" sz="3200" dirty="0"/>
          </a:p>
          <a:p>
            <a:r>
              <a:rPr lang="en-US" sz="3200" dirty="0" smtClean="0"/>
              <a:t>Also the circumference will be stored in a floating point variable.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40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577</Words>
  <Application>Microsoft Office PowerPoint</Application>
  <PresentationFormat>Widescreen</PresentationFormat>
  <Paragraphs>183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1_Metropolitan</vt:lpstr>
      <vt:lpstr>Metropolitan</vt:lpstr>
      <vt:lpstr>9. Integers and Float</vt:lpstr>
      <vt:lpstr>Integer Data Type</vt:lpstr>
      <vt:lpstr>Integer Type Modifiers</vt:lpstr>
      <vt:lpstr>Integer Type Modifiers</vt:lpstr>
      <vt:lpstr>Short Integer Type</vt:lpstr>
      <vt:lpstr>Integer</vt:lpstr>
      <vt:lpstr>Long Integer Type</vt:lpstr>
      <vt:lpstr>Float Data Type</vt:lpstr>
      <vt:lpstr>Example</vt:lpstr>
      <vt:lpstr>Example</vt:lpstr>
      <vt:lpstr>Float Data Type</vt:lpstr>
      <vt:lpstr>What’s next?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2017-06-11T11:11:07Z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