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36" r:id="rId4"/>
    <p:sldMasterId id="2147483948" r:id="rId5"/>
  </p:sldMasterIdLst>
  <p:notesMasterIdLst>
    <p:notesMasterId r:id="rId22"/>
  </p:notesMasterIdLst>
  <p:sldIdLst>
    <p:sldId id="256" r:id="rId6"/>
    <p:sldId id="257" r:id="rId7"/>
    <p:sldId id="270" r:id="rId8"/>
    <p:sldId id="282" r:id="rId9"/>
    <p:sldId id="272" r:id="rId10"/>
    <p:sldId id="271" r:id="rId11"/>
    <p:sldId id="273" r:id="rId12"/>
    <p:sldId id="275" r:id="rId13"/>
    <p:sldId id="276" r:id="rId14"/>
    <p:sldId id="277" r:id="rId15"/>
    <p:sldId id="269" r:id="rId16"/>
    <p:sldId id="278" r:id="rId17"/>
    <p:sldId id="279" r:id="rId18"/>
    <p:sldId id="280" r:id="rId19"/>
    <p:sldId id="28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B9D3B"/>
    <a:srgbClr val="F4573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683" autoAdjust="0"/>
    <p:restoredTop sz="70247" autoAdjust="0"/>
  </p:normalViewPr>
  <p:slideViewPr>
    <p:cSldViewPr snapToGrid="0">
      <p:cViewPr varScale="1">
        <p:scale>
          <a:sx n="88" d="100"/>
          <a:sy n="88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465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4146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950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90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13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5686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8073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613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512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61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892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47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976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69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099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34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1253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2985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282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1037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06658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82012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610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36932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4120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91925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13556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926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59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2510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1255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7663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29294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9992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65900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2475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5429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4489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114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7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3366679"/>
            <a:ext cx="10782300" cy="848324"/>
          </a:xfrm>
        </p:spPr>
        <p:txBody>
          <a:bodyPr/>
          <a:lstStyle/>
          <a:p>
            <a:pPr algn="ctr"/>
            <a:r>
              <a:rPr lang="en-US" sz="6000" dirty="0" smtClean="0"/>
              <a:t>13. Increment &amp; Decrement Operators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60512"/>
            <a:ext cx="9228201" cy="164592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Shivam</a:t>
            </a:r>
            <a:r>
              <a:rPr lang="en-US" dirty="0" smtClean="0">
                <a:solidFill>
                  <a:schemeClr val="bg1"/>
                </a:solidFill>
              </a:rPr>
              <a:t> Malhotra</a:t>
            </a:r>
          </a:p>
        </p:txBody>
      </p:sp>
    </p:spTree>
    <p:extLst>
      <p:ext uri="{BB962C8B-B14F-4D97-AF65-F5344CB8AC3E}">
        <p14:creationId xmlns="" xmlns:p14="http://schemas.microsoft.com/office/powerpoint/2010/main" val="944779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57237" y="1857375"/>
            <a:ext cx="4958144" cy="46720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 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</a:rPr>
              <a:t> 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>
                <a:solidFill>
                  <a:srgbClr val="000080"/>
                </a:solidFill>
              </a:rPr>
              <a:t>()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 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15.23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FF8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y = x</a:t>
            </a:r>
            <a:r>
              <a:rPr lang="en-US" sz="2800" b="1" dirty="0">
                <a:solidFill>
                  <a:srgbClr val="000080"/>
                </a:solidFill>
              </a:rPr>
              <a:t>++;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z = </a:t>
            </a:r>
            <a:r>
              <a:rPr lang="en-US" sz="2800" b="1" dirty="0">
                <a:solidFill>
                  <a:srgbClr val="000080"/>
                </a:solidFill>
              </a:rPr>
              <a:t>++</a:t>
            </a:r>
            <a:r>
              <a:rPr lang="en-US" sz="2800" dirty="0">
                <a:solidFill>
                  <a:srgbClr val="000000"/>
                </a:solidFill>
              </a:rPr>
              <a:t>x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x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y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z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}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endParaRPr lang="en-US" sz="2800" b="1" dirty="0" smtClean="0">
              <a:solidFill>
                <a:srgbClr val="000080"/>
              </a:solidFill>
            </a:endParaRPr>
          </a:p>
          <a:p>
            <a:endParaRPr lang="en-US" sz="2800" b="1" dirty="0">
              <a:solidFill>
                <a:srgbClr val="000080"/>
              </a:solidFill>
            </a:endParaRPr>
          </a:p>
          <a:p>
            <a:endParaRPr lang="en-US" sz="2800" i="1" dirty="0" smtClean="0"/>
          </a:p>
        </p:txBody>
      </p:sp>
      <p:sp>
        <p:nvSpPr>
          <p:cNvPr id="8" name="Line Callout 1 7"/>
          <p:cNvSpPr/>
          <p:nvPr/>
        </p:nvSpPr>
        <p:spPr>
          <a:xfrm>
            <a:off x="7943850" y="3790072"/>
            <a:ext cx="3031831" cy="2030270"/>
          </a:xfrm>
          <a:prstGeom prst="borderCallout1">
            <a:avLst>
              <a:gd name="adj1" fmla="val 52996"/>
              <a:gd name="adj2" fmla="val -541"/>
              <a:gd name="adj3" fmla="val 52581"/>
              <a:gd name="adj4" fmla="val -73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Final Output :</a:t>
            </a:r>
          </a:p>
          <a:p>
            <a:r>
              <a:rPr lang="en-US" sz="2800" dirty="0"/>
              <a:t>17.23</a:t>
            </a:r>
          </a:p>
          <a:p>
            <a:r>
              <a:rPr lang="en-US" sz="2800" dirty="0"/>
              <a:t>15.23</a:t>
            </a:r>
          </a:p>
          <a:p>
            <a:r>
              <a:rPr lang="en-US" sz="2800" dirty="0"/>
              <a:t>17.23</a:t>
            </a:r>
          </a:p>
        </p:txBody>
      </p:sp>
      <p:sp>
        <p:nvSpPr>
          <p:cNvPr id="6" name="Cube 5"/>
          <p:cNvSpPr/>
          <p:nvPr/>
        </p:nvSpPr>
        <p:spPr>
          <a:xfrm>
            <a:off x="6414704" y="1857375"/>
            <a:ext cx="1014414" cy="10144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44418" y="2723400"/>
            <a:ext cx="139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8398727" y="1857375"/>
            <a:ext cx="1014414" cy="10144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28441" y="2723400"/>
            <a:ext cx="139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y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4818" y="2205749"/>
            <a:ext cx="97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15.23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45730" y="2205749"/>
            <a:ext cx="97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17.23</a:t>
            </a:r>
            <a:endParaRPr lang="en-US" sz="2400" dirty="0"/>
          </a:p>
        </p:txBody>
      </p:sp>
      <p:sp>
        <p:nvSpPr>
          <p:cNvPr id="20" name="Cube 19"/>
          <p:cNvSpPr/>
          <p:nvPr/>
        </p:nvSpPr>
        <p:spPr>
          <a:xfrm>
            <a:off x="10380001" y="1857375"/>
            <a:ext cx="1014414" cy="10144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09715" y="2723400"/>
            <a:ext cx="139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z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12023" y="2205749"/>
            <a:ext cx="97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17.23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4333267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Decrement Operator (--)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530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Decrement operator subtracts 1 from its operand.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Thus writing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			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a</a:t>
            </a:r>
            <a:r>
              <a:rPr lang="en-US" sz="3600" b="1" dirty="0" smtClean="0">
                <a:solidFill>
                  <a:srgbClr val="000080"/>
                </a:solidFill>
              </a:rPr>
              <a:t>--;</a:t>
            </a:r>
            <a:r>
              <a:rPr lang="en-US" sz="3600" dirty="0" smtClean="0">
                <a:solidFill>
                  <a:srgbClr val="000000"/>
                </a:solidFill>
              </a:rPr>
              <a:t>             </a:t>
            </a:r>
            <a:r>
              <a:rPr lang="en-US" sz="2800" dirty="0" smtClean="0">
                <a:solidFill>
                  <a:srgbClr val="000000"/>
                </a:solidFill>
              </a:rPr>
              <a:t>or             </a:t>
            </a:r>
            <a:r>
              <a:rPr lang="en-US" sz="3600" b="1" dirty="0" smtClean="0">
                <a:solidFill>
                  <a:srgbClr val="000080"/>
                </a:solidFill>
              </a:rPr>
              <a:t>--</a:t>
            </a:r>
            <a:r>
              <a:rPr lang="en-US" sz="3600" dirty="0" smtClean="0">
                <a:solidFill>
                  <a:srgbClr val="000000"/>
                </a:solidFill>
              </a:rPr>
              <a:t>a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will have same result as writing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			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                  </a:t>
            </a: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b="1" dirty="0">
                <a:solidFill>
                  <a:srgbClr val="000080"/>
                </a:solidFill>
              </a:rPr>
              <a:t>-</a:t>
            </a:r>
            <a:r>
              <a:rPr lang="en-US" sz="3600" b="1" dirty="0" smtClean="0">
                <a:solidFill>
                  <a:srgbClr val="000080"/>
                </a:solidFill>
              </a:rPr>
              <a:t> </a:t>
            </a:r>
            <a:r>
              <a:rPr lang="en-US" sz="3600" dirty="0" smtClean="0">
                <a:solidFill>
                  <a:srgbClr val="FF8000"/>
                </a:solidFill>
              </a:rPr>
              <a:t>1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endParaRPr lang="en-US" sz="3600" dirty="0" smtClean="0">
              <a:solidFill>
                <a:srgbClr val="808080"/>
              </a:solidFill>
            </a:endParaRPr>
          </a:p>
          <a:p>
            <a:endParaRPr lang="en-US" sz="2800" dirty="0" smtClean="0">
              <a:solidFill>
                <a:srgbClr val="80808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2" name="Line Callout 1 11"/>
          <p:cNvSpPr/>
          <p:nvPr/>
        </p:nvSpPr>
        <p:spPr>
          <a:xfrm>
            <a:off x="7800975" y="5301616"/>
            <a:ext cx="3031831" cy="948118"/>
          </a:xfrm>
          <a:prstGeom prst="borderCallout1">
            <a:avLst>
              <a:gd name="adj1" fmla="val 52996"/>
              <a:gd name="adj2" fmla="val -541"/>
              <a:gd name="adj3" fmla="val 54088"/>
              <a:gd name="adj4" fmla="val -76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 :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14.23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900111" y="4972050"/>
            <a:ext cx="4586289" cy="15859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number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15.23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FF8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number</a:t>
            </a:r>
            <a:r>
              <a:rPr lang="en-US" sz="2800" b="1" dirty="0" smtClean="0">
                <a:solidFill>
                  <a:srgbClr val="000080"/>
                </a:solidFill>
              </a:rPr>
              <a:t>--;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number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sz="28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3184045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  <p:bldP spid="1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Prefix &amp; Postfix Decrement Operator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1117336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Similar to increment, decrement operator can also be used in two ways :</a:t>
            </a:r>
          </a:p>
          <a:p>
            <a:endParaRPr lang="en-US" sz="2800" b="1" dirty="0"/>
          </a:p>
          <a:p>
            <a:r>
              <a:rPr lang="en-US" sz="2800" b="1" dirty="0" smtClean="0"/>
              <a:t>Prefix Decrement :</a:t>
            </a:r>
            <a:r>
              <a:rPr lang="en-US" sz="2800" dirty="0" smtClean="0"/>
              <a:t>  When decrement operator is placed before its operand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			For example :  </a:t>
            </a:r>
            <a:r>
              <a:rPr lang="en-US" sz="2800" b="1" dirty="0" smtClean="0">
                <a:solidFill>
                  <a:srgbClr val="000080"/>
                </a:solidFill>
              </a:rPr>
              <a:t>--</a:t>
            </a:r>
            <a:r>
              <a:rPr lang="en-US" sz="2800" dirty="0" smtClean="0">
                <a:solidFill>
                  <a:srgbClr val="000000"/>
                </a:solidFill>
              </a:rPr>
              <a:t>a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 smtClean="0"/>
              <a:t>Postfix Decrement </a:t>
            </a:r>
            <a:r>
              <a:rPr lang="en-US" sz="2800" b="1" dirty="0"/>
              <a:t>:</a:t>
            </a:r>
            <a:r>
              <a:rPr lang="en-US" sz="2800" dirty="0"/>
              <a:t>  When decrement </a:t>
            </a:r>
            <a:r>
              <a:rPr lang="en-US" sz="2800" dirty="0" smtClean="0"/>
              <a:t>operator is placed after </a:t>
            </a:r>
            <a:r>
              <a:rPr lang="en-US" sz="2800" dirty="0"/>
              <a:t>its operand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			For example : </a:t>
            </a:r>
            <a:r>
              <a:rPr lang="en-US" sz="2800" dirty="0" smtClean="0">
                <a:solidFill>
                  <a:srgbClr val="000000"/>
                </a:solidFill>
              </a:rPr>
              <a:t>a</a:t>
            </a:r>
            <a:r>
              <a:rPr lang="en-US" sz="2800" b="1" dirty="0" smtClean="0">
                <a:solidFill>
                  <a:srgbClr val="000080"/>
                </a:solidFill>
              </a:rPr>
              <a:t>--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Let us understand the difference between the two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Thus writing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			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a</a:t>
            </a:r>
            <a:r>
              <a:rPr lang="en-US" sz="3600" b="1" dirty="0" smtClean="0">
                <a:solidFill>
                  <a:srgbClr val="000080"/>
                </a:solidFill>
              </a:rPr>
              <a:t>++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r>
              <a:rPr lang="en-US" sz="3600" dirty="0" smtClean="0">
                <a:solidFill>
                  <a:srgbClr val="000000"/>
                </a:solidFill>
              </a:rPr>
              <a:t>             </a:t>
            </a:r>
            <a:r>
              <a:rPr lang="en-US" sz="2800" dirty="0" smtClean="0">
                <a:solidFill>
                  <a:srgbClr val="000000"/>
                </a:solidFill>
              </a:rPr>
              <a:t>or             </a:t>
            </a:r>
            <a:r>
              <a:rPr lang="en-US" sz="2800" dirty="0" smtClean="0">
                <a:solidFill>
                  <a:schemeClr val="tx1"/>
                </a:solidFill>
              </a:rPr>
              <a:t>will have same result as writing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			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                  </a:t>
            </a: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b="1" dirty="0" smtClean="0">
                <a:solidFill>
                  <a:srgbClr val="000080"/>
                </a:solidFill>
              </a:rPr>
              <a:t>+ </a:t>
            </a:r>
            <a:r>
              <a:rPr lang="en-US" sz="3600" dirty="0" smtClean="0">
                <a:solidFill>
                  <a:srgbClr val="FF8000"/>
                </a:solidFill>
              </a:rPr>
              <a:t>1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endParaRPr lang="en-US" sz="3600" dirty="0" smtClean="0">
              <a:solidFill>
                <a:srgbClr val="808080"/>
              </a:solidFill>
            </a:endParaRPr>
          </a:p>
          <a:p>
            <a:endParaRPr lang="en-US" sz="2800" dirty="0" smtClean="0">
              <a:solidFill>
                <a:srgbClr val="80808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9929813" y="6343650"/>
            <a:ext cx="519202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3744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Prefix Decrement Operator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1331649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the following code 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" lvl="1" indent="0">
              <a:buNone/>
            </a:pPr>
            <a:r>
              <a:rPr lang="en-US" sz="2800" dirty="0" smtClean="0"/>
              <a:t> </a:t>
            </a:r>
          </a:p>
          <a:p>
            <a:pPr marL="4572" lvl="1" indent="0">
              <a:buNone/>
            </a:pPr>
            <a:r>
              <a:rPr lang="en-US" sz="2800" dirty="0" smtClean="0"/>
              <a:t>To predict the final value of x and y, let us understand the expression </a:t>
            </a:r>
            <a:r>
              <a:rPr lang="en-US" sz="2800" b="1" dirty="0" smtClean="0">
                <a:solidFill>
                  <a:srgbClr val="000080"/>
                </a:solidFill>
              </a:rPr>
              <a:t>--</a:t>
            </a:r>
            <a:r>
              <a:rPr lang="en-US" sz="2800" dirty="0" smtClean="0">
                <a:solidFill>
                  <a:srgbClr val="000000"/>
                </a:solidFill>
              </a:rPr>
              <a:t>x</a:t>
            </a:r>
            <a:endParaRPr lang="en-US" sz="2800" b="1" dirty="0" smtClean="0">
              <a:solidFill>
                <a:srgbClr val="000080"/>
              </a:solidFill>
            </a:endParaRPr>
          </a:p>
          <a:p>
            <a:pPr marL="4572" lvl="1" indent="0">
              <a:buNone/>
            </a:pPr>
            <a:endParaRPr lang="en-US" sz="2800" b="1" dirty="0">
              <a:solidFill>
                <a:srgbClr val="00008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Operation performed by --x  :  </a:t>
            </a:r>
            <a:r>
              <a:rPr lang="en-US" sz="2800" dirty="0">
                <a:solidFill>
                  <a:schemeClr val="tx1"/>
                </a:solidFill>
              </a:rPr>
              <a:t>Decrease value of x by 1 (to 14.23 in this case)</a:t>
            </a:r>
          </a:p>
          <a:p>
            <a:pPr marL="4572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Value </a:t>
            </a:r>
            <a:r>
              <a:rPr lang="en-US" sz="2800" b="1" dirty="0">
                <a:solidFill>
                  <a:schemeClr val="tx1"/>
                </a:solidFill>
              </a:rPr>
              <a:t>of e</a:t>
            </a:r>
            <a:r>
              <a:rPr lang="en-US" sz="2800" b="1" dirty="0" smtClean="0">
                <a:solidFill>
                  <a:schemeClr val="tx1"/>
                </a:solidFill>
              </a:rPr>
              <a:t>xpression </a:t>
            </a:r>
            <a:r>
              <a:rPr lang="en-US" sz="2800" b="1" dirty="0">
                <a:solidFill>
                  <a:schemeClr val="tx1"/>
                </a:solidFill>
              </a:rPr>
              <a:t>--x           </a:t>
            </a:r>
            <a:r>
              <a:rPr lang="en-US" sz="2800" b="1" dirty="0" smtClean="0">
                <a:solidFill>
                  <a:schemeClr val="tx1"/>
                </a:solidFill>
              </a:rPr>
              <a:t>:  </a:t>
            </a:r>
            <a:r>
              <a:rPr lang="en-US" sz="2800" dirty="0">
                <a:solidFill>
                  <a:schemeClr val="tx1"/>
                </a:solidFill>
              </a:rPr>
              <a:t>Equal to </a:t>
            </a:r>
            <a:r>
              <a:rPr lang="en-US" sz="2800" dirty="0" smtClean="0">
                <a:solidFill>
                  <a:schemeClr val="tx1"/>
                </a:solidFill>
              </a:rPr>
              <a:t>(original x) - 1 </a:t>
            </a:r>
            <a:r>
              <a:rPr lang="en-US" sz="2800" dirty="0">
                <a:solidFill>
                  <a:schemeClr val="tx1"/>
                </a:solidFill>
              </a:rPr>
              <a:t>(14.23 in this </a:t>
            </a:r>
            <a:r>
              <a:rPr lang="en-US" sz="2800" dirty="0" smtClean="0">
                <a:solidFill>
                  <a:schemeClr val="tx1"/>
                </a:solidFill>
              </a:rPr>
              <a:t>case)</a:t>
            </a:r>
          </a:p>
          <a:p>
            <a:pPr marL="4572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pPr marL="4572" lvl="1" indent="0">
              <a:buNone/>
            </a:pPr>
            <a:r>
              <a:rPr lang="en-US" sz="2800" dirty="0" smtClean="0"/>
              <a:t>Thus final value </a:t>
            </a:r>
            <a:r>
              <a:rPr lang="en-US" sz="2800" smtClean="0"/>
              <a:t>of both x </a:t>
            </a:r>
            <a:r>
              <a:rPr lang="en-US" sz="2800" dirty="0" smtClean="0"/>
              <a:t>and </a:t>
            </a:r>
            <a:r>
              <a:rPr lang="en-US" sz="2800" smtClean="0"/>
              <a:t>y will </a:t>
            </a:r>
            <a:r>
              <a:rPr lang="en-US" sz="2800" dirty="0" smtClean="0"/>
              <a:t>be 14.23</a:t>
            </a:r>
            <a:endParaRPr lang="en-US" dirty="0" smtClean="0"/>
          </a:p>
          <a:p>
            <a:pPr marL="457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500311" y="2646549"/>
            <a:ext cx="4157664" cy="1028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000FF"/>
                </a:solidFill>
              </a:rPr>
              <a:t>double</a:t>
            </a:r>
            <a:r>
              <a:rPr lang="en-US" sz="2800" dirty="0">
                <a:solidFill>
                  <a:srgbClr val="000000"/>
                </a:solidFill>
              </a:rPr>
              <a:t> 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15.23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FF8000"/>
              </a:solidFill>
            </a:endParaRPr>
          </a:p>
          <a:p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y = </a:t>
            </a:r>
            <a:r>
              <a:rPr lang="en-US" sz="2800" b="1" dirty="0" smtClean="0">
                <a:solidFill>
                  <a:srgbClr val="000080"/>
                </a:solidFill>
              </a:rPr>
              <a:t>--</a:t>
            </a:r>
            <a:r>
              <a:rPr lang="en-US" sz="2800" dirty="0" smtClean="0">
                <a:solidFill>
                  <a:srgbClr val="000000"/>
                </a:solidFill>
              </a:rPr>
              <a:t>x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b="1" dirty="0">
              <a:solidFill>
                <a:srgbClr val="000080"/>
              </a:solidFill>
            </a:endParaRPr>
          </a:p>
          <a:p>
            <a:endParaRPr lang="en-US" sz="28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25752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Postfix Decrement Operator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1145911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the following code 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" lvl="1" indent="0">
              <a:buNone/>
            </a:pPr>
            <a:r>
              <a:rPr lang="en-US" sz="2800" dirty="0" smtClean="0"/>
              <a:t> </a:t>
            </a:r>
          </a:p>
          <a:p>
            <a:pPr marL="4572" lvl="1" indent="0">
              <a:buNone/>
            </a:pPr>
            <a:r>
              <a:rPr lang="en-US" sz="2800" dirty="0" smtClean="0"/>
              <a:t>To predict the final value of x and y, let us understand the expression </a:t>
            </a:r>
            <a:r>
              <a:rPr lang="en-US" sz="2800" dirty="0" smtClean="0">
                <a:solidFill>
                  <a:srgbClr val="000000"/>
                </a:solidFill>
              </a:rPr>
              <a:t>x</a:t>
            </a:r>
            <a:r>
              <a:rPr lang="en-US" sz="2800" b="1" dirty="0" smtClean="0">
                <a:solidFill>
                  <a:srgbClr val="000080"/>
                </a:solidFill>
              </a:rPr>
              <a:t>--</a:t>
            </a:r>
          </a:p>
          <a:p>
            <a:pPr marL="4572" lvl="1" indent="0">
              <a:buNone/>
            </a:pPr>
            <a:endParaRPr lang="en-US" sz="2800" b="1" dirty="0">
              <a:solidFill>
                <a:srgbClr val="00008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Operation performed by x--  :  </a:t>
            </a:r>
            <a:r>
              <a:rPr lang="en-US" sz="2800" dirty="0">
                <a:solidFill>
                  <a:schemeClr val="tx1"/>
                </a:solidFill>
              </a:rPr>
              <a:t>Decrease value of x by 1 (to 14.23 in this case)</a:t>
            </a:r>
          </a:p>
          <a:p>
            <a:pPr marL="4572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Value </a:t>
            </a:r>
            <a:r>
              <a:rPr lang="en-US" sz="2800" b="1" dirty="0">
                <a:solidFill>
                  <a:schemeClr val="tx1"/>
                </a:solidFill>
              </a:rPr>
              <a:t>of Expression x--          </a:t>
            </a:r>
            <a:r>
              <a:rPr lang="en-US" sz="2800" b="1" dirty="0" smtClean="0">
                <a:solidFill>
                  <a:schemeClr val="tx1"/>
                </a:solidFill>
              </a:rPr>
              <a:t> :  </a:t>
            </a:r>
            <a:r>
              <a:rPr lang="en-US" sz="2800" dirty="0">
                <a:solidFill>
                  <a:schemeClr val="tx1"/>
                </a:solidFill>
              </a:rPr>
              <a:t>Same as </a:t>
            </a:r>
            <a:r>
              <a:rPr lang="en-US" sz="2800" dirty="0" smtClean="0">
                <a:solidFill>
                  <a:schemeClr val="tx1"/>
                </a:solidFill>
              </a:rPr>
              <a:t>original value </a:t>
            </a:r>
            <a:r>
              <a:rPr lang="en-US" sz="2800" dirty="0">
                <a:solidFill>
                  <a:schemeClr val="tx1"/>
                </a:solidFill>
              </a:rPr>
              <a:t>of x (15.23 in this case)</a:t>
            </a:r>
          </a:p>
          <a:p>
            <a:pPr marL="4572" lvl="1" indent="0">
              <a:buNone/>
            </a:pPr>
            <a:endParaRPr lang="en-US" sz="2800" dirty="0"/>
          </a:p>
          <a:p>
            <a:pPr marL="4572" lvl="1" indent="0">
              <a:buNone/>
            </a:pPr>
            <a:r>
              <a:rPr lang="en-US" sz="2800" dirty="0" smtClean="0"/>
              <a:t>Thus final value of x will be 14.23 and y will be 15.23</a:t>
            </a:r>
            <a:endParaRPr lang="en-US" sz="2800" b="1" dirty="0">
              <a:solidFill>
                <a:srgbClr val="000080"/>
              </a:solidFill>
            </a:endParaRPr>
          </a:p>
          <a:p>
            <a:pPr marL="4572" lvl="1" indent="0">
              <a:buNone/>
            </a:pPr>
            <a:endParaRPr lang="en-US" dirty="0" smtClean="0"/>
          </a:p>
          <a:p>
            <a:pPr marL="457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500311" y="2646549"/>
            <a:ext cx="4157664" cy="1028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000FF"/>
                </a:solidFill>
              </a:rPr>
              <a:t>double</a:t>
            </a:r>
            <a:r>
              <a:rPr lang="en-US" sz="2800" dirty="0">
                <a:solidFill>
                  <a:srgbClr val="000000"/>
                </a:solidFill>
              </a:rPr>
              <a:t> 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15.23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FF8000"/>
              </a:solidFill>
            </a:endParaRPr>
          </a:p>
          <a:p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y = </a:t>
            </a:r>
            <a:r>
              <a:rPr lang="en-US" sz="2800" dirty="0" smtClean="0">
                <a:solidFill>
                  <a:srgbClr val="000000"/>
                </a:solidFill>
              </a:rPr>
              <a:t>x</a:t>
            </a:r>
            <a:r>
              <a:rPr lang="en-US" sz="2800" b="1" dirty="0" smtClean="0">
                <a:solidFill>
                  <a:srgbClr val="000080"/>
                </a:solidFill>
              </a:rPr>
              <a:t>--;</a:t>
            </a:r>
            <a:endParaRPr lang="en-US" sz="2800" b="1" dirty="0">
              <a:solidFill>
                <a:srgbClr val="000080"/>
              </a:solidFill>
            </a:endParaRPr>
          </a:p>
          <a:p>
            <a:endParaRPr lang="en-US" sz="28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3676292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 : Find Output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57237" y="1857375"/>
            <a:ext cx="4958144" cy="4214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 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</a:rPr>
              <a:t> 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>
                <a:solidFill>
                  <a:srgbClr val="000080"/>
                </a:solidFill>
              </a:rPr>
              <a:t>()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 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15.23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FF8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x</a:t>
            </a:r>
            <a:r>
              <a:rPr lang="en-US" sz="2800" b="1" dirty="0" smtClean="0">
                <a:solidFill>
                  <a:srgbClr val="000080"/>
                </a:solidFill>
              </a:rPr>
              <a:t>--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&lt;&lt;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(</a:t>
            </a:r>
            <a:r>
              <a:rPr lang="en-US" sz="2800" dirty="0" smtClean="0">
                <a:solidFill>
                  <a:srgbClr val="000000"/>
                </a:solidFill>
              </a:rPr>
              <a:t>x </a:t>
            </a:r>
            <a:r>
              <a:rPr lang="en-US" sz="2800" b="1" dirty="0" smtClean="0">
                <a:solidFill>
                  <a:srgbClr val="000080"/>
                </a:solidFill>
              </a:rPr>
              <a:t>- </a:t>
            </a:r>
            <a:r>
              <a:rPr lang="en-US" sz="2800" dirty="0" smtClean="0">
                <a:solidFill>
                  <a:srgbClr val="FF8000"/>
                </a:solidFill>
              </a:rPr>
              <a:t>1</a:t>
            </a:r>
            <a:r>
              <a:rPr lang="en-US" sz="2800" b="1" dirty="0">
                <a:solidFill>
                  <a:srgbClr val="000080"/>
                </a:solidFill>
              </a:rPr>
              <a:t>)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--</a:t>
            </a:r>
            <a:r>
              <a:rPr lang="en-US" sz="2800" dirty="0" smtClean="0">
                <a:solidFill>
                  <a:srgbClr val="000000"/>
                </a:solidFill>
              </a:rPr>
              <a:t>x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}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endParaRPr lang="en-US" sz="2800" b="1" dirty="0" smtClean="0">
              <a:solidFill>
                <a:srgbClr val="000080"/>
              </a:solidFill>
            </a:endParaRPr>
          </a:p>
          <a:p>
            <a:endParaRPr lang="en-US" sz="2800" b="1" dirty="0">
              <a:solidFill>
                <a:srgbClr val="000080"/>
              </a:solidFill>
            </a:endParaRPr>
          </a:p>
          <a:p>
            <a:endParaRPr lang="en-US" sz="2800" i="1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44006" y="3069558"/>
            <a:ext cx="5786057" cy="816642"/>
          </a:xfrm>
        </p:spPr>
        <p:txBody>
          <a:bodyPr>
            <a:noAutofit/>
          </a:bodyPr>
          <a:lstStyle/>
          <a:p>
            <a:r>
              <a:rPr lang="en-US" sz="3200" dirty="0" smtClean="0"/>
              <a:t>We will solve it in the next video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56273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ahead?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the next video, we will study </a:t>
            </a:r>
            <a:r>
              <a:rPr lang="en-US" sz="4400" smtClean="0"/>
              <a:t>about </a:t>
            </a:r>
            <a:r>
              <a:rPr lang="en-US" sz="4400" smtClean="0"/>
              <a:t>relational operators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816314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Increment Operator (++)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530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Increment operator adds 1 to its operand.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Thus writing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			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a</a:t>
            </a:r>
            <a:r>
              <a:rPr lang="en-US" sz="3600" b="1" dirty="0" smtClean="0">
                <a:solidFill>
                  <a:srgbClr val="000080"/>
                </a:solidFill>
              </a:rPr>
              <a:t>++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r>
              <a:rPr lang="en-US" sz="3600" dirty="0" smtClean="0">
                <a:solidFill>
                  <a:srgbClr val="000000"/>
                </a:solidFill>
              </a:rPr>
              <a:t>             </a:t>
            </a:r>
            <a:r>
              <a:rPr lang="en-US" sz="2800" dirty="0" smtClean="0">
                <a:solidFill>
                  <a:srgbClr val="000000"/>
                </a:solidFill>
              </a:rPr>
              <a:t>or             </a:t>
            </a:r>
            <a:r>
              <a:rPr lang="en-US" sz="3600" b="1" dirty="0" smtClean="0">
                <a:solidFill>
                  <a:srgbClr val="000080"/>
                </a:solidFill>
              </a:rPr>
              <a:t>++</a:t>
            </a:r>
            <a:r>
              <a:rPr lang="en-US" sz="3600" dirty="0" smtClean="0">
                <a:solidFill>
                  <a:srgbClr val="000000"/>
                </a:solidFill>
              </a:rPr>
              <a:t>a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will have same result as writing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			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                  </a:t>
            </a: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b="1" dirty="0" smtClean="0">
                <a:solidFill>
                  <a:srgbClr val="000080"/>
                </a:solidFill>
              </a:rPr>
              <a:t>+ </a:t>
            </a:r>
            <a:r>
              <a:rPr lang="en-US" sz="3600" dirty="0" smtClean="0">
                <a:solidFill>
                  <a:srgbClr val="FF8000"/>
                </a:solidFill>
              </a:rPr>
              <a:t>1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endParaRPr lang="en-US" sz="3600" dirty="0" smtClean="0">
              <a:solidFill>
                <a:srgbClr val="808080"/>
              </a:solidFill>
            </a:endParaRPr>
          </a:p>
          <a:p>
            <a:endParaRPr lang="en-US" sz="2800" dirty="0" smtClean="0">
              <a:solidFill>
                <a:srgbClr val="80808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2" name="Line Callout 1 11"/>
          <p:cNvSpPr/>
          <p:nvPr/>
        </p:nvSpPr>
        <p:spPr>
          <a:xfrm>
            <a:off x="7800975" y="5301616"/>
            <a:ext cx="3031831" cy="948118"/>
          </a:xfrm>
          <a:prstGeom prst="borderCallout1">
            <a:avLst>
              <a:gd name="adj1" fmla="val 52996"/>
              <a:gd name="adj2" fmla="val -541"/>
              <a:gd name="adj3" fmla="val 54088"/>
              <a:gd name="adj4" fmla="val -76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 :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16.23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900111" y="4972050"/>
            <a:ext cx="4586289" cy="15859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number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15.23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FF8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number</a:t>
            </a:r>
            <a:r>
              <a:rPr lang="en-US" sz="2800" b="1" dirty="0" smtClean="0">
                <a:solidFill>
                  <a:srgbClr val="000080"/>
                </a:solidFill>
              </a:rPr>
              <a:t>++;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number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sz="28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3244868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 animBg="1"/>
      <p:bldP spid="1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Prefix &amp; Postfix Increment Operator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530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As seen in previous slide, increment operator can be used in two ways :</a:t>
            </a:r>
          </a:p>
          <a:p>
            <a:endParaRPr lang="en-US" sz="2800" b="1" dirty="0"/>
          </a:p>
          <a:p>
            <a:r>
              <a:rPr lang="en-US" sz="2800" b="1" dirty="0" smtClean="0"/>
              <a:t>Prefix Increment :</a:t>
            </a:r>
            <a:r>
              <a:rPr lang="en-US" sz="2800" dirty="0" smtClean="0"/>
              <a:t>  When Increment operator is placed before its operand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			For example :  </a:t>
            </a:r>
            <a:r>
              <a:rPr lang="en-US" sz="2800" b="1" dirty="0">
                <a:solidFill>
                  <a:srgbClr val="000080"/>
                </a:solidFill>
              </a:rPr>
              <a:t>++</a:t>
            </a:r>
            <a:r>
              <a:rPr lang="en-US" sz="2800" dirty="0" smtClean="0">
                <a:solidFill>
                  <a:srgbClr val="000000"/>
                </a:solidFill>
              </a:rPr>
              <a:t>a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 smtClean="0"/>
              <a:t>Postfix </a:t>
            </a:r>
            <a:r>
              <a:rPr lang="en-US" sz="2800" b="1" dirty="0"/>
              <a:t>Increment :</a:t>
            </a:r>
            <a:r>
              <a:rPr lang="en-US" sz="2800" dirty="0"/>
              <a:t>  When Increment operator </a:t>
            </a:r>
            <a:r>
              <a:rPr lang="en-US" sz="2800" dirty="0" smtClean="0"/>
              <a:t>is placed after </a:t>
            </a:r>
            <a:r>
              <a:rPr lang="en-US" sz="2800" dirty="0"/>
              <a:t>its operand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			For example : </a:t>
            </a:r>
            <a:r>
              <a:rPr lang="en-US" sz="2800" dirty="0" smtClean="0">
                <a:solidFill>
                  <a:srgbClr val="000000"/>
                </a:solidFill>
              </a:rPr>
              <a:t>a</a:t>
            </a:r>
            <a:r>
              <a:rPr lang="en-US" sz="2800" b="1" dirty="0" smtClean="0">
                <a:solidFill>
                  <a:srgbClr val="000080"/>
                </a:solidFill>
              </a:rPr>
              <a:t>++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Let us understand the difference between the two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Thus writing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			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a</a:t>
            </a:r>
            <a:r>
              <a:rPr lang="en-US" sz="3600" b="1" dirty="0" smtClean="0">
                <a:solidFill>
                  <a:srgbClr val="000080"/>
                </a:solidFill>
              </a:rPr>
              <a:t>++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r>
              <a:rPr lang="en-US" sz="3600" dirty="0" smtClean="0">
                <a:solidFill>
                  <a:srgbClr val="000000"/>
                </a:solidFill>
              </a:rPr>
              <a:t>             </a:t>
            </a:r>
            <a:r>
              <a:rPr lang="en-US" sz="2800" dirty="0" smtClean="0">
                <a:solidFill>
                  <a:srgbClr val="000000"/>
                </a:solidFill>
              </a:rPr>
              <a:t>or             </a:t>
            </a:r>
            <a:r>
              <a:rPr lang="en-US" sz="2800" dirty="0" smtClean="0">
                <a:solidFill>
                  <a:schemeClr val="tx1"/>
                </a:solidFill>
              </a:rPr>
              <a:t>will have same result as writing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			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                  </a:t>
            </a: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b="1" dirty="0" smtClean="0">
                <a:solidFill>
                  <a:srgbClr val="000080"/>
                </a:solidFill>
              </a:rPr>
              <a:t>+ </a:t>
            </a:r>
            <a:r>
              <a:rPr lang="en-US" sz="3600" dirty="0" smtClean="0">
                <a:solidFill>
                  <a:srgbClr val="FF8000"/>
                </a:solidFill>
              </a:rPr>
              <a:t>1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endParaRPr lang="en-US" sz="3600" dirty="0" smtClean="0">
              <a:solidFill>
                <a:srgbClr val="808080"/>
              </a:solidFill>
            </a:endParaRPr>
          </a:p>
          <a:p>
            <a:endParaRPr lang="en-US" sz="2800" dirty="0" smtClean="0">
              <a:solidFill>
                <a:srgbClr val="80808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9844088" y="6315075"/>
            <a:ext cx="519202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0210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How Operators Work?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224" y="2017051"/>
            <a:ext cx="11388798" cy="4036244"/>
          </a:xfrm>
        </p:spPr>
        <p:txBody>
          <a:bodyPr>
            <a:noAutofit/>
          </a:bodyPr>
          <a:lstStyle/>
          <a:p>
            <a:pPr marL="4572" lvl="1" indent="0">
              <a:buNone/>
            </a:pPr>
            <a:r>
              <a:rPr lang="en-US" sz="2800" dirty="0" smtClean="0"/>
              <a:t>But first, let us revisit how operators work using the following example : </a:t>
            </a:r>
            <a:r>
              <a:rPr lang="en-US" sz="3200" b="1" dirty="0" smtClean="0">
                <a:solidFill>
                  <a:srgbClr val="000080"/>
                </a:solidFill>
              </a:rPr>
              <a:t>(</a:t>
            </a:r>
            <a:r>
              <a:rPr lang="en-US" sz="3200" dirty="0" err="1" smtClean="0">
                <a:solidFill>
                  <a:srgbClr val="000000"/>
                </a:solidFill>
              </a:rPr>
              <a:t>x</a:t>
            </a:r>
            <a:r>
              <a:rPr lang="en-US" sz="3200" b="1" dirty="0" err="1" smtClean="0">
                <a:solidFill>
                  <a:srgbClr val="000080"/>
                </a:solidFill>
              </a:rPr>
              <a:t>+</a:t>
            </a:r>
            <a:r>
              <a:rPr lang="en-US" sz="3200" dirty="0" err="1" smtClean="0">
                <a:solidFill>
                  <a:srgbClr val="000000"/>
                </a:solidFill>
              </a:rPr>
              <a:t>y</a:t>
            </a:r>
            <a:r>
              <a:rPr lang="en-US" sz="2800" b="1" dirty="0" smtClean="0">
                <a:solidFill>
                  <a:srgbClr val="000080"/>
                </a:solidFill>
              </a:rPr>
              <a:t>)</a:t>
            </a:r>
          </a:p>
          <a:p>
            <a:pPr marL="4572" lvl="1" indent="0">
              <a:buNone/>
            </a:pPr>
            <a:endParaRPr lang="en-US" sz="2800" dirty="0" smtClean="0"/>
          </a:p>
          <a:p>
            <a:pPr marL="4572" lvl="1" indent="0">
              <a:buNone/>
            </a:pPr>
            <a:r>
              <a:rPr lang="en-US" sz="2800" dirty="0" smtClean="0"/>
              <a:t>Each operator performs some operations using its operands and then returns a value of the expression. </a:t>
            </a:r>
            <a:endParaRPr lang="en-US" sz="2800" b="1" dirty="0">
              <a:solidFill>
                <a:srgbClr val="000080"/>
              </a:solidFill>
            </a:endParaRPr>
          </a:p>
          <a:p>
            <a:pPr marL="4572" lvl="1" indent="0">
              <a:buNone/>
            </a:pPr>
            <a:endParaRPr lang="en-US" sz="2800" b="1" dirty="0">
              <a:solidFill>
                <a:srgbClr val="00008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Operation performed </a:t>
            </a:r>
            <a:r>
              <a:rPr lang="en-US" sz="2800" b="1" dirty="0">
                <a:solidFill>
                  <a:schemeClr val="tx1"/>
                </a:solidFill>
              </a:rPr>
              <a:t>by </a:t>
            </a:r>
            <a:r>
              <a:rPr lang="en-US" sz="2800" b="1" dirty="0" smtClean="0">
                <a:solidFill>
                  <a:schemeClr val="tx1"/>
                </a:solidFill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</a:rPr>
              <a:t>x+y</a:t>
            </a:r>
            <a:r>
              <a:rPr lang="en-US" sz="2800" b="1" dirty="0" smtClean="0">
                <a:solidFill>
                  <a:schemeClr val="tx1"/>
                </a:solidFill>
              </a:rPr>
              <a:t>)  :  </a:t>
            </a:r>
            <a:r>
              <a:rPr lang="en-US" sz="2800" dirty="0" smtClean="0">
                <a:solidFill>
                  <a:schemeClr val="tx1"/>
                </a:solidFill>
              </a:rPr>
              <a:t>Addition of x and y</a:t>
            </a:r>
            <a:endParaRPr lang="en-US" dirty="0" smtClean="0"/>
          </a:p>
          <a:p>
            <a:pPr marL="4572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Value of </a:t>
            </a:r>
            <a:r>
              <a:rPr lang="en-US" sz="2800" b="1" dirty="0" smtClean="0">
                <a:solidFill>
                  <a:schemeClr val="tx1"/>
                </a:solidFill>
              </a:rPr>
              <a:t>expression (</a:t>
            </a:r>
            <a:r>
              <a:rPr lang="en-US" sz="2800" b="1" dirty="0" err="1" smtClean="0">
                <a:solidFill>
                  <a:schemeClr val="tx1"/>
                </a:solidFill>
              </a:rPr>
              <a:t>x+y</a:t>
            </a:r>
            <a:r>
              <a:rPr lang="en-US" sz="2800" b="1" dirty="0" smtClean="0">
                <a:solidFill>
                  <a:schemeClr val="tx1"/>
                </a:solidFill>
              </a:rPr>
              <a:t>)          </a:t>
            </a:r>
            <a:r>
              <a:rPr lang="en-US" sz="2800" b="1" dirty="0">
                <a:solidFill>
                  <a:schemeClr val="tx1"/>
                </a:solidFill>
              </a:rPr>
              <a:t>:  </a:t>
            </a:r>
            <a:r>
              <a:rPr lang="en-US" sz="2800" dirty="0">
                <a:solidFill>
                  <a:schemeClr val="tx1"/>
                </a:solidFill>
              </a:rPr>
              <a:t>Sum of x and y</a:t>
            </a:r>
            <a:endParaRPr lang="en-US" sz="2800" b="1" dirty="0">
              <a:solidFill>
                <a:schemeClr val="tx1"/>
              </a:solidFill>
            </a:endParaRPr>
          </a:p>
          <a:p>
            <a:pPr marL="4572" lvl="1" indent="0">
              <a:buNone/>
            </a:pPr>
            <a:endParaRPr lang="en-US" dirty="0" smtClean="0"/>
          </a:p>
          <a:p>
            <a:r>
              <a:rPr lang="en-US" sz="2800" dirty="0" smtClean="0"/>
              <a:t>Now we will try to understand all the following operators in these terms</a:t>
            </a:r>
          </a:p>
        </p:txBody>
      </p:sp>
    </p:spTree>
    <p:extLst>
      <p:ext uri="{BB962C8B-B14F-4D97-AF65-F5344CB8AC3E}">
        <p14:creationId xmlns="" xmlns:p14="http://schemas.microsoft.com/office/powerpoint/2010/main" val="4021761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Prefix Increment Operator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1388798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the following code 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" lvl="1" indent="0">
              <a:buNone/>
            </a:pPr>
            <a:r>
              <a:rPr lang="en-US" sz="2800" dirty="0" smtClean="0"/>
              <a:t> </a:t>
            </a:r>
          </a:p>
          <a:p>
            <a:pPr marL="4572" lvl="1" indent="0">
              <a:buNone/>
            </a:pPr>
            <a:r>
              <a:rPr lang="en-US" sz="2800" dirty="0" smtClean="0"/>
              <a:t>To predict the final value of x and y, let us understand the expression </a:t>
            </a:r>
            <a:r>
              <a:rPr lang="en-US" sz="2800" b="1" dirty="0" smtClean="0">
                <a:solidFill>
                  <a:srgbClr val="000080"/>
                </a:solidFill>
              </a:rPr>
              <a:t>++</a:t>
            </a:r>
            <a:r>
              <a:rPr lang="en-US" sz="2800" dirty="0" smtClean="0">
                <a:solidFill>
                  <a:srgbClr val="000000"/>
                </a:solidFill>
              </a:rPr>
              <a:t>x</a:t>
            </a:r>
            <a:endParaRPr lang="en-US" sz="2800" b="1" dirty="0" smtClean="0">
              <a:solidFill>
                <a:srgbClr val="000080"/>
              </a:solidFill>
            </a:endParaRPr>
          </a:p>
          <a:p>
            <a:pPr marL="4572" lvl="1" indent="0">
              <a:buNone/>
            </a:pPr>
            <a:endParaRPr lang="en-US" sz="2800" b="1" dirty="0">
              <a:solidFill>
                <a:srgbClr val="00008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Operation performed by ++x :  </a:t>
            </a:r>
            <a:r>
              <a:rPr lang="en-US" sz="2800" dirty="0">
                <a:solidFill>
                  <a:schemeClr val="tx1"/>
                </a:solidFill>
              </a:rPr>
              <a:t>Increase value of x by 1 (to 16.23 in this case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Value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  <a:r>
              <a:rPr lang="en-US" sz="2800" b="1" dirty="0" smtClean="0">
                <a:solidFill>
                  <a:schemeClr val="tx1"/>
                </a:solidFill>
              </a:rPr>
              <a:t>expression </a:t>
            </a:r>
            <a:r>
              <a:rPr lang="en-US" sz="2800" b="1" dirty="0">
                <a:solidFill>
                  <a:schemeClr val="tx1"/>
                </a:solidFill>
              </a:rPr>
              <a:t>++x          :  </a:t>
            </a:r>
            <a:r>
              <a:rPr lang="en-US" sz="2800" dirty="0">
                <a:solidFill>
                  <a:schemeClr val="tx1"/>
                </a:solidFill>
              </a:rPr>
              <a:t>Equal to (original x) + 1 (16.23 in this case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pPr marL="4572" lvl="1" indent="0">
              <a:buNone/>
            </a:pPr>
            <a:r>
              <a:rPr lang="en-US" sz="2800" dirty="0" smtClean="0"/>
              <a:t>Thus final value of both x and y will be 16.23</a:t>
            </a:r>
            <a:endParaRPr lang="en-US" dirty="0" smtClean="0"/>
          </a:p>
          <a:p>
            <a:pPr marL="457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500311" y="2646549"/>
            <a:ext cx="4157664" cy="1028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000FF"/>
                </a:solidFill>
              </a:rPr>
              <a:t>double</a:t>
            </a:r>
            <a:r>
              <a:rPr lang="en-US" sz="2800" dirty="0">
                <a:solidFill>
                  <a:srgbClr val="000000"/>
                </a:solidFill>
              </a:rPr>
              <a:t> 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15.23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FF8000"/>
              </a:solidFill>
            </a:endParaRPr>
          </a:p>
          <a:p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y = </a:t>
            </a:r>
            <a:r>
              <a:rPr lang="en-US" sz="2800" b="1" dirty="0">
                <a:solidFill>
                  <a:srgbClr val="000080"/>
                </a:solidFill>
              </a:rPr>
              <a:t>++</a:t>
            </a:r>
            <a:r>
              <a:rPr lang="en-US" sz="2800" dirty="0" smtClean="0">
                <a:solidFill>
                  <a:srgbClr val="000000"/>
                </a:solidFill>
              </a:rPr>
              <a:t>x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b="1" dirty="0">
              <a:solidFill>
                <a:srgbClr val="000080"/>
              </a:solidFill>
            </a:endParaRPr>
          </a:p>
          <a:p>
            <a:endParaRPr lang="en-US" sz="28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25255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Postfix Increment Operator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1374512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the following code 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" lvl="1" indent="0">
              <a:buNone/>
            </a:pPr>
            <a:r>
              <a:rPr lang="en-US" sz="2800" dirty="0" smtClean="0"/>
              <a:t> </a:t>
            </a:r>
          </a:p>
          <a:p>
            <a:pPr marL="4572" lvl="1" indent="0">
              <a:buNone/>
            </a:pPr>
            <a:r>
              <a:rPr lang="en-US" sz="2800" dirty="0" smtClean="0"/>
              <a:t>To predict the final value of x and y, let us understand the expression </a:t>
            </a:r>
            <a:r>
              <a:rPr lang="en-US" sz="2800" dirty="0">
                <a:solidFill>
                  <a:srgbClr val="000000"/>
                </a:solidFill>
              </a:rPr>
              <a:t>x</a:t>
            </a:r>
            <a:r>
              <a:rPr lang="en-US" sz="2800" b="1" dirty="0" smtClean="0">
                <a:solidFill>
                  <a:srgbClr val="000080"/>
                </a:solidFill>
              </a:rPr>
              <a:t>++</a:t>
            </a:r>
          </a:p>
          <a:p>
            <a:pPr marL="4572" lvl="1" indent="0">
              <a:buNone/>
            </a:pPr>
            <a:endParaRPr lang="en-US" sz="2800" b="1" dirty="0">
              <a:solidFill>
                <a:srgbClr val="00008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Operation </a:t>
            </a:r>
            <a:r>
              <a:rPr lang="en-US" sz="2800" b="1" dirty="0">
                <a:solidFill>
                  <a:schemeClr val="tx1"/>
                </a:solidFill>
              </a:rPr>
              <a:t>performed by x++ :  </a:t>
            </a:r>
            <a:r>
              <a:rPr lang="en-US" sz="2800" dirty="0">
                <a:solidFill>
                  <a:schemeClr val="tx1"/>
                </a:solidFill>
              </a:rPr>
              <a:t>Increase value of x by 1 (to 16.23 in this case)</a:t>
            </a:r>
          </a:p>
          <a:p>
            <a:pPr marL="4572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Value </a:t>
            </a:r>
            <a:r>
              <a:rPr lang="en-US" sz="2800" b="1" dirty="0">
                <a:solidFill>
                  <a:schemeClr val="tx1"/>
                </a:solidFill>
              </a:rPr>
              <a:t>of Expression x++          :  </a:t>
            </a:r>
            <a:r>
              <a:rPr lang="en-US" sz="2800" dirty="0">
                <a:solidFill>
                  <a:schemeClr val="tx1"/>
                </a:solidFill>
              </a:rPr>
              <a:t>Same as original value of x (15.23 in this case)</a:t>
            </a:r>
          </a:p>
          <a:p>
            <a:pPr marL="4572" lvl="1" indent="0">
              <a:buNone/>
            </a:pPr>
            <a:endParaRPr lang="en-US" dirty="0" smtClean="0"/>
          </a:p>
          <a:p>
            <a:pPr marL="4572" lvl="1" indent="0">
              <a:buNone/>
            </a:pPr>
            <a:r>
              <a:rPr lang="en-US" sz="2800" dirty="0" smtClean="0"/>
              <a:t>Thus final value of x will be 16.23 and y will be 15.23</a:t>
            </a:r>
            <a:endParaRPr lang="en-US" sz="2800" b="1" dirty="0">
              <a:solidFill>
                <a:srgbClr val="000080"/>
              </a:solidFill>
            </a:endParaRPr>
          </a:p>
          <a:p>
            <a:pPr marL="4572" lvl="1" indent="0">
              <a:buNone/>
            </a:pPr>
            <a:endParaRPr lang="en-US" dirty="0" smtClean="0"/>
          </a:p>
          <a:p>
            <a:pPr marL="457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500311" y="2646549"/>
            <a:ext cx="4157664" cy="1028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000FF"/>
                </a:solidFill>
              </a:rPr>
              <a:t>double</a:t>
            </a:r>
            <a:r>
              <a:rPr lang="en-US" sz="2800" dirty="0">
                <a:solidFill>
                  <a:srgbClr val="000000"/>
                </a:solidFill>
              </a:rPr>
              <a:t> 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15.23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FF8000"/>
              </a:solidFill>
            </a:endParaRPr>
          </a:p>
          <a:p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y = x</a:t>
            </a:r>
            <a:r>
              <a:rPr lang="en-US" sz="2800" b="1" dirty="0">
                <a:solidFill>
                  <a:srgbClr val="000080"/>
                </a:solidFill>
              </a:rPr>
              <a:t>++;</a:t>
            </a:r>
          </a:p>
          <a:p>
            <a:endParaRPr lang="en-US" sz="28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34322661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57237" y="1857375"/>
            <a:ext cx="4958144" cy="46720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 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</a:rPr>
              <a:t> 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>
                <a:solidFill>
                  <a:srgbClr val="000080"/>
                </a:solidFill>
              </a:rPr>
              <a:t>()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 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15.23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FF8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y = x</a:t>
            </a:r>
            <a:r>
              <a:rPr lang="en-US" sz="2800" b="1" dirty="0">
                <a:solidFill>
                  <a:srgbClr val="000080"/>
                </a:solidFill>
              </a:rPr>
              <a:t>++;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z = </a:t>
            </a:r>
            <a:r>
              <a:rPr lang="en-US" sz="2800" b="1" dirty="0">
                <a:solidFill>
                  <a:srgbClr val="000080"/>
                </a:solidFill>
              </a:rPr>
              <a:t>++</a:t>
            </a:r>
            <a:r>
              <a:rPr lang="en-US" sz="2800" dirty="0">
                <a:solidFill>
                  <a:srgbClr val="000000"/>
                </a:solidFill>
              </a:rPr>
              <a:t>x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x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y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z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}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endParaRPr lang="en-US" sz="2800" b="1" dirty="0" smtClean="0">
              <a:solidFill>
                <a:srgbClr val="000080"/>
              </a:solidFill>
            </a:endParaRPr>
          </a:p>
          <a:p>
            <a:endParaRPr lang="en-US" sz="2800" b="1" dirty="0">
              <a:solidFill>
                <a:srgbClr val="000080"/>
              </a:solidFill>
            </a:endParaRPr>
          </a:p>
          <a:p>
            <a:endParaRPr lang="en-US" sz="2800" i="1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44006" y="3069558"/>
            <a:ext cx="5786057" cy="816642"/>
          </a:xfrm>
        </p:spPr>
        <p:txBody>
          <a:bodyPr>
            <a:noAutofit/>
          </a:bodyPr>
          <a:lstStyle/>
          <a:p>
            <a:r>
              <a:rPr lang="en-US" sz="4000" dirty="0" smtClean="0"/>
              <a:t>Let us solve it step by step</a:t>
            </a:r>
            <a:endParaRPr lang="en-US" sz="4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283039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57237" y="1857375"/>
            <a:ext cx="4958144" cy="46720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 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</a:rPr>
              <a:t> 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>
                <a:solidFill>
                  <a:srgbClr val="000080"/>
                </a:solidFill>
              </a:rPr>
              <a:t>()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 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15.23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FF8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y = x</a:t>
            </a:r>
            <a:r>
              <a:rPr lang="en-US" sz="2800" b="1" dirty="0">
                <a:solidFill>
                  <a:srgbClr val="000080"/>
                </a:solidFill>
              </a:rPr>
              <a:t>++;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z = </a:t>
            </a:r>
            <a:r>
              <a:rPr lang="en-US" sz="2800" b="1" dirty="0">
                <a:solidFill>
                  <a:srgbClr val="000080"/>
                </a:solidFill>
              </a:rPr>
              <a:t>++</a:t>
            </a:r>
            <a:r>
              <a:rPr lang="en-US" sz="2800" dirty="0">
                <a:solidFill>
                  <a:srgbClr val="000000"/>
                </a:solidFill>
              </a:rPr>
              <a:t>x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x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y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z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}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endParaRPr lang="en-US" sz="2800" b="1" dirty="0" smtClean="0">
              <a:solidFill>
                <a:srgbClr val="000080"/>
              </a:solidFill>
            </a:endParaRPr>
          </a:p>
          <a:p>
            <a:endParaRPr lang="en-US" sz="2800" b="1" dirty="0">
              <a:solidFill>
                <a:srgbClr val="000080"/>
              </a:solidFill>
            </a:endParaRPr>
          </a:p>
          <a:p>
            <a:endParaRPr lang="en-US" sz="2800" i="1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43613" y="3308175"/>
            <a:ext cx="6043993" cy="4200525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 postfix increment x++,</a:t>
            </a:r>
          </a:p>
          <a:p>
            <a:pPr marL="4572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Operation    :  Increase value of x by 1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Value </a:t>
            </a:r>
            <a:r>
              <a:rPr lang="en-US" sz="2800" dirty="0">
                <a:solidFill>
                  <a:schemeClr val="tx1"/>
                </a:solidFill>
              </a:rPr>
              <a:t>	:  Same as </a:t>
            </a:r>
            <a:r>
              <a:rPr lang="en-US" sz="2800" dirty="0" smtClean="0">
                <a:solidFill>
                  <a:schemeClr val="tx1"/>
                </a:solidFill>
              </a:rPr>
              <a:t>original value </a:t>
            </a:r>
            <a:r>
              <a:rPr lang="en-US" sz="2800" dirty="0">
                <a:solidFill>
                  <a:schemeClr val="tx1"/>
                </a:solidFill>
              </a:rPr>
              <a:t>of x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/>
          </a:p>
          <a:p>
            <a:r>
              <a:rPr lang="en-US" sz="2800" dirty="0" smtClean="0"/>
              <a:t>Hence after this statement executes,</a:t>
            </a:r>
          </a:p>
          <a:p>
            <a:r>
              <a:rPr lang="en-US" sz="2800" dirty="0" smtClean="0"/>
              <a:t>Value of x = 16.23</a:t>
            </a:r>
            <a:endParaRPr lang="en-US" sz="2800" dirty="0"/>
          </a:p>
          <a:p>
            <a:r>
              <a:rPr lang="en-US" sz="2800" dirty="0" smtClean="0"/>
              <a:t>Value of y = 15.23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1206141" y="3656194"/>
            <a:ext cx="484927" cy="27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6414704" y="1857375"/>
            <a:ext cx="1014414" cy="10144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418" y="2723400"/>
            <a:ext cx="139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795" y="2205749"/>
            <a:ext cx="97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15.23</a:t>
            </a:r>
            <a:endParaRPr lang="en-US" sz="2400" dirty="0"/>
          </a:p>
        </p:txBody>
      </p:sp>
      <p:sp>
        <p:nvSpPr>
          <p:cNvPr id="11" name="Cube 10"/>
          <p:cNvSpPr/>
          <p:nvPr/>
        </p:nvSpPr>
        <p:spPr>
          <a:xfrm>
            <a:off x="8398727" y="1857375"/>
            <a:ext cx="1014414" cy="10144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28441" y="2723400"/>
            <a:ext cx="139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y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4818" y="2205749"/>
            <a:ext cx="97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15.23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5730" y="2213981"/>
            <a:ext cx="97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16.23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10500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animBg="1"/>
      <p:bldP spid="8" grpId="0" animBg="1"/>
      <p:bldP spid="9" grpId="0"/>
      <p:bldP spid="10" grpId="0"/>
      <p:bldP spid="10" grpId="1"/>
      <p:bldP spid="11" grpId="0" animBg="1"/>
      <p:bldP spid="12" grpId="0"/>
      <p:bldP spid="13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57237" y="1857375"/>
            <a:ext cx="4958144" cy="46720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 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</a:rPr>
              <a:t> 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>
                <a:solidFill>
                  <a:srgbClr val="000080"/>
                </a:solidFill>
              </a:rPr>
              <a:t>()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 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15.23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FF8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y = x</a:t>
            </a:r>
            <a:r>
              <a:rPr lang="en-US" sz="2800" b="1" dirty="0">
                <a:solidFill>
                  <a:srgbClr val="000080"/>
                </a:solidFill>
              </a:rPr>
              <a:t>++;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8000FF"/>
                </a:solidFill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z = </a:t>
            </a:r>
            <a:r>
              <a:rPr lang="en-US" sz="2800" b="1" dirty="0">
                <a:solidFill>
                  <a:srgbClr val="000080"/>
                </a:solidFill>
              </a:rPr>
              <a:t>++</a:t>
            </a:r>
            <a:r>
              <a:rPr lang="en-US" sz="2800" dirty="0">
                <a:solidFill>
                  <a:srgbClr val="000000"/>
                </a:solidFill>
              </a:rPr>
              <a:t>x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x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y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z </a:t>
            </a:r>
            <a:r>
              <a:rPr lang="en-US" sz="2800" b="1" dirty="0">
                <a:solidFill>
                  <a:srgbClr val="000080"/>
                </a:solidFill>
              </a:rPr>
              <a:t>&lt;&lt; </a:t>
            </a:r>
            <a:r>
              <a:rPr lang="en-US" sz="2800" dirty="0" err="1">
                <a:solidFill>
                  <a:srgbClr val="000000"/>
                </a:solidFill>
              </a:rPr>
              <a:t>endl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}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endParaRPr lang="en-US" sz="2800" b="1" dirty="0" smtClean="0">
              <a:solidFill>
                <a:srgbClr val="000080"/>
              </a:solidFill>
            </a:endParaRPr>
          </a:p>
          <a:p>
            <a:endParaRPr lang="en-US" sz="2800" b="1" dirty="0">
              <a:solidFill>
                <a:srgbClr val="000080"/>
              </a:solidFill>
            </a:endParaRPr>
          </a:p>
          <a:p>
            <a:endParaRPr lang="en-US" sz="2800" i="1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00750" y="3308175"/>
            <a:ext cx="6086856" cy="3583650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 prefix increment ++x,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Operation</a:t>
            </a:r>
            <a:r>
              <a:rPr lang="en-US" sz="2800" dirty="0">
                <a:solidFill>
                  <a:schemeClr val="tx1"/>
                </a:solidFill>
              </a:rPr>
              <a:t>	:  Increase value of x by 1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Value </a:t>
            </a:r>
            <a:r>
              <a:rPr lang="en-US" sz="2800" dirty="0">
                <a:solidFill>
                  <a:schemeClr val="tx1"/>
                </a:solidFill>
              </a:rPr>
              <a:t>	:  Equal to (original x) </a:t>
            </a:r>
            <a:r>
              <a:rPr lang="en-US" sz="2800" dirty="0" smtClean="0">
                <a:solidFill>
                  <a:schemeClr val="tx1"/>
                </a:solidFill>
              </a:rPr>
              <a:t>+ 1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dirty="0" smtClean="0"/>
          </a:p>
          <a:p>
            <a:r>
              <a:rPr lang="en-US" sz="2800" dirty="0" smtClean="0"/>
              <a:t>Hence after this statement executes,</a:t>
            </a:r>
          </a:p>
          <a:p>
            <a:r>
              <a:rPr lang="en-US" sz="2800" dirty="0" smtClean="0"/>
              <a:t>Value of x = 17.23</a:t>
            </a:r>
            <a:endParaRPr lang="en-US" sz="2800" dirty="0"/>
          </a:p>
          <a:p>
            <a:r>
              <a:rPr lang="en-US" sz="2800" dirty="0" smtClean="0"/>
              <a:t>Value of z = 17.23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1206141" y="4056522"/>
            <a:ext cx="484927" cy="27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6414704" y="1857375"/>
            <a:ext cx="1014414" cy="10144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418" y="2723400"/>
            <a:ext cx="139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795" y="2205749"/>
            <a:ext cx="97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16.23</a:t>
            </a:r>
            <a:endParaRPr lang="en-US" sz="2400" dirty="0"/>
          </a:p>
        </p:txBody>
      </p:sp>
      <p:sp>
        <p:nvSpPr>
          <p:cNvPr id="11" name="Cube 10"/>
          <p:cNvSpPr/>
          <p:nvPr/>
        </p:nvSpPr>
        <p:spPr>
          <a:xfrm>
            <a:off x="8398727" y="1857375"/>
            <a:ext cx="1014414" cy="10144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28441" y="2723400"/>
            <a:ext cx="139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y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4818" y="2205749"/>
            <a:ext cx="97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15.23</a:t>
            </a:r>
            <a:endParaRPr lang="en-US" sz="2400" dirty="0"/>
          </a:p>
        </p:txBody>
      </p:sp>
      <p:sp>
        <p:nvSpPr>
          <p:cNvPr id="14" name="Cube 13"/>
          <p:cNvSpPr/>
          <p:nvPr/>
        </p:nvSpPr>
        <p:spPr>
          <a:xfrm>
            <a:off x="10380001" y="1857375"/>
            <a:ext cx="1014414" cy="10144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09715" y="2723400"/>
            <a:ext cx="139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z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5730" y="2205749"/>
            <a:ext cx="97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17.23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023" y="2205749"/>
            <a:ext cx="97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17.23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46945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animBg="1"/>
      <p:bldP spid="10" grpId="1"/>
      <p:bldP spid="14" grpId="0" animBg="1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0941A018-FB9B-4401-A32C-7E04526866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1E0A8-DA6F-4DC5-84AA-9AE90625C277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759</Words>
  <Application>Microsoft Office PowerPoint</Application>
  <PresentationFormat>Custom</PresentationFormat>
  <Paragraphs>272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2_Metropolitan</vt:lpstr>
      <vt:lpstr>Metropolitan</vt:lpstr>
      <vt:lpstr>13. Increment &amp; Decrement Operators</vt:lpstr>
      <vt:lpstr>Increment Operator (++)</vt:lpstr>
      <vt:lpstr>Prefix &amp; Postfix Increment Operator</vt:lpstr>
      <vt:lpstr>How Operators Work?</vt:lpstr>
      <vt:lpstr>Prefix Increment Operator</vt:lpstr>
      <vt:lpstr>Postfix Increment Operator</vt:lpstr>
      <vt:lpstr>Find Output</vt:lpstr>
      <vt:lpstr>Find Output</vt:lpstr>
      <vt:lpstr>Find Output</vt:lpstr>
      <vt:lpstr>Find Output</vt:lpstr>
      <vt:lpstr>Decrement Operator (--)</vt:lpstr>
      <vt:lpstr>Prefix &amp; Postfix Decrement Operator</vt:lpstr>
      <vt:lpstr>Prefix Decrement Operator</vt:lpstr>
      <vt:lpstr>Postfix Decrement Operator</vt:lpstr>
      <vt:lpstr>Exercise : Find Output</vt:lpstr>
      <vt:lpstr>What’s ahead?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2017-07-10T05:15:28Z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