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69" r:id="rId5"/>
    <p:sldId id="258" r:id="rId6"/>
    <p:sldId id="270" r:id="rId7"/>
    <p:sldId id="286" r:id="rId8"/>
    <p:sldId id="259" r:id="rId9"/>
    <p:sldId id="271" r:id="rId10"/>
    <p:sldId id="272" r:id="rId11"/>
    <p:sldId id="287" r:id="rId12"/>
    <p:sldId id="260" r:id="rId13"/>
    <p:sldId id="273" r:id="rId14"/>
    <p:sldId id="274" r:id="rId15"/>
    <p:sldId id="288" r:id="rId16"/>
    <p:sldId id="261" r:id="rId17"/>
    <p:sldId id="275" r:id="rId18"/>
    <p:sldId id="289" r:id="rId19"/>
    <p:sldId id="277" r:id="rId20"/>
    <p:sldId id="276" r:id="rId21"/>
    <p:sldId id="262" r:id="rId22"/>
    <p:sldId id="292" r:id="rId23"/>
    <p:sldId id="293" r:id="rId24"/>
    <p:sldId id="263" r:id="rId25"/>
    <p:sldId id="279" r:id="rId26"/>
    <p:sldId id="290" r:id="rId27"/>
    <p:sldId id="264" r:id="rId28"/>
    <p:sldId id="280" r:id="rId29"/>
    <p:sldId id="281" r:id="rId30"/>
    <p:sldId id="265" r:id="rId31"/>
    <p:sldId id="282" r:id="rId32"/>
    <p:sldId id="291" r:id="rId33"/>
    <p:sldId id="266" r:id="rId34"/>
    <p:sldId id="283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Data Analytics Task 3 - Operation Analytics and Investigating Metric Spike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42003-A4B8-99CE-9CA7-B4B44F7E2715}"/>
              </a:ext>
            </a:extLst>
          </p:cNvPr>
          <p:cNvSpPr txBox="1"/>
          <p:nvPr/>
        </p:nvSpPr>
        <p:spPr>
          <a:xfrm>
            <a:off x="1008668" y="4326903"/>
            <a:ext cx="713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Saurabh Shrivastav </a:t>
            </a:r>
          </a:p>
          <a:p>
            <a:pPr algn="ctr"/>
            <a:r>
              <a:rPr lang="en-IN" sz="3600" b="1" dirty="0"/>
              <a:t>9574324706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294611-0593-D789-8252-918055552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93813"/>
              </p:ext>
            </p:extLst>
          </p:nvPr>
        </p:nvGraphicFramePr>
        <p:xfrm>
          <a:off x="534185" y="942680"/>
          <a:ext cx="6096000" cy="33141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05048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1705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1206615"/>
                    </a:ext>
                  </a:extLst>
                </a:gridCol>
              </a:tblGrid>
              <a:tr h="473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review_date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daily_events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rolling_avg_7_days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0443893"/>
                  </a:ext>
                </a:extLst>
              </a:tr>
              <a:tr h="473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25-11-2020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935411"/>
                  </a:ext>
                </a:extLst>
              </a:tr>
              <a:tr h="473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26-11-2020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4410436"/>
                  </a:ext>
                </a:extLst>
              </a:tr>
              <a:tr h="473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27-11-2020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5108613"/>
                  </a:ext>
                </a:extLst>
              </a:tr>
              <a:tr h="473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28-11-2020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1.25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8032945"/>
                  </a:ext>
                </a:extLst>
              </a:tr>
              <a:tr h="473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29-11-2020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3846527"/>
                  </a:ext>
                </a:extLst>
              </a:tr>
              <a:tr h="473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1.33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947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4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8972B9-5C1B-0AE5-D947-AA71280EBDEC}"/>
              </a:ext>
            </a:extLst>
          </p:cNvPr>
          <p:cNvSpPr txBox="1"/>
          <p:nvPr/>
        </p:nvSpPr>
        <p:spPr>
          <a:xfrm>
            <a:off x="438345" y="4240872"/>
            <a:ext cx="80363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RESULT-:</a:t>
            </a:r>
          </a:p>
          <a:p>
            <a:r>
              <a:rPr lang="en-IN" sz="2000" dirty="0"/>
              <a:t>Daily Throughput Analysis</a:t>
            </a:r>
          </a:p>
          <a:p>
            <a:endParaRPr lang="en-IN" sz="2000" dirty="0"/>
          </a:p>
          <a:p>
            <a:r>
              <a:rPr lang="en-IN" sz="2000" dirty="0"/>
              <a:t>This query computes daily events (job reviews) and a 7-day rolling average of events for each date.</a:t>
            </a:r>
          </a:p>
          <a:p>
            <a:r>
              <a:rPr lang="en-IN" sz="2000" dirty="0"/>
              <a:t>Data is arranged chronologically to see patterns over time.</a:t>
            </a:r>
          </a:p>
          <a:p>
            <a:r>
              <a:rPr lang="en-IN" sz="2000" dirty="0"/>
              <a:t>Provides insight on daily activity and smoother trends via rolling averages.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9B39F-9C1C-B0B7-8313-6351B8BA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6" y="546752"/>
            <a:ext cx="6447935" cy="3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8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548"/>
            <a:ext cx="8229600" cy="1295090"/>
          </a:xfrm>
        </p:spPr>
        <p:txBody>
          <a:bodyPr>
            <a:normAutofit fontScale="90000"/>
          </a:bodyPr>
          <a:lstStyle/>
          <a:p>
            <a:r>
              <a:rPr dirty="0"/>
              <a:t>Case Study 1 - Percentage Share of Each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11" y="1600200"/>
            <a:ext cx="8366289" cy="4781746"/>
          </a:xfrm>
        </p:spPr>
        <p:txBody>
          <a:bodyPr>
            <a:normAutofit fontScale="85000" lnSpcReduction="20000"/>
          </a:bodyPr>
          <a:lstStyle/>
          <a:p>
            <a:r>
              <a:rPr sz="2000" b="1" dirty="0"/>
              <a:t>C. Language Share (Last 30 Days)</a:t>
            </a:r>
          </a:p>
          <a:p>
            <a:r>
              <a:rPr sz="2000" dirty="0"/>
              <a:t>Objective: Calculate the percentage share of each language in the last 30 days.</a:t>
            </a:r>
            <a:endParaRPr lang="en-US" sz="2000" dirty="0"/>
          </a:p>
          <a:p>
            <a:r>
              <a:rPr lang="en-US" sz="2000" dirty="0"/>
              <a:t>1. Jobs by Language:</a:t>
            </a:r>
          </a:p>
          <a:p>
            <a:r>
              <a:rPr lang="en-US" sz="2000" dirty="0"/>
              <a:t>The CTE  </a:t>
            </a:r>
            <a:r>
              <a:rPr lang="en-US" sz="2000" dirty="0" err="1"/>
              <a:t>language_counts</a:t>
            </a:r>
            <a:r>
              <a:rPr lang="en-US" sz="2000" dirty="0"/>
              <a:t>  calculates the count of jobs ( COUNT(*) ) per language, filtered for the date range from November 1 to November   30, 2020. The  STR_TO_DATE  function ensures the correct date format is applied to the  ds  column.</a:t>
            </a:r>
          </a:p>
          <a:p>
            <a:r>
              <a:rPr lang="en-US" sz="2000" dirty="0"/>
              <a:t>2. Total Job Count:</a:t>
            </a:r>
          </a:p>
          <a:p>
            <a:r>
              <a:rPr lang="en-US" sz="2000" dirty="0"/>
              <a:t>The  </a:t>
            </a:r>
            <a:r>
              <a:rPr lang="en-US" sz="2000" dirty="0" err="1"/>
              <a:t>total_count</a:t>
            </a:r>
            <a:r>
              <a:rPr lang="en-US" sz="2000" dirty="0"/>
              <a:t>  CTE sums up job counts from the  </a:t>
            </a:r>
            <a:r>
              <a:rPr lang="en-US" sz="2000" dirty="0" err="1"/>
              <a:t>language_counts</a:t>
            </a:r>
            <a:r>
              <a:rPr lang="en-US" sz="2000" dirty="0"/>
              <a:t>  CTE as a total count of all jobs across all languages</a:t>
            </a:r>
          </a:p>
          <a:p>
            <a:r>
              <a:rPr lang="en-US" sz="2000" dirty="0"/>
              <a:t>3. Percentage Share </a:t>
            </a:r>
          </a:p>
          <a:p>
            <a:r>
              <a:rPr lang="en-US" sz="2000" dirty="0"/>
              <a:t>The main query calculates the percentage share in the job count for every language compared to the overall jobs. This is made using the formula  (</a:t>
            </a:r>
            <a:r>
              <a:rPr lang="en-US" sz="2000" dirty="0" err="1"/>
              <a:t>language_count</a:t>
            </a:r>
            <a:r>
              <a:rPr lang="en-US" sz="2000" dirty="0"/>
              <a:t> / </a:t>
            </a:r>
            <a:r>
              <a:rPr lang="en-US" sz="2000" dirty="0" err="1"/>
              <a:t>total_jobs</a:t>
            </a:r>
            <a:r>
              <a:rPr lang="en-US" sz="2000" dirty="0"/>
              <a:t>) * 100 , rounding to two decimal places</a:t>
            </a:r>
          </a:p>
          <a:p>
            <a:r>
              <a:rPr lang="en-US" sz="2000" dirty="0"/>
              <a:t>4. Result output</a:t>
            </a:r>
          </a:p>
          <a:p>
            <a:r>
              <a:rPr lang="en-US" sz="2000" dirty="0"/>
              <a:t> It shows each language ( language ), its job count ( </a:t>
            </a:r>
            <a:r>
              <a:rPr lang="en-US" sz="2000" dirty="0" err="1"/>
              <a:t>language_count</a:t>
            </a:r>
            <a:r>
              <a:rPr lang="en-US" sz="2000" dirty="0"/>
              <a:t> ), and its percentage share ( </a:t>
            </a:r>
            <a:r>
              <a:rPr lang="en-US" sz="2000" dirty="0" err="1"/>
              <a:t>percentage_share</a:t>
            </a:r>
            <a:r>
              <a:rPr lang="en-US" sz="2000" dirty="0"/>
              <a:t> ).</a:t>
            </a:r>
          </a:p>
          <a:p>
            <a:r>
              <a:rPr lang="en-US" sz="2000" dirty="0"/>
              <a:t>5. Ordering the Results:</a:t>
            </a:r>
          </a:p>
          <a:p>
            <a:r>
              <a:rPr lang="en-US" sz="2000" dirty="0"/>
              <a:t> ORDER BY </a:t>
            </a:r>
            <a:r>
              <a:rPr lang="en-US" sz="2000" dirty="0" err="1"/>
              <a:t>percentage_share</a:t>
            </a:r>
            <a:r>
              <a:rPr lang="en-US" sz="2000" dirty="0"/>
              <a:t> DESC  sorts the languages by their percentage share in descending order.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D5A956-349C-8466-9539-582E3C254EA6}"/>
              </a:ext>
            </a:extLst>
          </p:cNvPr>
          <p:cNvSpPr txBox="1"/>
          <p:nvPr/>
        </p:nvSpPr>
        <p:spPr>
          <a:xfrm>
            <a:off x="1093509" y="243512"/>
            <a:ext cx="739061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Queries: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language_counts</a:t>
            </a:r>
            <a:r>
              <a:rPr lang="en-US" sz="1600" dirty="0"/>
              <a:t> AS (</a:t>
            </a:r>
          </a:p>
          <a:p>
            <a:r>
              <a:rPr lang="en-US" sz="1600" dirty="0"/>
              <a:t>    SELECT </a:t>
            </a:r>
          </a:p>
          <a:p>
            <a:r>
              <a:rPr lang="en-US" sz="1600" dirty="0"/>
              <a:t>        language,</a:t>
            </a:r>
          </a:p>
          <a:p>
            <a:r>
              <a:rPr lang="en-US" sz="1600" dirty="0"/>
              <a:t>        COUNT(*) AS </a:t>
            </a:r>
            <a:r>
              <a:rPr lang="en-US" sz="1600" dirty="0" err="1"/>
              <a:t>language_count</a:t>
            </a:r>
            <a:endParaRPr lang="en-US" sz="1600" dirty="0"/>
          </a:p>
          <a:p>
            <a:r>
              <a:rPr lang="en-US" sz="1600" dirty="0"/>
              <a:t>    FROM </a:t>
            </a:r>
            <a:r>
              <a:rPr lang="en-US" sz="1600" dirty="0" err="1"/>
              <a:t>job_data</a:t>
            </a:r>
            <a:endParaRPr lang="en-US" sz="1600" dirty="0"/>
          </a:p>
          <a:p>
            <a:r>
              <a:rPr lang="en-US" sz="1600" dirty="0"/>
              <a:t>    WHERE STR_TO_DATE(ds, '%Y-%m-%d') BETWEEN '2020-11-01' AND '2020-11-30'</a:t>
            </a:r>
          </a:p>
          <a:p>
            <a:r>
              <a:rPr lang="en-US" sz="1600" dirty="0"/>
              <a:t>    GROUP BY language</a:t>
            </a:r>
          </a:p>
          <a:p>
            <a:r>
              <a:rPr lang="en-US" sz="1600" dirty="0"/>
              <a:t>),</a:t>
            </a:r>
          </a:p>
          <a:p>
            <a:r>
              <a:rPr lang="en-US" sz="1600" dirty="0" err="1"/>
              <a:t>total_count</a:t>
            </a:r>
            <a:r>
              <a:rPr lang="en-US" sz="1600" dirty="0"/>
              <a:t> AS (</a:t>
            </a:r>
          </a:p>
          <a:p>
            <a:r>
              <a:rPr lang="en-US" sz="1600" dirty="0"/>
              <a:t>    SELECT </a:t>
            </a:r>
          </a:p>
          <a:p>
            <a:r>
              <a:rPr lang="en-US" sz="1600" dirty="0"/>
              <a:t>        SUM(</a:t>
            </a:r>
            <a:r>
              <a:rPr lang="en-US" sz="1600" dirty="0" err="1"/>
              <a:t>language_count</a:t>
            </a:r>
            <a:r>
              <a:rPr lang="en-US" sz="1600" dirty="0"/>
              <a:t>) AS </a:t>
            </a:r>
            <a:r>
              <a:rPr lang="en-US" sz="1600" dirty="0" err="1"/>
              <a:t>total_jobs</a:t>
            </a:r>
            <a:endParaRPr lang="en-US" sz="1600" dirty="0"/>
          </a:p>
          <a:p>
            <a:r>
              <a:rPr lang="en-US" sz="1600" dirty="0"/>
              <a:t>    FROM </a:t>
            </a:r>
            <a:r>
              <a:rPr lang="en-US" sz="1600" dirty="0" err="1"/>
              <a:t>language_counts</a:t>
            </a:r>
            <a:endParaRPr lang="en-US" sz="1600" dirty="0"/>
          </a:p>
          <a:p>
            <a:r>
              <a:rPr lang="en-US" sz="1600" dirty="0"/>
              <a:t>)</a:t>
            </a:r>
          </a:p>
          <a:p>
            <a:r>
              <a:rPr lang="en-US" sz="1600" dirty="0"/>
              <a:t>SELECT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lc.language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lc.language_count</a:t>
            </a:r>
            <a:r>
              <a:rPr lang="en-US" sz="1600" dirty="0"/>
              <a:t>,</a:t>
            </a:r>
          </a:p>
          <a:p>
            <a:r>
              <a:rPr lang="en-US" sz="1600" dirty="0"/>
              <a:t>    ROUND((</a:t>
            </a:r>
            <a:r>
              <a:rPr lang="en-US" sz="1600" dirty="0" err="1"/>
              <a:t>lc.language_count</a:t>
            </a:r>
            <a:r>
              <a:rPr lang="en-US" sz="1600" dirty="0"/>
              <a:t> / </a:t>
            </a:r>
            <a:r>
              <a:rPr lang="en-US" sz="1600" dirty="0" err="1"/>
              <a:t>tc.total_jobs</a:t>
            </a:r>
            <a:r>
              <a:rPr lang="en-US" sz="1600" dirty="0"/>
              <a:t>) * 100, 2) AS </a:t>
            </a:r>
            <a:r>
              <a:rPr lang="en-US" sz="1600" dirty="0" err="1"/>
              <a:t>percentage_share</a:t>
            </a:r>
            <a:endParaRPr lang="en-US" sz="1600" dirty="0"/>
          </a:p>
          <a:p>
            <a:r>
              <a:rPr lang="en-US" sz="1600" dirty="0"/>
              <a:t>FROM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language_counts</a:t>
            </a:r>
            <a:r>
              <a:rPr lang="en-US" sz="1600" dirty="0"/>
              <a:t> lc,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total_count</a:t>
            </a:r>
            <a:r>
              <a:rPr lang="en-US" sz="1600" dirty="0"/>
              <a:t> </a:t>
            </a:r>
            <a:r>
              <a:rPr lang="en-US" sz="1600" dirty="0" err="1"/>
              <a:t>tc</a:t>
            </a:r>
            <a:endParaRPr lang="en-US" sz="1600" dirty="0"/>
          </a:p>
          <a:p>
            <a:r>
              <a:rPr lang="en-US" sz="1600" dirty="0"/>
              <a:t>ORDER BY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percentage_share</a:t>
            </a:r>
            <a:r>
              <a:rPr lang="en-US" sz="1600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40809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2539F-2C18-8AB5-1837-E56EE7CE08B1}"/>
              </a:ext>
            </a:extLst>
          </p:cNvPr>
          <p:cNvSpPr txBox="1"/>
          <p:nvPr/>
        </p:nvSpPr>
        <p:spPr>
          <a:xfrm>
            <a:off x="295374" y="-2472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Results</a:t>
            </a:r>
            <a:r>
              <a:rPr lang="en-US" sz="1800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7158FF-2B04-A37B-E3B6-73D250D5A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49657"/>
              </p:ext>
            </p:extLst>
          </p:nvPr>
        </p:nvGraphicFramePr>
        <p:xfrm>
          <a:off x="0" y="440371"/>
          <a:ext cx="5948313" cy="28751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2771">
                  <a:extLst>
                    <a:ext uri="{9D8B030D-6E8A-4147-A177-3AD203B41FA5}">
                      <a16:colId xmlns:a16="http://schemas.microsoft.com/office/drawing/2014/main" val="1303675588"/>
                    </a:ext>
                  </a:extLst>
                </a:gridCol>
                <a:gridCol w="1982771">
                  <a:extLst>
                    <a:ext uri="{9D8B030D-6E8A-4147-A177-3AD203B41FA5}">
                      <a16:colId xmlns:a16="http://schemas.microsoft.com/office/drawing/2014/main" val="2244418818"/>
                    </a:ext>
                  </a:extLst>
                </a:gridCol>
                <a:gridCol w="1982771">
                  <a:extLst>
                    <a:ext uri="{9D8B030D-6E8A-4147-A177-3AD203B41FA5}">
                      <a16:colId xmlns:a16="http://schemas.microsoft.com/office/drawing/2014/main" val="2264251723"/>
                    </a:ext>
                  </a:extLst>
                </a:gridCol>
              </a:tblGrid>
              <a:tr h="448781">
                <a:tc>
                  <a:txBody>
                    <a:bodyPr/>
                    <a:lstStyle/>
                    <a:p>
                      <a:pPr lvl="1"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language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language_count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percentage_share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6124734"/>
                  </a:ext>
                </a:extLst>
              </a:tr>
              <a:tr h="404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Persian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37.5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0670318"/>
                  </a:ext>
                </a:extLst>
              </a:tr>
              <a:tr h="404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1343386"/>
                  </a:ext>
                </a:extLst>
              </a:tr>
              <a:tr h="404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Arabic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99721"/>
                  </a:ext>
                </a:extLst>
              </a:tr>
              <a:tr h="404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Hindi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8340597"/>
                  </a:ext>
                </a:extLst>
              </a:tr>
              <a:tr h="404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French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2347310"/>
                  </a:ext>
                </a:extLst>
              </a:tr>
              <a:tr h="404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Italian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734340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95DD911-5E5A-E596-6D44-FCFB5A52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52" y="3433382"/>
            <a:ext cx="6259398" cy="3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156C6-4FF0-2455-8774-7821371B24BF}"/>
              </a:ext>
            </a:extLst>
          </p:cNvPr>
          <p:cNvSpPr txBox="1"/>
          <p:nvPr/>
        </p:nvSpPr>
        <p:spPr>
          <a:xfrm>
            <a:off x="320511" y="412870"/>
            <a:ext cx="826730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RESULT-:</a:t>
            </a:r>
          </a:p>
          <a:p>
            <a:r>
              <a:rPr lang="en-IN" sz="2000" dirty="0"/>
              <a:t>Language Distribution Analysis - November 2020</a:t>
            </a:r>
          </a:p>
          <a:p>
            <a:endParaRPr lang="en-IN" sz="2000" dirty="0"/>
          </a:p>
          <a:p>
            <a:r>
              <a:rPr lang="en-IN" sz="2000" dirty="0" err="1"/>
              <a:t>Analyzed</a:t>
            </a:r>
            <a:r>
              <a:rPr lang="en-IN" sz="2000" dirty="0"/>
              <a:t> job data for November 2020 to determine the distribution of jobs by language.</a:t>
            </a:r>
          </a:p>
          <a:p>
            <a:r>
              <a:rPr lang="en-IN" sz="2000" dirty="0"/>
              <a:t>Key Outputs:</a:t>
            </a:r>
          </a:p>
          <a:p>
            <a:r>
              <a:rPr lang="en-IN" sz="2000" dirty="0"/>
              <a:t>Language Count: Number of jobs by language:.</a:t>
            </a:r>
          </a:p>
          <a:p>
            <a:r>
              <a:rPr lang="en-IN" sz="2000" dirty="0"/>
              <a:t>Percentage Share: Contribution of each language to total jobs, sorted in descending order.</a:t>
            </a:r>
          </a:p>
          <a:p>
            <a:r>
              <a:rPr lang="en-IN" sz="2000" dirty="0"/>
              <a:t>It highlights the dominant languages in job reviews for the period.</a:t>
            </a:r>
          </a:p>
        </p:txBody>
      </p:sp>
    </p:spTree>
    <p:extLst>
      <p:ext uri="{BB962C8B-B14F-4D97-AF65-F5344CB8AC3E}">
        <p14:creationId xmlns:p14="http://schemas.microsoft.com/office/powerpoint/2010/main" val="338746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1 - Duplicate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338"/>
            <a:ext cx="8229600" cy="5439266"/>
          </a:xfrm>
        </p:spPr>
        <p:txBody>
          <a:bodyPr>
            <a:normAutofit fontScale="92500" lnSpcReduction="20000"/>
          </a:bodyPr>
          <a:lstStyle/>
          <a:p>
            <a:r>
              <a:rPr sz="2000" b="1" dirty="0"/>
              <a:t>D. Displaying Duplicate Rows</a:t>
            </a:r>
          </a:p>
          <a:p>
            <a:r>
              <a:rPr sz="2400" dirty="0"/>
              <a:t>Objective: Find duplicate rows in the table.</a:t>
            </a:r>
          </a:p>
          <a:p>
            <a:r>
              <a:rPr lang="en-US" sz="2400" dirty="0"/>
              <a:t>Query to Find Duplicates on the </a:t>
            </a:r>
            <a:r>
              <a:rPr lang="en-US" sz="2400" dirty="0" err="1"/>
              <a:t>job_data</a:t>
            </a:r>
            <a:r>
              <a:rPr lang="en-US" sz="2400" dirty="0"/>
              <a:t> Table:</a:t>
            </a:r>
          </a:p>
          <a:p>
            <a:r>
              <a:rPr lang="en-US" sz="2400" dirty="0"/>
              <a:t>1. Using ROW_NUMBER() Function:</a:t>
            </a:r>
          </a:p>
          <a:p>
            <a:r>
              <a:rPr lang="en-US" sz="2400" dirty="0"/>
              <a:t>ROW_NUMBER() is applied together with a  PARTITION BY  clause to give a unique row number for each combination of  </a:t>
            </a:r>
            <a:r>
              <a:rPr lang="en-US" sz="2400" dirty="0" err="1"/>
              <a:t>job_id</a:t>
            </a:r>
            <a:r>
              <a:rPr lang="en-US" sz="2400" dirty="0"/>
              <a:t> ,  </a:t>
            </a:r>
            <a:r>
              <a:rPr lang="en-US" sz="2400" dirty="0" err="1"/>
              <a:t>actor_id</a:t>
            </a:r>
            <a:r>
              <a:rPr lang="en-US" sz="2400" dirty="0"/>
              <a:t> ,  event ,  language ,  </a:t>
            </a:r>
            <a:r>
              <a:rPr lang="en-US" sz="2400" dirty="0" err="1"/>
              <a:t>time_spent</a:t>
            </a:r>
            <a:r>
              <a:rPr lang="en-US" sz="2400" dirty="0"/>
              <a:t> ,  org , and  ds . </a:t>
            </a:r>
          </a:p>
          <a:p>
            <a:r>
              <a:rPr lang="en-US" sz="2400" dirty="0"/>
              <a:t>   This guarantees that every set of duplicate records gets a different number, starting from 1 of any group.</a:t>
            </a:r>
          </a:p>
          <a:p>
            <a:r>
              <a:rPr lang="en-US" sz="2400" dirty="0"/>
              <a:t>2. Filtering Duplicates</a:t>
            </a:r>
          </a:p>
          <a:p>
            <a:r>
              <a:rPr lang="en-US" sz="2400" dirty="0"/>
              <a:t>Then the query wraps the results in a subquery and filters out the rows where the  </a:t>
            </a:r>
            <a:r>
              <a:rPr lang="en-US" sz="2400" dirty="0" err="1"/>
              <a:t>row_num</a:t>
            </a:r>
            <a:r>
              <a:rPr lang="en-US" sz="2400" dirty="0"/>
              <a:t>  is greater than 1.</a:t>
            </a:r>
          </a:p>
          <a:p>
            <a:r>
              <a:rPr lang="en-US" sz="2400" dirty="0"/>
              <a:t>   This identifies all rows that are duplicates (i.e., multiple entries with the same values for the specified columns).</a:t>
            </a:r>
          </a:p>
          <a:p>
            <a:r>
              <a:rPr lang="en-US" sz="2400" dirty="0"/>
              <a:t>3. Final Output:</a:t>
            </a:r>
          </a:p>
          <a:p>
            <a:r>
              <a:rPr lang="en-US" sz="2400" dirty="0"/>
              <a:t>The query will return all the duplicate rows where a combination of values more than once appears in the  </a:t>
            </a:r>
            <a:r>
              <a:rPr lang="en-US" sz="2400" dirty="0" err="1"/>
              <a:t>job_data</a:t>
            </a:r>
            <a:r>
              <a:rPr lang="en-US" sz="2400" dirty="0"/>
              <a:t>  table.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4985B0-4015-9A9E-9D05-68E5C3230808}"/>
              </a:ext>
            </a:extLst>
          </p:cNvPr>
          <p:cNvSpPr txBox="1"/>
          <p:nvPr/>
        </p:nvSpPr>
        <p:spPr>
          <a:xfrm>
            <a:off x="603316" y="413432"/>
            <a:ext cx="558538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Queries:</a:t>
            </a:r>
          </a:p>
          <a:p>
            <a:r>
              <a:rPr lang="en-US" sz="2000" dirty="0"/>
              <a:t>SELECT * </a:t>
            </a:r>
          </a:p>
          <a:p>
            <a:r>
              <a:rPr lang="en-US" sz="2000" dirty="0"/>
              <a:t>FROM 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 SELECT *, ROW_NUMBER()OVER(PARTITION BY </a:t>
            </a:r>
            <a:r>
              <a:rPr lang="en-US" sz="2000" dirty="0" err="1"/>
              <a:t>job_id</a:t>
            </a:r>
            <a:r>
              <a:rPr lang="en-US" sz="2000" dirty="0"/>
              <a:t>) AS </a:t>
            </a:r>
            <a:r>
              <a:rPr lang="en-US" sz="2000" dirty="0" err="1"/>
              <a:t>row_num</a:t>
            </a:r>
            <a:endParaRPr lang="en-US" sz="2000" dirty="0"/>
          </a:p>
          <a:p>
            <a:r>
              <a:rPr lang="en-US" sz="2000" dirty="0"/>
              <a:t> FROM </a:t>
            </a:r>
            <a:r>
              <a:rPr lang="en-US" sz="2000" dirty="0" err="1"/>
              <a:t>job_data</a:t>
            </a:r>
            <a:endParaRPr lang="en-US" sz="2000" dirty="0"/>
          </a:p>
          <a:p>
            <a:r>
              <a:rPr lang="en-US" sz="2000" dirty="0"/>
              <a:t> ) a 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row_num</a:t>
            </a:r>
            <a:r>
              <a:rPr lang="en-US" sz="2000" dirty="0"/>
              <a:t>&gt;1;</a:t>
            </a:r>
          </a:p>
          <a:p>
            <a:endParaRPr lang="en-US" sz="1800" dirty="0"/>
          </a:p>
          <a:p>
            <a:r>
              <a:rPr lang="en-US" sz="2800" dirty="0"/>
              <a:t>Results:</a:t>
            </a:r>
          </a:p>
          <a:p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0EE380-871D-2AB6-E18F-A8773C9AB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30301"/>
              </p:ext>
            </p:extLst>
          </p:nvPr>
        </p:nvGraphicFramePr>
        <p:xfrm>
          <a:off x="603316" y="4537638"/>
          <a:ext cx="6799872" cy="163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84">
                  <a:extLst>
                    <a:ext uri="{9D8B030D-6E8A-4147-A177-3AD203B41FA5}">
                      <a16:colId xmlns:a16="http://schemas.microsoft.com/office/drawing/2014/main" val="1733914068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4156271174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3009375120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1481772611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1802015182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1436181407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641131873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979504969"/>
                    </a:ext>
                  </a:extLst>
                </a:gridCol>
              </a:tblGrid>
              <a:tr h="544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actor_id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time_spent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row_num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340463"/>
                  </a:ext>
                </a:extLst>
              </a:tr>
              <a:tr h="544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28-11-2020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b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8247121"/>
                  </a:ext>
                </a:extLst>
              </a:tr>
              <a:tr h="544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26-11-2020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b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431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485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6488E5-9F33-C09A-CBB7-D8D1FDE96BE8}"/>
              </a:ext>
            </a:extLst>
          </p:cNvPr>
          <p:cNvSpPr txBox="1"/>
          <p:nvPr/>
        </p:nvSpPr>
        <p:spPr>
          <a:xfrm>
            <a:off x="545871" y="4907992"/>
            <a:ext cx="647150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Result Achieved</a:t>
            </a:r>
          </a:p>
          <a:p>
            <a:endParaRPr lang="en-IN" dirty="0"/>
          </a:p>
          <a:p>
            <a:r>
              <a:rPr lang="en-IN" sz="2000" dirty="0"/>
              <a:t>Detected duplicate job entries in the dataset for cleanup.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B015A-6DF5-63BD-471F-E18404A9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2" y="367646"/>
            <a:ext cx="5459003" cy="42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90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169BC-6307-C7E3-BB29-0BA64791540B}"/>
              </a:ext>
            </a:extLst>
          </p:cNvPr>
          <p:cNvSpPr txBox="1"/>
          <p:nvPr/>
        </p:nvSpPr>
        <p:spPr>
          <a:xfrm>
            <a:off x="716437" y="2445412"/>
            <a:ext cx="771112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dirty="0">
                <a:solidFill>
                  <a:srgbClr val="3C4858"/>
                </a:solidFill>
                <a:effectLst/>
                <a:latin typeface="Manrope"/>
              </a:rPr>
              <a:t>Case Study 2: Investigating Metric Spike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259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</a:t>
            </a:r>
          </a:p>
          <a:p>
            <a:r>
              <a:t>1. Job Data Analysis</a:t>
            </a:r>
          </a:p>
          <a:p>
            <a:r>
              <a:t>2. Investigating Metric Spikes</a:t>
            </a:r>
          </a:p>
          <a:p>
            <a:endParaRPr/>
          </a:p>
          <a:p>
            <a:r>
              <a:t>Software Used:</a:t>
            </a:r>
          </a:p>
          <a:p>
            <a:r>
              <a:t>MySQL Workbench 8.0 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2A5E77-FC5C-1302-9884-9C1056DA6AFD}"/>
              </a:ext>
            </a:extLst>
          </p:cNvPr>
          <p:cNvSpPr txBox="1"/>
          <p:nvPr/>
        </p:nvSpPr>
        <p:spPr>
          <a:xfrm>
            <a:off x="188537" y="273377"/>
            <a:ext cx="8729220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1</a:t>
            </a:r>
            <a:r>
              <a:rPr lang="en-IN" dirty="0"/>
              <a:t>. </a:t>
            </a:r>
            <a:r>
              <a:rPr lang="en-IN" sz="3200" dirty="0"/>
              <a:t>Define Tables:</a:t>
            </a:r>
          </a:p>
          <a:p>
            <a:r>
              <a:rPr lang="en-IN" dirty="0"/>
              <a:t>users table : Store the user details along with their </a:t>
            </a:r>
            <a:r>
              <a:rPr lang="en-IN" dirty="0" err="1"/>
              <a:t>company_id</a:t>
            </a:r>
            <a:r>
              <a:rPr lang="en-IN" dirty="0"/>
              <a:t>, selected language, and activation statuses.</a:t>
            </a:r>
          </a:p>
          <a:p>
            <a:r>
              <a:rPr lang="en-IN" dirty="0"/>
              <a:t>  events1 table: Store the events associated data, including the event </a:t>
            </a:r>
            <a:r>
              <a:rPr lang="en-IN" dirty="0" err="1"/>
              <a:t>user_id</a:t>
            </a:r>
            <a:r>
              <a:rPr lang="en-IN" dirty="0"/>
              <a:t>, type and name, and more.</a:t>
            </a:r>
          </a:p>
          <a:p>
            <a:r>
              <a:rPr lang="en-IN" dirty="0" err="1"/>
              <a:t>user_events</a:t>
            </a:r>
            <a:r>
              <a:rPr lang="en-IN" dirty="0"/>
              <a:t> </a:t>
            </a:r>
            <a:r>
              <a:rPr lang="en-IN" dirty="0" err="1"/>
              <a:t>table:Store</a:t>
            </a:r>
            <a:r>
              <a:rPr lang="en-IN" dirty="0"/>
              <a:t> user-specific event action names and types.</a:t>
            </a:r>
          </a:p>
          <a:p>
            <a:endParaRPr lang="en-IN" dirty="0"/>
          </a:p>
          <a:p>
            <a:r>
              <a:rPr lang="en-IN" sz="3200" dirty="0"/>
              <a:t>2.Alter Data Types:</a:t>
            </a:r>
          </a:p>
          <a:p>
            <a:r>
              <a:rPr lang="en-IN" dirty="0"/>
              <a:t>Modify all </a:t>
            </a:r>
            <a:r>
              <a:rPr lang="en-IN" dirty="0" err="1"/>
              <a:t>occurred_at</a:t>
            </a:r>
            <a:r>
              <a:rPr lang="en-IN" dirty="0"/>
              <a:t> columns in both events1 and </a:t>
            </a:r>
            <a:r>
              <a:rPr lang="en-IN" dirty="0" err="1"/>
              <a:t>user_events</a:t>
            </a:r>
            <a:r>
              <a:rPr lang="en-IN" dirty="0"/>
              <a:t> table to VARCHAR(255). This would keep the date-time value stored as a string</a:t>
            </a:r>
          </a:p>
          <a:p>
            <a:endParaRPr lang="en-IN" dirty="0"/>
          </a:p>
          <a:p>
            <a:r>
              <a:rPr lang="en-IN" sz="3200" dirty="0"/>
              <a:t>3</a:t>
            </a:r>
            <a:r>
              <a:rPr lang="en-IN" dirty="0"/>
              <a:t>. </a:t>
            </a:r>
            <a:r>
              <a:rPr lang="en-IN" sz="3200" dirty="0"/>
              <a:t>Load Data:</a:t>
            </a:r>
          </a:p>
          <a:p>
            <a:r>
              <a:rPr lang="en-IN" dirty="0"/>
              <a:t>Use LOAD DATA INFILE to load data from CSV files into the corresponding tables: </a:t>
            </a:r>
          </a:p>
          <a:p>
            <a:r>
              <a:rPr lang="en-IN" dirty="0"/>
              <a:t>    users.csv into users</a:t>
            </a:r>
          </a:p>
          <a:p>
            <a:r>
              <a:rPr lang="en-IN" dirty="0"/>
              <a:t>    events.csv into events1</a:t>
            </a:r>
          </a:p>
          <a:p>
            <a:r>
              <a:rPr lang="en-IN" dirty="0"/>
              <a:t>    email_events.csv into </a:t>
            </a:r>
            <a:r>
              <a:rPr lang="en-IN" dirty="0" err="1"/>
              <a:t>user_events</a:t>
            </a:r>
            <a:endParaRPr lang="en-IN" dirty="0"/>
          </a:p>
          <a:p>
            <a:endParaRPr lang="en-IN" dirty="0"/>
          </a:p>
          <a:p>
            <a:r>
              <a:rPr lang="en-IN" sz="3200" dirty="0"/>
              <a:t>4</a:t>
            </a:r>
            <a:r>
              <a:rPr lang="en-IN" dirty="0"/>
              <a:t>. </a:t>
            </a:r>
            <a:r>
              <a:rPr lang="en-IN" sz="3200" dirty="0"/>
              <a:t>Query Data:</a:t>
            </a:r>
          </a:p>
          <a:p>
            <a:r>
              <a:rPr lang="en-IN" dirty="0"/>
              <a:t>   Use SELECT * FROM users to view the loaded data.</a:t>
            </a:r>
          </a:p>
        </p:txBody>
      </p:sp>
    </p:spTree>
    <p:extLst>
      <p:ext uri="{BB962C8B-B14F-4D97-AF65-F5344CB8AC3E}">
        <p14:creationId xmlns:p14="http://schemas.microsoft.com/office/powerpoint/2010/main" val="228567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2 - User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/>
              <a:t>A. Weekly User Engagement</a:t>
            </a:r>
          </a:p>
          <a:p>
            <a:r>
              <a:rPr sz="2000" dirty="0"/>
              <a:t>Objective: Calculate weekly user engagement.</a:t>
            </a:r>
            <a:endParaRPr lang="en-IN" sz="2000" dirty="0"/>
          </a:p>
          <a:p>
            <a:r>
              <a:rPr lang="en-US" sz="2000" dirty="0"/>
              <a:t>Identify the goal: Count distinct users per week based on the </a:t>
            </a:r>
            <a:r>
              <a:rPr lang="en-US" sz="2000" dirty="0" err="1"/>
              <a:t>occurred_at</a:t>
            </a:r>
            <a:r>
              <a:rPr lang="en-US" sz="2000" dirty="0"/>
              <a:t> timestamp.</a:t>
            </a:r>
          </a:p>
          <a:p>
            <a:r>
              <a:rPr lang="en-US" sz="2000" dirty="0"/>
              <a:t>Week number: Use WEEK(</a:t>
            </a:r>
            <a:r>
              <a:rPr lang="en-US" sz="2000" dirty="0" err="1"/>
              <a:t>occurred_at</a:t>
            </a:r>
            <a:r>
              <a:rPr lang="en-US" sz="2000" dirty="0"/>
              <a:t>) to obtain the week number.</a:t>
            </a:r>
          </a:p>
          <a:p>
            <a:r>
              <a:rPr lang="en-US" sz="2000" dirty="0"/>
              <a:t>Count distinct users: Use COUNT(DISTINCT </a:t>
            </a:r>
            <a:r>
              <a:rPr lang="en-US" sz="2000" dirty="0" err="1"/>
              <a:t>user_id</a:t>
            </a:r>
            <a:r>
              <a:rPr lang="en-US" sz="2000" dirty="0"/>
              <a:t>) to determine the unique users for every week.</a:t>
            </a:r>
          </a:p>
          <a:p>
            <a:r>
              <a:rPr lang="en-US" sz="2000" dirty="0"/>
              <a:t>Group by week: Use GROUP BY </a:t>
            </a:r>
            <a:r>
              <a:rPr lang="en-US" sz="2000" dirty="0" err="1"/>
              <a:t>week_number</a:t>
            </a:r>
            <a:r>
              <a:rPr lang="en-US" sz="2000" dirty="0"/>
              <a:t> to group the results by week.</a:t>
            </a:r>
          </a:p>
          <a:p>
            <a:r>
              <a:rPr lang="en-US" sz="2000" dirty="0"/>
              <a:t>Perform the query: Retrieve the data of interest from the OPERATIONS_analytics.events1 table.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DC74D7-A503-472B-9382-2B8CC0A1BED8}"/>
              </a:ext>
            </a:extLst>
          </p:cNvPr>
          <p:cNvSpPr txBox="1"/>
          <p:nvPr/>
        </p:nvSpPr>
        <p:spPr>
          <a:xfrm>
            <a:off x="410066" y="863892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Queries:</a:t>
            </a:r>
          </a:p>
          <a:p>
            <a:r>
              <a:rPr lang="en-IN" sz="2000" dirty="0"/>
              <a:t>SELECT     WEEK(</a:t>
            </a:r>
            <a:r>
              <a:rPr lang="en-IN" sz="2000" dirty="0" err="1"/>
              <a:t>occurred_at</a:t>
            </a:r>
            <a:r>
              <a:rPr lang="en-IN" sz="2000" dirty="0"/>
              <a:t>) AS </a:t>
            </a:r>
            <a:r>
              <a:rPr lang="en-IN" sz="2000" dirty="0" err="1"/>
              <a:t>week_number</a:t>
            </a:r>
            <a:r>
              <a:rPr lang="en-IN" sz="2000" dirty="0"/>
              <a:t>,    COUNT(DISTINCT </a:t>
            </a:r>
            <a:r>
              <a:rPr lang="en-IN" sz="2000" dirty="0" err="1"/>
              <a:t>user_id</a:t>
            </a:r>
            <a:r>
              <a:rPr lang="en-IN" sz="2000" dirty="0"/>
              <a:t>) AS </a:t>
            </a:r>
            <a:r>
              <a:rPr lang="en-IN" sz="2000" dirty="0" err="1"/>
              <a:t>number_of_usersFROM</a:t>
            </a:r>
            <a:r>
              <a:rPr lang="en-IN" sz="2000" dirty="0"/>
              <a:t>     OPERATIONS_analytics.events1GROUP BY     </a:t>
            </a:r>
            <a:r>
              <a:rPr lang="en-IN" sz="2000" dirty="0" err="1"/>
              <a:t>week_number</a:t>
            </a:r>
            <a:r>
              <a:rPr lang="en-IN" sz="2000" dirty="0"/>
              <a:t>;</a:t>
            </a:r>
          </a:p>
          <a:p>
            <a:endParaRPr lang="en-IN" dirty="0"/>
          </a:p>
          <a:p>
            <a:r>
              <a:rPr lang="en-IN" sz="2000" b="1" dirty="0"/>
              <a:t>Results: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701B32-FC01-3A92-E286-29AAC3F20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35290"/>
              </p:ext>
            </p:extLst>
          </p:nvPr>
        </p:nvGraphicFramePr>
        <p:xfrm>
          <a:off x="5222450" y="348790"/>
          <a:ext cx="3698452" cy="582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9226">
                  <a:extLst>
                    <a:ext uri="{9D8B030D-6E8A-4147-A177-3AD203B41FA5}">
                      <a16:colId xmlns:a16="http://schemas.microsoft.com/office/drawing/2014/main" val="939137184"/>
                    </a:ext>
                  </a:extLst>
                </a:gridCol>
                <a:gridCol w="1849226">
                  <a:extLst>
                    <a:ext uri="{9D8B030D-6E8A-4147-A177-3AD203B41FA5}">
                      <a16:colId xmlns:a16="http://schemas.microsoft.com/office/drawing/2014/main" val="3472254721"/>
                    </a:ext>
                  </a:extLst>
                </a:gridCol>
              </a:tblGrid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week_number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number_of_users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9644118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8886245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8163163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5982796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1471690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0589939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211587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197742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4473108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663863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201516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4228561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7728296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9537874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5743621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3055984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2348045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3161432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932393"/>
                  </a:ext>
                </a:extLst>
              </a:tr>
              <a:tr h="291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735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4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0B58B-22B5-0F00-0C00-466DD51C58F3}"/>
              </a:ext>
            </a:extLst>
          </p:cNvPr>
          <p:cNvSpPr txBox="1"/>
          <p:nvPr/>
        </p:nvSpPr>
        <p:spPr>
          <a:xfrm>
            <a:off x="221531" y="4188597"/>
            <a:ext cx="74141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Result: </a:t>
            </a:r>
          </a:p>
          <a:p>
            <a:r>
              <a:rPr lang="en-IN" sz="2000" dirty="0"/>
              <a:t>Returns the number of unique users for each week, sorted by the </a:t>
            </a:r>
            <a:r>
              <a:rPr lang="en-IN" sz="2000" dirty="0" err="1"/>
              <a:t>occurred_at</a:t>
            </a:r>
            <a:r>
              <a:rPr lang="en-IN" sz="2000" dirty="0"/>
              <a:t> timestamp. </a:t>
            </a:r>
          </a:p>
          <a:p>
            <a:r>
              <a:rPr lang="en-IN" sz="2000" dirty="0"/>
              <a:t>The data is aggregated by the week number; it counts the unique </a:t>
            </a:r>
            <a:r>
              <a:rPr lang="en-IN" sz="2000" dirty="0" err="1"/>
              <a:t>user_id</a:t>
            </a:r>
            <a:r>
              <a:rPr lang="en-IN" sz="2000" dirty="0"/>
              <a:t> for each week so that user engagement over time can be </a:t>
            </a:r>
            <a:r>
              <a:rPr lang="en-IN" sz="2000" dirty="0" err="1"/>
              <a:t>analyzed</a:t>
            </a:r>
            <a:r>
              <a:rPr lang="en-IN" sz="2000" dirty="0"/>
              <a:t>. </a:t>
            </a:r>
          </a:p>
          <a:p>
            <a:r>
              <a:rPr lang="en-IN" sz="2000" dirty="0"/>
              <a:t>Understanding user activity patterns on a weekly basis is facilitated through the result.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FCDCD-8279-7EE5-C1BE-D70F11A1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6" y="198562"/>
            <a:ext cx="7107811" cy="39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0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2 - User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/>
              <a:t>B. User Growth Over Time</a:t>
            </a:r>
          </a:p>
          <a:p>
            <a:r>
              <a:rPr sz="2000" dirty="0"/>
              <a:t>Objective: Calculate user growth (number of active users per week).</a:t>
            </a:r>
            <a:endParaRPr lang="en-IN" sz="2000" dirty="0"/>
          </a:p>
          <a:p>
            <a:endParaRPr sz="2000" dirty="0"/>
          </a:p>
          <a:p>
            <a:r>
              <a:rPr lang="en-US" sz="2000" dirty="0"/>
              <a:t>Extract Year and Week: EXTRACT() is used to retrieve the year and week number from the field </a:t>
            </a:r>
            <a:r>
              <a:rPr lang="en-US" sz="2000" dirty="0" err="1"/>
              <a:t>activated_at</a:t>
            </a:r>
            <a:r>
              <a:rPr lang="en-US" sz="2000" dirty="0"/>
              <a:t>.</a:t>
            </a:r>
          </a:p>
          <a:p>
            <a:r>
              <a:rPr lang="en-US" sz="2000" dirty="0"/>
              <a:t>Count of Active Users per Week : COUNT(DISTINCT </a:t>
            </a:r>
            <a:r>
              <a:rPr lang="en-US" sz="2000" dirty="0" err="1"/>
              <a:t>user_id</a:t>
            </a:r>
            <a:r>
              <a:rPr lang="en-US" sz="2000" dirty="0"/>
              <a:t>) is the number of active users by distinct </a:t>
            </a:r>
            <a:r>
              <a:rPr lang="en-US" sz="2000" dirty="0" err="1"/>
              <a:t>user_id</a:t>
            </a:r>
            <a:r>
              <a:rPr lang="en-US" sz="2000" dirty="0"/>
              <a:t> every week.</a:t>
            </a:r>
          </a:p>
          <a:p>
            <a:r>
              <a:rPr lang="en-US" sz="2000" dirty="0"/>
              <a:t>Cumulative Active Users: SUM(COUNT(.)) OVER() computes the running total of active users from the beginning up to the current week.</a:t>
            </a:r>
          </a:p>
          <a:p>
            <a:r>
              <a:rPr lang="en-US" sz="2000" dirty="0"/>
              <a:t>Grouping: The results are grouped by year and </a:t>
            </a:r>
            <a:r>
              <a:rPr lang="en-US" sz="2000" dirty="0" err="1"/>
              <a:t>no_of_weeks</a:t>
            </a:r>
            <a:r>
              <a:rPr lang="en-US" sz="2000" dirty="0"/>
              <a:t> to compute weekly metrics, and ordered by year and week.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D98D09-ACAE-A0F2-93A0-3D9D49EFEBB5}"/>
              </a:ext>
            </a:extLst>
          </p:cNvPr>
          <p:cNvSpPr txBox="1"/>
          <p:nvPr/>
        </p:nvSpPr>
        <p:spPr>
          <a:xfrm>
            <a:off x="141402" y="480768"/>
            <a:ext cx="858781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Queries: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    EXTRACT(YEAR FROM STR_TO_DATE(</a:t>
            </a:r>
            <a:r>
              <a:rPr lang="en-US" dirty="0" err="1"/>
              <a:t>activated_at</a:t>
            </a:r>
            <a:r>
              <a:rPr lang="en-US" dirty="0"/>
              <a:t>, '%Y-%m-%d')) AS year,</a:t>
            </a:r>
          </a:p>
          <a:p>
            <a:r>
              <a:rPr lang="en-US" dirty="0"/>
              <a:t>    EXTRACT(WEEK FROM STR_TO_DATE(</a:t>
            </a:r>
            <a:r>
              <a:rPr lang="en-US" dirty="0" err="1"/>
              <a:t>activated_at</a:t>
            </a:r>
            <a:r>
              <a:rPr lang="en-US" dirty="0"/>
              <a:t>, '%Y-%m-%d')) AS </a:t>
            </a:r>
            <a:r>
              <a:rPr lang="en-US" dirty="0" err="1"/>
              <a:t>no_of_weeks</a:t>
            </a:r>
            <a:r>
              <a:rPr lang="en-US" dirty="0"/>
              <a:t>,</a:t>
            </a:r>
          </a:p>
          <a:p>
            <a:r>
              <a:rPr lang="en-US" dirty="0"/>
              <a:t>    COUNT(DISTINCT </a:t>
            </a:r>
            <a:r>
              <a:rPr lang="en-US" dirty="0" err="1"/>
              <a:t>user_id</a:t>
            </a:r>
            <a:r>
              <a:rPr lang="en-US" dirty="0"/>
              <a:t>) AS </a:t>
            </a:r>
            <a:r>
              <a:rPr lang="en-US" dirty="0" err="1"/>
              <a:t>no_of_active_users</a:t>
            </a:r>
            <a:r>
              <a:rPr lang="en-US" dirty="0"/>
              <a:t>,</a:t>
            </a:r>
          </a:p>
          <a:p>
            <a:r>
              <a:rPr lang="en-US" dirty="0"/>
              <a:t>    SUM(COUNT(DISTINCT </a:t>
            </a:r>
            <a:r>
              <a:rPr lang="en-US" dirty="0" err="1"/>
              <a:t>user_id</a:t>
            </a:r>
            <a:r>
              <a:rPr lang="en-US" dirty="0"/>
              <a:t>)) OVER (ORDER BY </a:t>
            </a:r>
          </a:p>
          <a:p>
            <a:r>
              <a:rPr lang="en-US" dirty="0"/>
              <a:t>        EXTRACT(YEAR FROM STR_TO_DATE(</a:t>
            </a:r>
            <a:r>
              <a:rPr lang="en-US" dirty="0" err="1"/>
              <a:t>activated_at</a:t>
            </a:r>
            <a:r>
              <a:rPr lang="en-US" dirty="0"/>
              <a:t>, '%Y-%m-%d')),</a:t>
            </a:r>
          </a:p>
          <a:p>
            <a:r>
              <a:rPr lang="en-US" dirty="0"/>
              <a:t>        EXTRACT(WEEK FROM STR_TO_DATE(</a:t>
            </a:r>
            <a:r>
              <a:rPr lang="en-US" dirty="0" err="1"/>
              <a:t>activated_at</a:t>
            </a:r>
            <a:r>
              <a:rPr lang="en-US" dirty="0"/>
              <a:t>, '%Y-%m-%d')) </a:t>
            </a:r>
          </a:p>
          <a:p>
            <a:r>
              <a:rPr lang="en-US" dirty="0"/>
              <a:t>        ROWS BETWEEN UNBOUNDED PRECEDING AND CURRENT ROW) AS </a:t>
            </a:r>
            <a:r>
              <a:rPr lang="en-US" dirty="0" err="1"/>
              <a:t>cumm_active_users</a:t>
            </a:r>
            <a:endParaRPr lang="en-US" dirty="0"/>
          </a:p>
          <a:p>
            <a:r>
              <a:rPr lang="en-US" dirty="0"/>
              <a:t>FROM users</a:t>
            </a:r>
          </a:p>
          <a:p>
            <a:r>
              <a:rPr lang="en-US" dirty="0"/>
              <a:t>GROUP BY year, </a:t>
            </a:r>
            <a:r>
              <a:rPr lang="en-US" dirty="0" err="1"/>
              <a:t>no_of_weeks</a:t>
            </a:r>
            <a:endParaRPr lang="en-US" dirty="0"/>
          </a:p>
          <a:p>
            <a:r>
              <a:rPr lang="en-US" dirty="0"/>
              <a:t>ORDER BY year, </a:t>
            </a:r>
            <a:r>
              <a:rPr lang="en-US" dirty="0" err="1"/>
              <a:t>no_of_weeks</a:t>
            </a:r>
            <a:r>
              <a:rPr lang="en-US" dirty="0"/>
              <a:t>;</a:t>
            </a:r>
            <a:endParaRPr lang="en-IN" dirty="0"/>
          </a:p>
          <a:p>
            <a:endParaRPr lang="en-IN" dirty="0"/>
          </a:p>
          <a:p>
            <a:r>
              <a:rPr lang="en-IN" sz="2000" b="1" dirty="0"/>
              <a:t>Results:</a:t>
            </a:r>
          </a:p>
          <a:p>
            <a:r>
              <a:rPr lang="en-IN" sz="2000" dirty="0"/>
              <a:t>The result is stored in the g drive as the size is very long . </a:t>
            </a:r>
          </a:p>
          <a:p>
            <a:r>
              <a:rPr lang="en-IN" sz="2000" dirty="0"/>
              <a:t>https://drive.google.com/file/d/1x5Wm28Zbp4Rq8-4OVYVKCJhFpwEWaV1R/view?usp=drive_link</a:t>
            </a:r>
          </a:p>
          <a:p>
            <a:r>
              <a:rPr lang="en-IN" sz="2000" b="1" dirty="0"/>
              <a:t>Overall the output is :</a:t>
            </a:r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4F0921-225A-73A2-B87B-F9587D531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86022"/>
              </p:ext>
            </p:extLst>
          </p:nvPr>
        </p:nvGraphicFramePr>
        <p:xfrm>
          <a:off x="3230250" y="5750350"/>
          <a:ext cx="1699967" cy="8816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9967">
                  <a:extLst>
                    <a:ext uri="{9D8B030D-6E8A-4147-A177-3AD203B41FA5}">
                      <a16:colId xmlns:a16="http://schemas.microsoft.com/office/drawing/2014/main" val="2973728168"/>
                    </a:ext>
                  </a:extLst>
                </a:gridCol>
              </a:tblGrid>
              <a:tr h="440832"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540404"/>
                  </a:ext>
                </a:extLst>
              </a:tr>
              <a:tr h="440832">
                <a:tc>
                  <a:txBody>
                    <a:bodyPr/>
                    <a:lstStyle/>
                    <a:p>
                      <a:r>
                        <a:rPr lang="en-IN" dirty="0"/>
                        <a:t>count 9381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4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446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021664-1B8E-758B-141B-6816B1A5B649}"/>
              </a:ext>
            </a:extLst>
          </p:cNvPr>
          <p:cNvSpPr txBox="1"/>
          <p:nvPr/>
        </p:nvSpPr>
        <p:spPr>
          <a:xfrm>
            <a:off x="447773" y="3681168"/>
            <a:ext cx="79090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RESULT-:</a:t>
            </a:r>
          </a:p>
          <a:p>
            <a:r>
              <a:rPr lang="en-IN" sz="2000" dirty="0"/>
              <a:t>Calculated weekly active users (</a:t>
            </a:r>
            <a:r>
              <a:rPr lang="en-IN" sz="2000" dirty="0" err="1"/>
              <a:t>no_of_active_users</a:t>
            </a:r>
            <a:r>
              <a:rPr lang="en-IN" sz="2000" dirty="0"/>
              <a:t>) group by year and week.</a:t>
            </a:r>
          </a:p>
          <a:p>
            <a:r>
              <a:rPr lang="en-IN" sz="2000" dirty="0"/>
              <a:t>Computed cumulative active users (</a:t>
            </a:r>
            <a:r>
              <a:rPr lang="en-IN" sz="2000" dirty="0" err="1"/>
              <a:t>cumm_active_users</a:t>
            </a:r>
            <a:r>
              <a:rPr lang="en-IN" sz="2000" dirty="0"/>
              <a:t>) to track user growth over time.</a:t>
            </a:r>
          </a:p>
          <a:p>
            <a:r>
              <a:rPr lang="en-IN" sz="2000" dirty="0"/>
              <a:t>Insights give an obvious trend in user activation and engagement week after week.</a:t>
            </a:r>
          </a:p>
          <a:p>
            <a:r>
              <a:rPr lang="en-IN" sz="2000" dirty="0"/>
              <a:t>This enables effective monitoring of user growth and activity patterns.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157F7-F3F3-FD30-747D-E2AEE961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3" y="347196"/>
            <a:ext cx="8248454" cy="30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26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2 - Weekly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058"/>
            <a:ext cx="8229600" cy="5367304"/>
          </a:xfrm>
        </p:spPr>
        <p:txBody>
          <a:bodyPr>
            <a:normAutofit fontScale="92500" lnSpcReduction="20000"/>
          </a:bodyPr>
          <a:lstStyle/>
          <a:p>
            <a:r>
              <a:rPr sz="2000" b="1" dirty="0"/>
              <a:t>C. Weekly Retention (Sign-up Cohort)</a:t>
            </a:r>
          </a:p>
          <a:p>
            <a:r>
              <a:rPr sz="2000" dirty="0"/>
              <a:t>Objective: Calculate weekly retention of users after sign-up.</a:t>
            </a:r>
          </a:p>
          <a:p>
            <a:r>
              <a:rPr lang="en-US" sz="2000" dirty="0"/>
              <a:t>1.Cohort Date Extraction:</a:t>
            </a:r>
          </a:p>
          <a:p>
            <a:r>
              <a:rPr lang="en-US" sz="2000" dirty="0"/>
              <a:t> The  </a:t>
            </a:r>
            <a:r>
              <a:rPr lang="en-US" sz="2000" dirty="0" err="1"/>
              <a:t>signup_cohort</a:t>
            </a:r>
            <a:r>
              <a:rPr lang="en-US" sz="2000" dirty="0"/>
              <a:t>  CTE extracts the  </a:t>
            </a:r>
            <a:r>
              <a:rPr lang="en-US" sz="2000" dirty="0" err="1"/>
              <a:t>cohort_date</a:t>
            </a:r>
            <a:r>
              <a:rPr lang="en-US" sz="2000" dirty="0"/>
              <a:t>  from the  </a:t>
            </a:r>
            <a:r>
              <a:rPr lang="en-US" sz="2000" dirty="0" err="1"/>
              <a:t>created_at</a:t>
            </a:r>
            <a:r>
              <a:rPr lang="en-US" sz="2000" dirty="0"/>
              <a:t>  field, which is of type date ( '%Y-%m-%d' ).</a:t>
            </a:r>
          </a:p>
          <a:p>
            <a:r>
              <a:rPr lang="en-US" sz="2000" dirty="0"/>
              <a:t> This is the date on which users first signed up.</a:t>
            </a:r>
          </a:p>
          <a:p>
            <a:r>
              <a:rPr lang="en-US" sz="2000" dirty="0"/>
              <a:t>2. Activity Week Calculation:</a:t>
            </a:r>
          </a:p>
          <a:p>
            <a:r>
              <a:rPr lang="en-US" sz="2000" dirty="0"/>
              <a:t> The  </a:t>
            </a:r>
            <a:r>
              <a:rPr lang="en-US" sz="2000" dirty="0" err="1"/>
              <a:t>weekly_activity</a:t>
            </a:r>
            <a:r>
              <a:rPr lang="en-US" sz="2000" dirty="0"/>
              <a:t>  CTE pulls the  </a:t>
            </a:r>
            <a:r>
              <a:rPr lang="en-US" sz="2000" dirty="0" err="1"/>
              <a:t>activity_week</a:t>
            </a:r>
            <a:r>
              <a:rPr lang="en-US" sz="2000" dirty="0"/>
              <a:t>  from the  </a:t>
            </a:r>
            <a:r>
              <a:rPr lang="en-US" sz="2000" dirty="0" err="1"/>
              <a:t>occurred_at</a:t>
            </a:r>
            <a:r>
              <a:rPr lang="en-US" sz="2000" dirty="0"/>
              <a:t>  column using  YEARWEEK() . </a:t>
            </a:r>
          </a:p>
          <a:p>
            <a:r>
              <a:rPr lang="en-US" sz="2000" dirty="0"/>
              <a:t> It aggregates users by activity week.</a:t>
            </a:r>
          </a:p>
          <a:p>
            <a:r>
              <a:rPr lang="en-US" sz="2000" dirty="0"/>
              <a:t>3. Join Signup Cohort with Weekly Activity:</a:t>
            </a:r>
          </a:p>
          <a:p>
            <a:r>
              <a:rPr lang="en-US" sz="2000" dirty="0"/>
              <a:t>The last query joins </a:t>
            </a:r>
            <a:r>
              <a:rPr lang="en-US" sz="2000" dirty="0" err="1"/>
              <a:t>signup_cohort</a:t>
            </a:r>
            <a:r>
              <a:rPr lang="en-US" sz="2000" dirty="0"/>
              <a:t> and </a:t>
            </a:r>
            <a:r>
              <a:rPr lang="en-US" sz="2000" dirty="0" err="1"/>
              <a:t>weekly_activity</a:t>
            </a:r>
            <a:r>
              <a:rPr lang="en-US" sz="2000" dirty="0"/>
              <a:t> CTEs on  </a:t>
            </a:r>
            <a:r>
              <a:rPr lang="en-US" sz="2000" dirty="0" err="1"/>
              <a:t>user_id</a:t>
            </a:r>
            <a:r>
              <a:rPr lang="en-US" sz="2000" dirty="0"/>
              <a:t>  to track the date of signing up for users with their weekly activities.</a:t>
            </a:r>
          </a:p>
          <a:p>
            <a:r>
              <a:rPr lang="en-US" sz="2000" dirty="0"/>
              <a:t>It computes retained users by counting unique users who have an activity in the same week they joined up.</a:t>
            </a:r>
          </a:p>
          <a:p>
            <a:r>
              <a:rPr lang="en-US" sz="2000" dirty="0"/>
              <a:t>4. Results:</a:t>
            </a:r>
          </a:p>
          <a:p>
            <a:r>
              <a:rPr lang="en-US" sz="2000" dirty="0"/>
              <a:t>The output will display  </a:t>
            </a:r>
            <a:r>
              <a:rPr lang="en-US" sz="2000" dirty="0" err="1"/>
              <a:t>cohort_date</a:t>
            </a:r>
            <a:r>
              <a:rPr lang="en-US" sz="2000" dirty="0"/>
              <a:t> , its corresponding  </a:t>
            </a:r>
            <a:r>
              <a:rPr lang="en-US" sz="2000" dirty="0" err="1"/>
              <a:t>activity_week</a:t>
            </a:r>
            <a:r>
              <a:rPr lang="en-US" sz="2000" dirty="0"/>
              <a:t> , and the count of  </a:t>
            </a:r>
            <a:r>
              <a:rPr lang="en-US" sz="2000" dirty="0" err="1"/>
              <a:t>retained_users</a:t>
            </a:r>
            <a:r>
              <a:rPr lang="en-US" sz="2000" dirty="0"/>
              <a:t>  for each week after sign-up.</a:t>
            </a:r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1A49-D213-7DE7-987F-ECEC35F6CD26}"/>
              </a:ext>
            </a:extLst>
          </p:cNvPr>
          <p:cNvSpPr txBox="1"/>
          <p:nvPr/>
        </p:nvSpPr>
        <p:spPr>
          <a:xfrm>
            <a:off x="433633" y="254772"/>
            <a:ext cx="834272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Queries: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signup_cohort</a:t>
            </a:r>
            <a:r>
              <a:rPr lang="en-US" sz="1600" dirty="0"/>
              <a:t> AS (</a:t>
            </a:r>
          </a:p>
          <a:p>
            <a:r>
              <a:rPr lang="en-US" sz="1600" dirty="0"/>
              <a:t>    SELECT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user_id</a:t>
            </a:r>
            <a:r>
              <a:rPr lang="en-US" sz="1600" dirty="0"/>
              <a:t>, </a:t>
            </a:r>
          </a:p>
          <a:p>
            <a:r>
              <a:rPr lang="en-US" sz="1600" dirty="0"/>
              <a:t>        DATE(STR_TO_DATE(</a:t>
            </a:r>
            <a:r>
              <a:rPr lang="en-US" sz="1600" dirty="0" err="1"/>
              <a:t>created_at</a:t>
            </a:r>
            <a:r>
              <a:rPr lang="en-US" sz="1600" dirty="0"/>
              <a:t>, '%Y-%m-%d')) AS </a:t>
            </a:r>
            <a:r>
              <a:rPr lang="en-US" sz="1600" dirty="0" err="1"/>
              <a:t>cohort_date</a:t>
            </a:r>
            <a:r>
              <a:rPr lang="en-US" sz="1600" dirty="0"/>
              <a:t>  -- Adjust format if necessary</a:t>
            </a:r>
          </a:p>
          <a:p>
            <a:r>
              <a:rPr lang="en-US" sz="1600" dirty="0"/>
              <a:t>    FROM users</a:t>
            </a:r>
          </a:p>
          <a:p>
            <a:r>
              <a:rPr lang="en-US" sz="1600" dirty="0"/>
              <a:t>),</a:t>
            </a:r>
          </a:p>
          <a:p>
            <a:r>
              <a:rPr lang="en-US" sz="1600" dirty="0" err="1"/>
              <a:t>weekly_activity</a:t>
            </a:r>
            <a:r>
              <a:rPr lang="en-US" sz="1600" dirty="0"/>
              <a:t> AS (</a:t>
            </a:r>
          </a:p>
          <a:p>
            <a:r>
              <a:rPr lang="en-US" sz="1600" dirty="0"/>
              <a:t>    SELECT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user_id</a:t>
            </a:r>
            <a:r>
              <a:rPr lang="en-US" sz="1600" dirty="0"/>
              <a:t>, </a:t>
            </a:r>
          </a:p>
          <a:p>
            <a:r>
              <a:rPr lang="en-US" sz="1600" dirty="0"/>
              <a:t>        YEARWEEK(STR_TO_DATE(</a:t>
            </a:r>
            <a:r>
              <a:rPr lang="en-US" sz="1600" dirty="0" err="1"/>
              <a:t>occurred_at</a:t>
            </a:r>
            <a:r>
              <a:rPr lang="en-US" sz="1600" dirty="0"/>
              <a:t>, '%Y-%m-%d')) AS </a:t>
            </a:r>
            <a:r>
              <a:rPr lang="en-US" sz="1600" dirty="0" err="1"/>
              <a:t>activity_week</a:t>
            </a:r>
            <a:r>
              <a:rPr lang="en-US" sz="1600" dirty="0"/>
              <a:t>  -- Adjust format if necessary</a:t>
            </a:r>
          </a:p>
          <a:p>
            <a:r>
              <a:rPr lang="en-US" sz="1600" dirty="0"/>
              <a:t>    FROM events1</a:t>
            </a:r>
          </a:p>
          <a:p>
            <a:r>
              <a:rPr lang="en-US" sz="1600" dirty="0"/>
              <a:t>    GROUP BY </a:t>
            </a:r>
            <a:r>
              <a:rPr lang="en-US" sz="1600" dirty="0" err="1"/>
              <a:t>user_id</a:t>
            </a:r>
            <a:r>
              <a:rPr lang="en-US" sz="1600" dirty="0"/>
              <a:t>, </a:t>
            </a:r>
            <a:r>
              <a:rPr lang="en-US" sz="1600" dirty="0" err="1"/>
              <a:t>activity_week</a:t>
            </a:r>
            <a:endParaRPr lang="en-US" sz="1600" dirty="0"/>
          </a:p>
          <a:p>
            <a:r>
              <a:rPr lang="en-US" sz="1600" dirty="0"/>
              <a:t>)</a:t>
            </a:r>
          </a:p>
          <a:p>
            <a:r>
              <a:rPr lang="en-US" sz="1600" dirty="0"/>
              <a:t>SELECT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cohort_date</a:t>
            </a:r>
            <a:r>
              <a:rPr lang="en-US" sz="1600" dirty="0"/>
              <a:t>,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activity_week</a:t>
            </a:r>
            <a:r>
              <a:rPr lang="en-US" sz="1600" dirty="0"/>
              <a:t>, </a:t>
            </a:r>
          </a:p>
          <a:p>
            <a:r>
              <a:rPr lang="en-US" sz="1600" dirty="0"/>
              <a:t>    COUNT(DISTINCT </a:t>
            </a:r>
            <a:r>
              <a:rPr lang="en-US" sz="1600" dirty="0" err="1"/>
              <a:t>wa.user_id</a:t>
            </a:r>
            <a:r>
              <a:rPr lang="en-US" sz="1600" dirty="0"/>
              <a:t>) AS </a:t>
            </a:r>
            <a:r>
              <a:rPr lang="en-US" sz="1600" dirty="0" err="1"/>
              <a:t>retained_users</a:t>
            </a:r>
            <a:r>
              <a:rPr lang="en-US" sz="1600" dirty="0"/>
              <a:t> 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signup_cohort</a:t>
            </a:r>
            <a:r>
              <a:rPr lang="en-US" sz="1600" dirty="0"/>
              <a:t> </a:t>
            </a:r>
            <a:r>
              <a:rPr lang="en-US" sz="1600" dirty="0" err="1"/>
              <a:t>sc</a:t>
            </a:r>
            <a:endParaRPr lang="en-US" sz="1600" dirty="0"/>
          </a:p>
          <a:p>
            <a:r>
              <a:rPr lang="en-US" sz="1600" dirty="0"/>
              <a:t>JOIN </a:t>
            </a:r>
            <a:r>
              <a:rPr lang="en-US" sz="1600" dirty="0" err="1"/>
              <a:t>weekly_activity</a:t>
            </a:r>
            <a:r>
              <a:rPr lang="en-US" sz="1600" dirty="0"/>
              <a:t> </a:t>
            </a:r>
            <a:r>
              <a:rPr lang="en-US" sz="1600" dirty="0" err="1"/>
              <a:t>wa</a:t>
            </a:r>
            <a:r>
              <a:rPr lang="en-US" sz="1600" dirty="0"/>
              <a:t> ON </a:t>
            </a:r>
            <a:r>
              <a:rPr lang="en-US" sz="1600" dirty="0" err="1"/>
              <a:t>sc.user_id</a:t>
            </a:r>
            <a:r>
              <a:rPr lang="en-US" sz="1600" dirty="0"/>
              <a:t> = </a:t>
            </a:r>
            <a:r>
              <a:rPr lang="en-US" sz="1600" dirty="0" err="1"/>
              <a:t>wa.user_id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cohort_date</a:t>
            </a:r>
            <a:r>
              <a:rPr lang="en-US" sz="1600" dirty="0"/>
              <a:t>, </a:t>
            </a:r>
            <a:r>
              <a:rPr lang="en-US" sz="1600" dirty="0" err="1"/>
              <a:t>activity_week</a:t>
            </a:r>
            <a:r>
              <a:rPr lang="en-US" sz="1600" dirty="0"/>
              <a:t>;</a:t>
            </a:r>
            <a:endParaRPr lang="en-IN" sz="1600" dirty="0"/>
          </a:p>
          <a:p>
            <a:endParaRPr lang="en-IN" sz="1600" dirty="0"/>
          </a:p>
          <a:p>
            <a:r>
              <a:rPr lang="en-IN" sz="1600" b="1" dirty="0"/>
              <a:t>Results:</a:t>
            </a:r>
          </a:p>
          <a:p>
            <a:r>
              <a:rPr lang="en-IN" sz="1600" b="1" dirty="0"/>
              <a:t>As the output is large I have given the result in </a:t>
            </a:r>
            <a:r>
              <a:rPr lang="en-IN" sz="1600" b="1" dirty="0" err="1"/>
              <a:t>gdrive</a:t>
            </a:r>
            <a:r>
              <a:rPr lang="en-IN" sz="1600" b="1" dirty="0"/>
              <a:t> . The link is –https://drive.google.com/file/d/1RXSfZHfwkqtycqGEDpSw7KZL1VJ7B6TD/view?usp=drive_link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44261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5E961-D5EA-6DCE-585B-07963912EF77}"/>
              </a:ext>
            </a:extLst>
          </p:cNvPr>
          <p:cNvSpPr txBox="1"/>
          <p:nvPr/>
        </p:nvSpPr>
        <p:spPr>
          <a:xfrm>
            <a:off x="527900" y="3930977"/>
            <a:ext cx="72774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RESULT-:</a:t>
            </a:r>
          </a:p>
          <a:p>
            <a:r>
              <a:rPr lang="en-US" dirty="0"/>
              <a:t> SQL query calculates the weekly retention of users based on their sign-up cohort. The result provides: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Cohort Date</a:t>
            </a:r>
            <a:r>
              <a:rPr lang="en-US" dirty="0"/>
              <a:t>: The week when users signed up.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Activity Week</a:t>
            </a:r>
            <a:r>
              <a:rPr lang="en-US" dirty="0"/>
              <a:t>: The week(s) in which users were actively engaged after their sign-up.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Retained Users</a:t>
            </a:r>
            <a:r>
              <a:rPr lang="en-US" dirty="0"/>
              <a:t>: The count of distinct users who were active in the product after their sign-up week.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BDD76-9F00-AA77-9B99-138F4447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5" y="96625"/>
            <a:ext cx="8008070" cy="36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3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C8632-78BF-9D88-87F7-2A62361D37F5}"/>
              </a:ext>
            </a:extLst>
          </p:cNvPr>
          <p:cNvSpPr txBox="1"/>
          <p:nvPr/>
        </p:nvSpPr>
        <p:spPr>
          <a:xfrm>
            <a:off x="744718" y="2648932"/>
            <a:ext cx="748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3C4858"/>
                </a:solidFill>
                <a:effectLst/>
                <a:latin typeface="Manrope"/>
              </a:rPr>
              <a:t>Case Study 1: Job Data Analysis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02455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Case Study 2 - Weekly Engagement (Per Device)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2000" b="1" dirty="0"/>
              <a:t>D. Weekly Engagement (Per Device)</a:t>
            </a:r>
          </a:p>
          <a:p>
            <a:r>
              <a:rPr sz="2000" dirty="0"/>
              <a:t>Objective: Calculate weekly engagement by device.</a:t>
            </a:r>
            <a:endParaRPr lang="en-US" sz="2000" dirty="0"/>
          </a:p>
          <a:p>
            <a:r>
              <a:rPr lang="en-US" sz="2000" dirty="0"/>
              <a:t>In the query, YEAR(</a:t>
            </a:r>
            <a:r>
              <a:rPr lang="en-US" sz="2000" dirty="0" err="1"/>
              <a:t>occurred_at</a:t>
            </a:r>
            <a:r>
              <a:rPr lang="en-US" sz="2000" dirty="0"/>
              <a:t>) and WEEK(</a:t>
            </a:r>
            <a:r>
              <a:rPr lang="en-US" sz="2000" dirty="0" err="1"/>
              <a:t>occurred_at</a:t>
            </a:r>
            <a:r>
              <a:rPr lang="en-US" sz="2000" dirty="0"/>
              <a:t>) are used to extract the year and the week number from the </a:t>
            </a:r>
            <a:r>
              <a:rPr lang="en-US" sz="2000" dirty="0" err="1"/>
              <a:t>occurred_at</a:t>
            </a:r>
            <a:r>
              <a:rPr lang="en-US" sz="2000" dirty="0"/>
              <a:t> timestamp.</a:t>
            </a:r>
          </a:p>
          <a:p>
            <a:r>
              <a:rPr lang="en-US" sz="2000" dirty="0"/>
              <a:t>This lets you group your data by year and week for an even finer view of how engagement goes over time.</a:t>
            </a:r>
          </a:p>
          <a:p>
            <a:r>
              <a:rPr lang="en-US" sz="2000" dirty="0"/>
              <a:t>Device:</a:t>
            </a:r>
          </a:p>
          <a:p>
            <a:r>
              <a:rPr lang="en-US" sz="2000" dirty="0"/>
              <a:t>This query groups your data by device to track the engagement of each type separately.</a:t>
            </a:r>
          </a:p>
          <a:p>
            <a:r>
              <a:rPr lang="en-US" sz="2000" dirty="0"/>
              <a:t>Weekly Engagement Counting:</a:t>
            </a:r>
          </a:p>
          <a:p>
            <a:r>
              <a:rPr lang="en-US" sz="2000" dirty="0"/>
              <a:t>The COUNT(DISTINCT </a:t>
            </a:r>
            <a:r>
              <a:rPr lang="en-US" sz="2000" dirty="0" err="1"/>
              <a:t>event_name</a:t>
            </a:r>
            <a:r>
              <a:rPr lang="en-US" sz="2000" dirty="0"/>
              <a:t>) is a count of the distinct events (i.e., kinds of user interactions) by week, device, and year.</a:t>
            </a:r>
          </a:p>
          <a:p>
            <a:r>
              <a:rPr lang="en-US" sz="2000" dirty="0"/>
              <a:t>This shows the number of different events that occurred every week on every device.</a:t>
            </a:r>
          </a:p>
          <a:p>
            <a:r>
              <a:rPr lang="en-US" sz="2000" dirty="0"/>
              <a:t>Filtering Null Dates: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occurred_at</a:t>
            </a:r>
            <a:r>
              <a:rPr lang="en-US" sz="2000" dirty="0"/>
              <a:t> IS NOT NULL eliminates any rows in which </a:t>
            </a:r>
            <a:r>
              <a:rPr lang="en-US" sz="2000" dirty="0" err="1"/>
              <a:t>occurred_at</a:t>
            </a:r>
            <a:r>
              <a:rPr lang="en-US" sz="2000" dirty="0"/>
              <a:t> was null, ensuring only valid dates are counted.</a:t>
            </a:r>
          </a:p>
          <a:p>
            <a:r>
              <a:rPr lang="en-US" sz="2000" dirty="0"/>
              <a:t>Grouping and Ordering:</a:t>
            </a:r>
          </a:p>
          <a:p>
            <a:r>
              <a:rPr lang="en-US" sz="2000" dirty="0"/>
              <a:t>GROUP BY year, week, device.</a:t>
            </a:r>
          </a:p>
          <a:p>
            <a:r>
              <a:rPr lang="en-US" sz="2000" dirty="0"/>
              <a:t>The ORDER BY clause sorts results by year, week, and device to provide a clear, time-ordered view of engagement per device.</a:t>
            </a:r>
            <a:endParaRPr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3366D-D827-B957-0B58-C06AB4A0BFA2}"/>
              </a:ext>
            </a:extLst>
          </p:cNvPr>
          <p:cNvSpPr txBox="1"/>
          <p:nvPr/>
        </p:nvSpPr>
        <p:spPr>
          <a:xfrm>
            <a:off x="1060516" y="198211"/>
            <a:ext cx="65374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Queries: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    YEAR(</a:t>
            </a:r>
            <a:r>
              <a:rPr lang="en-US" dirty="0" err="1"/>
              <a:t>occurred_at</a:t>
            </a:r>
            <a:r>
              <a:rPr lang="en-US" dirty="0"/>
              <a:t>) AS year,</a:t>
            </a:r>
          </a:p>
          <a:p>
            <a:r>
              <a:rPr lang="en-US" dirty="0"/>
              <a:t>    WEEK(</a:t>
            </a:r>
            <a:r>
              <a:rPr lang="en-US" dirty="0" err="1"/>
              <a:t>occurred_at</a:t>
            </a:r>
            <a:r>
              <a:rPr lang="en-US" dirty="0"/>
              <a:t>) AS week,</a:t>
            </a:r>
          </a:p>
          <a:p>
            <a:r>
              <a:rPr lang="en-US" dirty="0"/>
              <a:t>    device,</a:t>
            </a:r>
          </a:p>
          <a:p>
            <a:r>
              <a:rPr lang="en-US" dirty="0"/>
              <a:t>    COUNT(DISTINCT </a:t>
            </a:r>
            <a:r>
              <a:rPr lang="en-US" dirty="0" err="1"/>
              <a:t>event_name</a:t>
            </a:r>
            <a:r>
              <a:rPr lang="en-US" dirty="0"/>
              <a:t>) AS </a:t>
            </a:r>
            <a:r>
              <a:rPr lang="en-US" dirty="0" err="1"/>
              <a:t>weekly_engagement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events1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    </a:t>
            </a:r>
            <a:r>
              <a:rPr lang="en-US" dirty="0" err="1"/>
              <a:t>occurred_at</a:t>
            </a:r>
            <a:r>
              <a:rPr lang="en-US" dirty="0"/>
              <a:t> IS NOT NULL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    YEAR(</a:t>
            </a:r>
            <a:r>
              <a:rPr lang="en-US" dirty="0" err="1"/>
              <a:t>occurred_at</a:t>
            </a:r>
            <a:r>
              <a:rPr lang="en-US" dirty="0"/>
              <a:t>), WEEK(</a:t>
            </a:r>
            <a:r>
              <a:rPr lang="en-US" dirty="0" err="1"/>
              <a:t>occurred_at</a:t>
            </a:r>
            <a:r>
              <a:rPr lang="en-US" dirty="0"/>
              <a:t>), device</a:t>
            </a:r>
          </a:p>
          <a:p>
            <a:r>
              <a:rPr lang="en-US" dirty="0"/>
              <a:t>ORDER BY </a:t>
            </a:r>
          </a:p>
          <a:p>
            <a:r>
              <a:rPr lang="en-US" dirty="0"/>
              <a:t>    year, week, device;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Results:</a:t>
            </a:r>
          </a:p>
          <a:p>
            <a:r>
              <a:rPr lang="en-IN" b="1" dirty="0"/>
              <a:t>As the result is very big I have included the </a:t>
            </a:r>
            <a:r>
              <a:rPr lang="en-IN" b="1" dirty="0" err="1"/>
              <a:t>gdrive</a:t>
            </a:r>
            <a:r>
              <a:rPr lang="en-IN" b="1" dirty="0"/>
              <a:t> link result.</a:t>
            </a:r>
          </a:p>
          <a:p>
            <a:r>
              <a:rPr lang="en-IN" b="1" dirty="0"/>
              <a:t>https://drive.google.com/file/d/1fCrYGhjvydwXTxE5RCjlhS7ahXJNDhZg/view?usp=drive_link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6761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522176-E885-927B-B4E4-EEBDE7078553}"/>
              </a:ext>
            </a:extLst>
          </p:cNvPr>
          <p:cNvSpPr txBox="1"/>
          <p:nvPr/>
        </p:nvSpPr>
        <p:spPr>
          <a:xfrm>
            <a:off x="391212" y="4224921"/>
            <a:ext cx="83615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RESULT-:</a:t>
            </a:r>
          </a:p>
          <a:p>
            <a:r>
              <a:rPr lang="en-IN" sz="2000" dirty="0"/>
              <a:t>Measured weekly user engagement by counting distinct events (</a:t>
            </a:r>
            <a:r>
              <a:rPr lang="en-IN" sz="2000" dirty="0" err="1"/>
              <a:t>weekly_engagement</a:t>
            </a:r>
            <a:r>
              <a:rPr lang="en-IN" sz="2000" dirty="0"/>
              <a:t>) across various devices.</a:t>
            </a:r>
          </a:p>
          <a:p>
            <a:r>
              <a:rPr lang="en-IN" sz="2000" dirty="0"/>
              <a:t>Group the data by year, week, and device type for closer analysis.</a:t>
            </a:r>
          </a:p>
          <a:p>
            <a:r>
              <a:rPr lang="en-IN" sz="2000" dirty="0"/>
              <a:t>Engagement trends identified based on device usage over time.</a:t>
            </a:r>
          </a:p>
          <a:p>
            <a:r>
              <a:rPr lang="en-IN" sz="2000" dirty="0"/>
              <a:t>This enables understanding of platform-specific engagement and optimizing for user </a:t>
            </a:r>
            <a:r>
              <a:rPr lang="en-IN" sz="2000" dirty="0" err="1"/>
              <a:t>behavior</a:t>
            </a:r>
            <a:r>
              <a:rPr lang="en-IN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9A762-D66D-F87B-F5D3-7F59902A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2" y="317639"/>
            <a:ext cx="8361575" cy="36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15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Case Study 2 - Email Engagement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/>
              <a:t>E. Email Engagement</a:t>
            </a:r>
          </a:p>
          <a:p>
            <a:r>
              <a:rPr sz="2000" dirty="0"/>
              <a:t>Objective: Calculate email engagement metrics (open rate, click rate).</a:t>
            </a:r>
          </a:p>
          <a:p>
            <a:r>
              <a:rPr lang="en-US" sz="2000" dirty="0"/>
              <a:t>This query calculates the email opening rate and email clicking rate by first categorizing user actions into </a:t>
            </a:r>
            <a:r>
              <a:rPr lang="en-US" sz="2000" dirty="0" err="1"/>
              <a:t>email_sent</a:t>
            </a:r>
            <a:r>
              <a:rPr lang="en-US" sz="2000" dirty="0"/>
              <a:t>, </a:t>
            </a:r>
            <a:r>
              <a:rPr lang="en-US" sz="2000" dirty="0" err="1"/>
              <a:t>email_opened</a:t>
            </a:r>
            <a:r>
              <a:rPr lang="en-US" sz="2000" dirty="0"/>
              <a:t>, and </a:t>
            </a:r>
            <a:r>
              <a:rPr lang="en-US" sz="2000" dirty="0" err="1"/>
              <a:t>email_clicked</a:t>
            </a:r>
            <a:r>
              <a:rPr lang="en-US" sz="2000" dirty="0"/>
              <a:t>. </a:t>
            </a:r>
          </a:p>
          <a:p>
            <a:r>
              <a:rPr lang="en-US" sz="2000" dirty="0"/>
              <a:t>It then calculates the percentage of emails opened and clicked out of those sent. </a:t>
            </a:r>
          </a:p>
          <a:p>
            <a:r>
              <a:rPr lang="en-US" sz="2000" dirty="0"/>
              <a:t>The formula for each rate is the sum of respective actions divided by the total number of emails sent, expressed as a percentage.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CB00C-305B-C44E-7849-63CDEE23194F}"/>
              </a:ext>
            </a:extLst>
          </p:cNvPr>
          <p:cNvSpPr txBox="1"/>
          <p:nvPr/>
        </p:nvSpPr>
        <p:spPr>
          <a:xfrm>
            <a:off x="278090" y="9675"/>
            <a:ext cx="799864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Queries:</a:t>
            </a:r>
          </a:p>
          <a:p>
            <a:endParaRPr lang="en-IN" dirty="0"/>
          </a:p>
          <a:p>
            <a:r>
              <a:rPr lang="en-US" dirty="0"/>
              <a:t>SELECT</a:t>
            </a:r>
          </a:p>
          <a:p>
            <a:r>
              <a:rPr lang="en-US" dirty="0"/>
              <a:t> 100.0*SUM(CASE when </a:t>
            </a:r>
            <a:r>
              <a:rPr lang="en-US" dirty="0" err="1"/>
              <a:t>email_cat</a:t>
            </a:r>
            <a:r>
              <a:rPr lang="en-US" dirty="0"/>
              <a:t> = '</a:t>
            </a:r>
            <a:r>
              <a:rPr lang="en-US" dirty="0" err="1"/>
              <a:t>email_opened</a:t>
            </a:r>
            <a:r>
              <a:rPr lang="en-US" dirty="0"/>
              <a:t>' then 1 else 0 end)/SUM(CASE when </a:t>
            </a:r>
          </a:p>
          <a:p>
            <a:r>
              <a:rPr lang="en-US" dirty="0" err="1"/>
              <a:t>email_cat</a:t>
            </a:r>
            <a:r>
              <a:rPr lang="en-US" dirty="0"/>
              <a:t> = '</a:t>
            </a:r>
            <a:r>
              <a:rPr lang="en-US" dirty="0" err="1"/>
              <a:t>email_sent</a:t>
            </a:r>
            <a:r>
              <a:rPr lang="en-US" dirty="0"/>
              <a:t>' then 1 else 0 end) as </a:t>
            </a:r>
            <a:r>
              <a:rPr lang="en-US" dirty="0" err="1"/>
              <a:t>email_opening_rate</a:t>
            </a:r>
            <a:r>
              <a:rPr lang="en-US" dirty="0"/>
              <a:t>,</a:t>
            </a:r>
          </a:p>
          <a:p>
            <a:r>
              <a:rPr lang="en-US" dirty="0"/>
              <a:t> 100.0*SUM(CASE when </a:t>
            </a:r>
            <a:r>
              <a:rPr lang="en-US" dirty="0" err="1"/>
              <a:t>email_cat</a:t>
            </a:r>
            <a:r>
              <a:rPr lang="en-US" dirty="0"/>
              <a:t> = '</a:t>
            </a:r>
            <a:r>
              <a:rPr lang="en-US" dirty="0" err="1"/>
              <a:t>email_clicked</a:t>
            </a:r>
            <a:r>
              <a:rPr lang="en-US" dirty="0"/>
              <a:t>' then 1 else 0 end)/SUM(CASE when </a:t>
            </a:r>
          </a:p>
          <a:p>
            <a:r>
              <a:rPr lang="en-US" dirty="0" err="1"/>
              <a:t>email_cat</a:t>
            </a:r>
            <a:r>
              <a:rPr lang="en-US" dirty="0"/>
              <a:t> = '</a:t>
            </a:r>
            <a:r>
              <a:rPr lang="en-US" dirty="0" err="1"/>
              <a:t>email_sent</a:t>
            </a:r>
            <a:r>
              <a:rPr lang="en-US" dirty="0"/>
              <a:t>' then 1 else 0 end) as </a:t>
            </a:r>
            <a:r>
              <a:rPr lang="en-US" dirty="0" err="1"/>
              <a:t>email_clicking_rate</a:t>
            </a:r>
            <a:endParaRPr lang="en-US" dirty="0"/>
          </a:p>
          <a:p>
            <a:r>
              <a:rPr lang="en-US" dirty="0"/>
              <a:t> FROM 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SELECT </a:t>
            </a:r>
          </a:p>
          <a:p>
            <a:r>
              <a:rPr lang="en-US" dirty="0"/>
              <a:t>*,</a:t>
            </a:r>
          </a:p>
          <a:p>
            <a:r>
              <a:rPr lang="en-US" dirty="0"/>
              <a:t> CASE </a:t>
            </a:r>
          </a:p>
          <a:p>
            <a:r>
              <a:rPr lang="en-US" dirty="0"/>
              <a:t>WHEN action in ('sent_weekly_digest','</a:t>
            </a:r>
            <a:r>
              <a:rPr lang="en-US" dirty="0" err="1"/>
              <a:t>sent_reengagement_email</a:t>
            </a:r>
            <a:r>
              <a:rPr lang="en-US" dirty="0"/>
              <a:t>')</a:t>
            </a:r>
          </a:p>
          <a:p>
            <a:r>
              <a:rPr lang="en-US" dirty="0"/>
              <a:t> then '</a:t>
            </a:r>
            <a:r>
              <a:rPr lang="en-US" dirty="0" err="1"/>
              <a:t>email_sent</a:t>
            </a:r>
            <a:r>
              <a:rPr lang="en-US" dirty="0"/>
              <a:t>'</a:t>
            </a:r>
          </a:p>
          <a:p>
            <a:r>
              <a:rPr lang="en-US" dirty="0"/>
              <a:t> WHEN action in ('</a:t>
            </a:r>
            <a:r>
              <a:rPr lang="en-US" dirty="0" err="1"/>
              <a:t>email_open</a:t>
            </a:r>
            <a:r>
              <a:rPr lang="en-US" dirty="0"/>
              <a:t>')</a:t>
            </a:r>
          </a:p>
          <a:p>
            <a:r>
              <a:rPr lang="en-US" dirty="0"/>
              <a:t> then '</a:t>
            </a:r>
            <a:r>
              <a:rPr lang="en-US" dirty="0" err="1"/>
              <a:t>email_opened</a:t>
            </a:r>
            <a:r>
              <a:rPr lang="en-US" dirty="0"/>
              <a:t>'</a:t>
            </a:r>
          </a:p>
          <a:p>
            <a:r>
              <a:rPr lang="en-US" dirty="0"/>
              <a:t> WHEN action in ('</a:t>
            </a:r>
            <a:r>
              <a:rPr lang="en-US" dirty="0" err="1"/>
              <a:t>email_clickthrough</a:t>
            </a:r>
            <a:r>
              <a:rPr lang="en-US" dirty="0"/>
              <a:t>')</a:t>
            </a:r>
          </a:p>
          <a:p>
            <a:r>
              <a:rPr lang="en-US" dirty="0"/>
              <a:t> then '</a:t>
            </a:r>
            <a:r>
              <a:rPr lang="en-US" dirty="0" err="1"/>
              <a:t>email_clicked</a:t>
            </a:r>
            <a:r>
              <a:rPr lang="en-US" dirty="0"/>
              <a:t>'</a:t>
            </a:r>
          </a:p>
          <a:p>
            <a:r>
              <a:rPr lang="en-US" dirty="0"/>
              <a:t> end as </a:t>
            </a:r>
            <a:r>
              <a:rPr lang="en-US" dirty="0" err="1"/>
              <a:t>email_cat</a:t>
            </a:r>
            <a:endParaRPr lang="en-US" dirty="0"/>
          </a:p>
          <a:p>
            <a:r>
              <a:rPr lang="en-US" dirty="0"/>
              <a:t> from </a:t>
            </a:r>
            <a:r>
              <a:rPr lang="en-US" dirty="0" err="1"/>
              <a:t>operations_analytics.user_events</a:t>
            </a:r>
            <a:endParaRPr lang="en-US" dirty="0"/>
          </a:p>
          <a:p>
            <a:r>
              <a:rPr lang="en-US" dirty="0"/>
              <a:t> ) 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4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00606-F39F-E987-9B58-81F264224FC7}"/>
              </a:ext>
            </a:extLst>
          </p:cNvPr>
          <p:cNvSpPr txBox="1"/>
          <p:nvPr/>
        </p:nvSpPr>
        <p:spPr>
          <a:xfrm>
            <a:off x="1524000" y="750669"/>
            <a:ext cx="5090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Result-:</a:t>
            </a:r>
          </a:p>
          <a:p>
            <a:endParaRPr lang="en-IN" sz="32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AAB379-5C07-09B4-907E-238A96022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5408"/>
              </p:ext>
            </p:extLst>
          </p:nvPr>
        </p:nvGraphicFramePr>
        <p:xfrm>
          <a:off x="1524000" y="1734820"/>
          <a:ext cx="6096000" cy="652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176219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39165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email_opening_rate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email_clicking_rate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207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33.58339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14.78989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283138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FEAC89-A66B-D62D-E332-46242FD5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7" y="2941163"/>
            <a:ext cx="7211505" cy="37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03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B02A0-DEC5-88F8-AD68-DF38A8C07A0D}"/>
              </a:ext>
            </a:extLst>
          </p:cNvPr>
          <p:cNvSpPr txBox="1"/>
          <p:nvPr/>
        </p:nvSpPr>
        <p:spPr>
          <a:xfrm>
            <a:off x="584462" y="395926"/>
            <a:ext cx="7871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RESULT-:</a:t>
            </a:r>
          </a:p>
          <a:p>
            <a:r>
              <a:rPr lang="en-US" sz="2000" dirty="0"/>
              <a:t>Calculated key email performance metrics:</a:t>
            </a:r>
          </a:p>
          <a:p>
            <a:r>
              <a:rPr lang="en-US" sz="2000" dirty="0"/>
              <a:t>Email Opening Rate: Percentage of sent emails that were opened.</a:t>
            </a:r>
          </a:p>
          <a:p>
            <a:r>
              <a:rPr lang="en-US" sz="2000" dirty="0"/>
              <a:t>Email Clicking Rate: The percentage of emails sent that were clicked.</a:t>
            </a:r>
          </a:p>
          <a:p>
            <a:r>
              <a:rPr lang="en-US" sz="2000" dirty="0"/>
              <a:t>Classified user actions as sent, opened, and clicked email events for detailed analysis.</a:t>
            </a:r>
          </a:p>
          <a:p>
            <a:r>
              <a:rPr lang="en-US" sz="2000" dirty="0"/>
              <a:t>This gives a glimpse into the effectiveness of email campaigns and user engagement.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740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1F34F0-479E-8095-0536-1FF0E350EB2A}"/>
              </a:ext>
            </a:extLst>
          </p:cNvPr>
          <p:cNvSpPr txBox="1"/>
          <p:nvPr/>
        </p:nvSpPr>
        <p:spPr>
          <a:xfrm>
            <a:off x="443060" y="377072"/>
            <a:ext cx="838985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Creating and Loading Data into </a:t>
            </a:r>
            <a:r>
              <a:rPr lang="en-US" sz="3200" dirty="0" err="1"/>
              <a:t>job_data</a:t>
            </a:r>
            <a:r>
              <a:rPr lang="en-US" sz="3200" dirty="0"/>
              <a:t> Table:</a:t>
            </a:r>
          </a:p>
          <a:p>
            <a:endParaRPr lang="en-US" sz="3200" dirty="0"/>
          </a:p>
          <a:p>
            <a:r>
              <a:rPr lang="en-US" b="1" dirty="0"/>
              <a:t>Table Creation:</a:t>
            </a:r>
          </a:p>
          <a:p>
            <a:endParaRPr lang="en-US" dirty="0"/>
          </a:p>
          <a:p>
            <a:r>
              <a:rPr lang="en-US" sz="2000" dirty="0"/>
              <a:t>A table named </a:t>
            </a:r>
            <a:r>
              <a:rPr lang="en-US" sz="2000" dirty="0" err="1"/>
              <a:t>job_data</a:t>
            </a:r>
            <a:r>
              <a:rPr lang="en-US" sz="2000" dirty="0"/>
              <a:t> is created with columns for ds (date), </a:t>
            </a:r>
            <a:r>
              <a:rPr lang="en-US" sz="2000" dirty="0" err="1"/>
              <a:t>job_id</a:t>
            </a:r>
            <a:r>
              <a:rPr lang="en-US" sz="2000" dirty="0"/>
              <a:t>, </a:t>
            </a:r>
            <a:r>
              <a:rPr lang="en-US" sz="2000" dirty="0" err="1"/>
              <a:t>actor_id</a:t>
            </a:r>
            <a:r>
              <a:rPr lang="en-US" sz="2000" dirty="0"/>
              <a:t>, event, language, </a:t>
            </a:r>
            <a:r>
              <a:rPr lang="en-US" sz="2000" dirty="0" err="1"/>
              <a:t>time_spent</a:t>
            </a:r>
            <a:r>
              <a:rPr lang="en-US" sz="2000" dirty="0"/>
              <a:t>, and org.</a:t>
            </a:r>
          </a:p>
          <a:p>
            <a:r>
              <a:rPr lang="en-US" sz="2000" dirty="0"/>
              <a:t>The ds column stores the date, and other columns store job-related information.</a:t>
            </a:r>
          </a:p>
          <a:p>
            <a:endParaRPr lang="en-US" dirty="0"/>
          </a:p>
          <a:p>
            <a:r>
              <a:rPr lang="en-US" b="1" dirty="0"/>
              <a:t>Loading Data:</a:t>
            </a:r>
          </a:p>
          <a:p>
            <a:endParaRPr lang="en-US" dirty="0"/>
          </a:p>
          <a:p>
            <a:r>
              <a:rPr lang="en-US" sz="2000" dirty="0"/>
              <a:t>Data is loaded from a CSV file (job_data.csv) into the </a:t>
            </a:r>
            <a:r>
              <a:rPr lang="en-US" sz="2000" dirty="0" err="1"/>
              <a:t>job_data</a:t>
            </a:r>
            <a:r>
              <a:rPr lang="en-US" sz="2000" dirty="0"/>
              <a:t> table.</a:t>
            </a:r>
          </a:p>
          <a:p>
            <a:r>
              <a:rPr lang="en-US" sz="2000" dirty="0"/>
              <a:t>Fields are separated by commas, enclosed by double quotes, and each row ends with a newline.</a:t>
            </a:r>
          </a:p>
          <a:p>
            <a:r>
              <a:rPr lang="en-US" sz="2000" dirty="0"/>
              <a:t>The first row (headers) is ignored.</a:t>
            </a:r>
          </a:p>
          <a:p>
            <a:r>
              <a:rPr lang="en-US" sz="2000" dirty="0"/>
              <a:t>The ds column is formatted into a DATE type using STR_TO_DATE.</a:t>
            </a:r>
          </a:p>
          <a:p>
            <a:r>
              <a:rPr lang="en-US" sz="2000" dirty="0"/>
              <a:t>This concise explanation summarizes the purpose of the code and its </a:t>
            </a:r>
            <a:r>
              <a:rPr lang="en-US" sz="2000" dirty="0" err="1"/>
              <a:t>functionalit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516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 Study 1 - Job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92" y="1046375"/>
            <a:ext cx="8338008" cy="55369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A. Number of jobs reviewed per hour per day </a:t>
            </a:r>
            <a:endParaRPr lang="en-US" sz="1800" dirty="0"/>
          </a:p>
          <a:p>
            <a:r>
              <a:rPr sz="1800" dirty="0"/>
              <a:t>Objective: Calculate the number of jobs reviewed per hour per day for November 2020.</a:t>
            </a:r>
          </a:p>
          <a:p>
            <a:r>
              <a:rPr lang="en-US" sz="1800" dirty="0"/>
              <a:t>Query to Find Jobs Reviewed per Hour per Day (November 2020):</a:t>
            </a:r>
          </a:p>
          <a:p>
            <a:r>
              <a:rPr lang="en-US" sz="1800" dirty="0"/>
              <a:t>Selecting Date and Hour:</a:t>
            </a:r>
          </a:p>
          <a:p>
            <a:r>
              <a:rPr lang="en-US" sz="1800" dirty="0"/>
              <a:t>DATE(ds) extracts the date from the ds column, so the data is grouped by the day of review.</a:t>
            </a:r>
          </a:p>
          <a:p>
            <a:r>
              <a:rPr lang="en-US" sz="1800" dirty="0"/>
              <a:t>The HOUR(TIMESTAMP(ds)) extracts the hour of the day when the job was reviewed.</a:t>
            </a:r>
          </a:p>
          <a:p>
            <a:r>
              <a:rPr lang="en-US" sz="1800" dirty="0"/>
              <a:t>Counting Jobs Reviewed:</a:t>
            </a:r>
          </a:p>
          <a:p>
            <a:r>
              <a:rPr lang="en-US" sz="1800" dirty="0"/>
              <a:t>COUNT(</a:t>
            </a:r>
            <a:r>
              <a:rPr lang="en-US" sz="1800" dirty="0" err="1"/>
              <a:t>job_id</a:t>
            </a:r>
            <a:r>
              <a:rPr lang="en-US" sz="1800" dirty="0"/>
              <a:t>) counts the number of jobs reviewed per day and hour.</a:t>
            </a:r>
          </a:p>
          <a:p>
            <a:r>
              <a:rPr lang="en-US" sz="1800" dirty="0"/>
              <a:t>Filtering Data:</a:t>
            </a:r>
          </a:p>
          <a:p>
            <a:r>
              <a:rPr lang="en-US" sz="1800" dirty="0"/>
              <a:t>Filtering by WHERE clause where the month is November 2020 (ds BETWEEN '2020-11-01' AND '2020-11-30')</a:t>
            </a:r>
          </a:p>
          <a:p>
            <a:r>
              <a:rPr lang="en-US" sz="1800" dirty="0"/>
              <a:t>Grouping and Ordering:</a:t>
            </a:r>
          </a:p>
          <a:p>
            <a:r>
              <a:rPr lang="en-US" sz="1800" dirty="0"/>
              <a:t>GROUP BY</a:t>
            </a:r>
          </a:p>
          <a:p>
            <a:r>
              <a:rPr lang="en-US" sz="1800" dirty="0"/>
              <a:t>clause grouped the data according to date and hour in review</a:t>
            </a:r>
          </a:p>
          <a:p>
            <a:r>
              <a:rPr lang="en-US" sz="1800" dirty="0"/>
              <a:t>ORDER BY clause ordered it by date and hour as well.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F4F22-B410-EB8A-E35D-597631896EF9}"/>
              </a:ext>
            </a:extLst>
          </p:cNvPr>
          <p:cNvSpPr txBox="1"/>
          <p:nvPr/>
        </p:nvSpPr>
        <p:spPr>
          <a:xfrm>
            <a:off x="678731" y="866076"/>
            <a:ext cx="654691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Queries:</a:t>
            </a:r>
          </a:p>
          <a:p>
            <a:r>
              <a:rPr lang="en-US" sz="2000" dirty="0"/>
              <a:t>SELECT     DATE(ds) AS </a:t>
            </a:r>
            <a:r>
              <a:rPr lang="en-US" sz="2000" dirty="0" err="1"/>
              <a:t>review_date</a:t>
            </a:r>
            <a:r>
              <a:rPr lang="en-US" sz="2000" dirty="0"/>
              <a:t>,     HOUR(TIMESTAMP(ds)) AS </a:t>
            </a:r>
            <a:r>
              <a:rPr lang="en-US" sz="2000" dirty="0" err="1"/>
              <a:t>review_hour</a:t>
            </a:r>
            <a:r>
              <a:rPr lang="en-US" sz="2000" dirty="0"/>
              <a:t>,     COUNT(</a:t>
            </a:r>
            <a:r>
              <a:rPr lang="en-US" sz="2000" dirty="0" err="1"/>
              <a:t>job_id</a:t>
            </a:r>
            <a:r>
              <a:rPr lang="en-US" sz="2000" dirty="0"/>
              <a:t>) AS </a:t>
            </a:r>
            <a:r>
              <a:rPr lang="en-US" sz="2000" dirty="0" err="1"/>
              <a:t>jobs_reviewed</a:t>
            </a:r>
            <a:r>
              <a:rPr lang="en-US" sz="2000" dirty="0"/>
              <a:t> FROM </a:t>
            </a:r>
            <a:r>
              <a:rPr lang="en-US" sz="2000" dirty="0" err="1"/>
              <a:t>job_dataWHERE</a:t>
            </a:r>
            <a:r>
              <a:rPr lang="en-US" sz="2000" dirty="0"/>
              <a:t> ds BETWEEN '2020-11-01' AND '2020-11-30'GROUP BY </a:t>
            </a:r>
            <a:r>
              <a:rPr lang="en-US" sz="2000" dirty="0" err="1"/>
              <a:t>review_date</a:t>
            </a:r>
            <a:r>
              <a:rPr lang="en-US" sz="2000" dirty="0"/>
              <a:t>, </a:t>
            </a:r>
            <a:r>
              <a:rPr lang="en-US" sz="2000" dirty="0" err="1"/>
              <a:t>review_hourORDER</a:t>
            </a:r>
            <a:r>
              <a:rPr lang="en-US" sz="2000" dirty="0"/>
              <a:t> BY </a:t>
            </a:r>
            <a:r>
              <a:rPr lang="en-US" sz="2000" dirty="0" err="1"/>
              <a:t>review_date</a:t>
            </a:r>
            <a:r>
              <a:rPr lang="en-US" sz="2000" dirty="0"/>
              <a:t>, </a:t>
            </a:r>
            <a:r>
              <a:rPr lang="en-US" sz="2000" dirty="0" err="1"/>
              <a:t>review_hour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3200" dirty="0"/>
              <a:t>Results:</a:t>
            </a:r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9ACDBF-24BF-FAA6-9187-750B8490A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57143"/>
              </p:ext>
            </p:extLst>
          </p:nvPr>
        </p:nvGraphicFramePr>
        <p:xfrm>
          <a:off x="751002" y="4066952"/>
          <a:ext cx="60960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442196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75562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918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review_date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review_hour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jobs_reviewed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65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25-11-2020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14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26-11-2020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603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27-11-2020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908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28-11-2020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47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29-11-2020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987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30-11-2020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6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CEE28B-5002-025A-FD8B-E1C1F145F894}"/>
              </a:ext>
            </a:extLst>
          </p:cNvPr>
          <p:cNvSpPr txBox="1"/>
          <p:nvPr/>
        </p:nvSpPr>
        <p:spPr>
          <a:xfrm>
            <a:off x="480767" y="3601039"/>
            <a:ext cx="651863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RESULT-:</a:t>
            </a:r>
          </a:p>
          <a:p>
            <a:r>
              <a:rPr lang="en-IN" dirty="0"/>
              <a:t>Job Review Analysis - November 2020</a:t>
            </a:r>
          </a:p>
          <a:p>
            <a:endParaRPr lang="en-IN" dirty="0"/>
          </a:p>
          <a:p>
            <a:r>
              <a:rPr lang="en-IN" dirty="0"/>
              <a:t>Reviews Reviewed: Data is </a:t>
            </a:r>
            <a:r>
              <a:rPr lang="en-IN" dirty="0" err="1"/>
              <a:t>analyzed</a:t>
            </a:r>
            <a:r>
              <a:rPr lang="en-IN" dirty="0"/>
              <a:t> between November 1–30, 2020.</a:t>
            </a:r>
          </a:p>
          <a:p>
            <a:r>
              <a:rPr lang="en-IN" dirty="0"/>
              <a:t>Reviews sorted by date and time.</a:t>
            </a:r>
          </a:p>
          <a:p>
            <a:r>
              <a:rPr lang="en-IN" dirty="0"/>
              <a:t>Displays the trends in review activity for the month.         Displays the trends in review activity for the month.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6CD2B-F4DE-C677-163E-7CBEACCF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" y="188536"/>
            <a:ext cx="6935157" cy="31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6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1 - 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656"/>
            <a:ext cx="8229600" cy="5618375"/>
          </a:xfrm>
        </p:spPr>
        <p:txBody>
          <a:bodyPr>
            <a:normAutofit fontScale="85000" lnSpcReduction="10000"/>
          </a:bodyPr>
          <a:lstStyle/>
          <a:p>
            <a:r>
              <a:rPr sz="2000" b="1" dirty="0"/>
              <a:t>B. Throughput (7-day Rolling Average)</a:t>
            </a:r>
          </a:p>
          <a:p>
            <a:r>
              <a:rPr sz="2000" dirty="0"/>
              <a:t>Objective: Calculate the 7-day rolling average of throughput</a:t>
            </a:r>
            <a:r>
              <a:rPr lang="en-US" sz="2000" dirty="0"/>
              <a:t>-:</a:t>
            </a:r>
          </a:p>
          <a:p>
            <a:r>
              <a:rPr lang="en-US" sz="2000" dirty="0"/>
              <a:t>1. Daily Event Count:</a:t>
            </a:r>
          </a:p>
          <a:p>
            <a:r>
              <a:rPr lang="en-US" sz="2000" dirty="0"/>
              <a:t>The  </a:t>
            </a:r>
            <a:r>
              <a:rPr lang="en-US" sz="2000" dirty="0" err="1"/>
              <a:t>daily_throughput</a:t>
            </a:r>
            <a:r>
              <a:rPr lang="en-US" sz="2000" dirty="0"/>
              <a:t>  CTE computes the count of events ( COUNT(*) ) per day by grouping the  </a:t>
            </a:r>
            <a:r>
              <a:rPr lang="en-US" sz="2000" dirty="0" err="1"/>
              <a:t>job_data</a:t>
            </a:r>
            <a:r>
              <a:rPr lang="en-US" sz="2000" dirty="0"/>
              <a:t>  table based on  </a:t>
            </a:r>
            <a:r>
              <a:rPr lang="en-US" sz="2000" dirty="0" err="1"/>
              <a:t>review_date</a:t>
            </a:r>
            <a:r>
              <a:rPr lang="en-US" sz="2000" dirty="0"/>
              <a:t> , which is extracted from the  ds  column.</a:t>
            </a:r>
          </a:p>
          <a:p>
            <a:endParaRPr lang="en-US" sz="2000" dirty="0"/>
          </a:p>
          <a:p>
            <a:r>
              <a:rPr lang="en-US" sz="2000" dirty="0"/>
              <a:t>2.Rolling Average Computation:</a:t>
            </a:r>
          </a:p>
          <a:p>
            <a:pPr marL="0" indent="0">
              <a:buNone/>
            </a:pPr>
            <a:r>
              <a:rPr lang="en-US" sz="2000" dirty="0"/>
              <a:t>       The outer  SELECT  computes the 7-day rolling average of daily events using the  </a:t>
            </a:r>
          </a:p>
          <a:p>
            <a:pPr marL="0" indent="0">
              <a:buNone/>
            </a:pPr>
            <a:r>
              <a:rPr lang="en-US" sz="2000" dirty="0"/>
              <a:t>       AVG(</a:t>
            </a:r>
            <a:r>
              <a:rPr lang="en-US" sz="2000" dirty="0" err="1"/>
              <a:t>daily_events</a:t>
            </a:r>
            <a:r>
              <a:rPr lang="en-US" sz="2000" dirty="0"/>
              <a:t>) OVER (ORDER BY </a:t>
            </a:r>
            <a:r>
              <a:rPr lang="en-US" sz="2000" dirty="0" err="1"/>
              <a:t>review_date</a:t>
            </a:r>
            <a:r>
              <a:rPr lang="en-US" sz="2000" dirty="0"/>
              <a:t> ROWS 6 PRECEDING)  window</a:t>
            </a:r>
          </a:p>
          <a:p>
            <a:pPr marL="0" indent="0">
              <a:buNone/>
            </a:pPr>
            <a:r>
              <a:rPr lang="en-US" sz="2000" dirty="0"/>
              <a:t>        function.</a:t>
            </a:r>
          </a:p>
          <a:p>
            <a:r>
              <a:rPr lang="en-US" sz="2000" dirty="0"/>
              <a:t> It averages the  </a:t>
            </a:r>
            <a:r>
              <a:rPr lang="en-US" sz="2000" dirty="0" err="1"/>
              <a:t>daily_events</a:t>
            </a:r>
            <a:r>
              <a:rPr lang="en-US" sz="2000" dirty="0"/>
              <a:t>  for each day, taking into account the preceding 6 days ( ROWS 6 PRECEDING ).</a:t>
            </a:r>
          </a:p>
          <a:p>
            <a:endParaRPr lang="en-US" sz="2000" dirty="0"/>
          </a:p>
          <a:p>
            <a:r>
              <a:rPr lang="en-US" sz="2000" dirty="0"/>
              <a:t>3.Displaying Results:</a:t>
            </a:r>
          </a:p>
          <a:p>
            <a:r>
              <a:rPr lang="en-US" sz="2000" dirty="0"/>
              <a:t> Finally, the result is displaying  </a:t>
            </a:r>
            <a:r>
              <a:rPr lang="en-US" sz="2000" dirty="0" err="1"/>
              <a:t>review_date</a:t>
            </a:r>
            <a:r>
              <a:rPr lang="en-US" sz="2000" dirty="0"/>
              <a:t> , the  </a:t>
            </a:r>
            <a:r>
              <a:rPr lang="en-US" sz="2000" dirty="0" err="1"/>
              <a:t>daily_events</a:t>
            </a:r>
            <a:r>
              <a:rPr lang="en-US" sz="2000" dirty="0"/>
              <a:t> , and the computed  rolling_avg_7_days , which is rounded to 2 decimal places.</a:t>
            </a:r>
          </a:p>
          <a:p>
            <a:endParaRPr lang="en-US" sz="2000" dirty="0"/>
          </a:p>
          <a:p>
            <a:r>
              <a:rPr lang="en-US" sz="2000" dirty="0"/>
              <a:t>4. Ordering the Results:</a:t>
            </a:r>
          </a:p>
          <a:p>
            <a:r>
              <a:rPr lang="en-US" sz="2000" dirty="0"/>
              <a:t>   - The  ORDER BY </a:t>
            </a:r>
            <a:r>
              <a:rPr lang="en-US" sz="2000" dirty="0" err="1"/>
              <a:t>review_date</a:t>
            </a:r>
            <a:r>
              <a:rPr lang="en-US" sz="2000" dirty="0"/>
              <a:t>  ensures that the data is sorted by the review date.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1F8A32-94C0-1289-A698-72A12DF5A5D0}"/>
              </a:ext>
            </a:extLst>
          </p:cNvPr>
          <p:cNvSpPr txBox="1"/>
          <p:nvPr/>
        </p:nvSpPr>
        <p:spPr>
          <a:xfrm>
            <a:off x="952108" y="735291"/>
            <a:ext cx="606614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Queries:</a:t>
            </a:r>
          </a:p>
          <a:p>
            <a:r>
              <a:rPr lang="en-US" sz="1800" dirty="0"/>
              <a:t>WITH </a:t>
            </a:r>
            <a:r>
              <a:rPr lang="en-US" sz="1800" dirty="0" err="1"/>
              <a:t>daily_throughput</a:t>
            </a:r>
            <a:r>
              <a:rPr lang="en-US" sz="1800" dirty="0"/>
              <a:t> AS (</a:t>
            </a:r>
          </a:p>
          <a:p>
            <a:r>
              <a:rPr lang="en-US" sz="1800" dirty="0"/>
              <a:t>    SELECT </a:t>
            </a:r>
          </a:p>
          <a:p>
            <a:r>
              <a:rPr lang="en-US" sz="1800" dirty="0"/>
              <a:t>        DATE(ds) AS </a:t>
            </a:r>
            <a:r>
              <a:rPr lang="en-US" sz="1800" dirty="0" err="1"/>
              <a:t>review_date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COUNT(*) AS </a:t>
            </a:r>
            <a:r>
              <a:rPr lang="en-US" sz="1800" dirty="0" err="1"/>
              <a:t>daily_events</a:t>
            </a:r>
            <a:endParaRPr lang="en-US" sz="1800" dirty="0"/>
          </a:p>
          <a:p>
            <a:r>
              <a:rPr lang="en-US" sz="1800" dirty="0"/>
              <a:t>    FROM </a:t>
            </a:r>
            <a:r>
              <a:rPr lang="en-US" sz="1800" dirty="0" err="1"/>
              <a:t>job_data</a:t>
            </a:r>
            <a:endParaRPr lang="en-US" sz="1800" dirty="0"/>
          </a:p>
          <a:p>
            <a:r>
              <a:rPr lang="en-US" sz="1800" dirty="0"/>
              <a:t>    GROUP BY </a:t>
            </a:r>
            <a:r>
              <a:rPr lang="en-US" sz="1800" dirty="0" err="1"/>
              <a:t>review_date</a:t>
            </a:r>
            <a:endParaRPr lang="en-US" sz="1800" dirty="0"/>
          </a:p>
          <a:p>
            <a:r>
              <a:rPr lang="en-US" sz="1800" dirty="0"/>
              <a:t>)</a:t>
            </a:r>
          </a:p>
          <a:p>
            <a:r>
              <a:rPr lang="en-US" sz="1800" dirty="0"/>
              <a:t>SELECT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review_date</a:t>
            </a:r>
            <a:r>
              <a:rPr lang="en-US" sz="1800" dirty="0"/>
              <a:t>,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daily_events</a:t>
            </a:r>
            <a:r>
              <a:rPr lang="en-US" sz="1800" dirty="0"/>
              <a:t>,</a:t>
            </a:r>
          </a:p>
          <a:p>
            <a:r>
              <a:rPr lang="en-US" sz="1800" dirty="0"/>
              <a:t>    ROUND(AVG(</a:t>
            </a:r>
            <a:r>
              <a:rPr lang="en-US" sz="1800" dirty="0" err="1"/>
              <a:t>daily_events</a:t>
            </a:r>
            <a:r>
              <a:rPr lang="en-US" sz="1800" dirty="0"/>
              <a:t>) OVER (ORDER BY </a:t>
            </a:r>
            <a:r>
              <a:rPr lang="en-US" sz="1800" dirty="0" err="1"/>
              <a:t>review_date</a:t>
            </a:r>
            <a:r>
              <a:rPr lang="en-US" sz="1800" dirty="0"/>
              <a:t> ROWS 6 PRECEDING), 2) AS rolling_avg_7_days</a:t>
            </a:r>
          </a:p>
          <a:p>
            <a:r>
              <a:rPr lang="en-US" sz="1800" dirty="0"/>
              <a:t>FROM </a:t>
            </a:r>
            <a:r>
              <a:rPr lang="en-US" sz="1800" dirty="0" err="1"/>
              <a:t>daily_throughput</a:t>
            </a:r>
            <a:endParaRPr lang="en-US" sz="1800" dirty="0"/>
          </a:p>
          <a:p>
            <a:r>
              <a:rPr lang="en-US" sz="1800" dirty="0"/>
              <a:t>ORDER BY </a:t>
            </a:r>
            <a:r>
              <a:rPr lang="en-US" sz="1800" dirty="0" err="1"/>
              <a:t>review_date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2800" dirty="0"/>
              <a:t>Results: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41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3586</Words>
  <Application>Microsoft Office PowerPoint</Application>
  <PresentationFormat>On-screen Show (4:3)</PresentationFormat>
  <Paragraphs>476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Manrope</vt:lpstr>
      <vt:lpstr>Office Theme</vt:lpstr>
      <vt:lpstr>Data Analytics Task 3 - Operation Analytics and Investigating Metric Spike</vt:lpstr>
      <vt:lpstr>Introduction</vt:lpstr>
      <vt:lpstr>PowerPoint Presentation</vt:lpstr>
      <vt:lpstr>PowerPoint Presentation</vt:lpstr>
      <vt:lpstr>Case Study 1 - Job Data</vt:lpstr>
      <vt:lpstr>PowerPoint Presentation</vt:lpstr>
      <vt:lpstr>PowerPoint Presentation</vt:lpstr>
      <vt:lpstr>Case Study 1 - Throughput</vt:lpstr>
      <vt:lpstr>PowerPoint Presentation</vt:lpstr>
      <vt:lpstr>PowerPoint Presentation</vt:lpstr>
      <vt:lpstr>PowerPoint Presentation</vt:lpstr>
      <vt:lpstr>Case Study 1 - Percentage Share of Each Language</vt:lpstr>
      <vt:lpstr>PowerPoint Presentation</vt:lpstr>
      <vt:lpstr>PowerPoint Presentation</vt:lpstr>
      <vt:lpstr>PowerPoint Presentation</vt:lpstr>
      <vt:lpstr>Case Study 1 - Duplicate Rows</vt:lpstr>
      <vt:lpstr>PowerPoint Presentation</vt:lpstr>
      <vt:lpstr>PowerPoint Presentation</vt:lpstr>
      <vt:lpstr>PowerPoint Presentation</vt:lpstr>
      <vt:lpstr>PowerPoint Presentation</vt:lpstr>
      <vt:lpstr>Case Study 2 - User Engagement</vt:lpstr>
      <vt:lpstr>PowerPoint Presentation</vt:lpstr>
      <vt:lpstr>PowerPoint Presentation</vt:lpstr>
      <vt:lpstr>Case Study 2 - User Growth</vt:lpstr>
      <vt:lpstr>PowerPoint Presentation</vt:lpstr>
      <vt:lpstr>PowerPoint Presentation</vt:lpstr>
      <vt:lpstr>Case Study 2 - Weekly Retention</vt:lpstr>
      <vt:lpstr>PowerPoint Presentation</vt:lpstr>
      <vt:lpstr>PowerPoint Presentation</vt:lpstr>
      <vt:lpstr>Case Study 2 - Weekly Engagement (Per Device)</vt:lpstr>
      <vt:lpstr>PowerPoint Presentation</vt:lpstr>
      <vt:lpstr>PowerPoint Presentation</vt:lpstr>
      <vt:lpstr>Case Study 2 - Email Engagement Metrics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Sanu Shrivastav</cp:lastModifiedBy>
  <cp:revision>12</cp:revision>
  <dcterms:created xsi:type="dcterms:W3CDTF">2013-01-27T09:14:16Z</dcterms:created>
  <dcterms:modified xsi:type="dcterms:W3CDTF">2024-12-29T16:24:51Z</dcterms:modified>
  <cp:category/>
</cp:coreProperties>
</file>