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CktObre5Y/VP/wIpkhba5KXtN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 name="Shape 17"/>
        <p:cNvGrpSpPr/>
        <p:nvPr/>
      </p:nvGrpSpPr>
      <p:grpSpPr>
        <a:xfrm>
          <a:off x="0" y="0"/>
          <a:ext cx="0" cy="0"/>
          <a:chOff x="0" y="0"/>
          <a:chExt cx="0" cy="0"/>
        </a:xfrm>
      </p:grpSpPr>
      <p:sp>
        <p:nvSpPr>
          <p:cNvPr id="18" name="Google Shape;18;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05100"/>
            <a:ext cx="8520600" cy="19881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GB">
                <a:latin typeface="Times New Roman"/>
                <a:ea typeface="Times New Roman"/>
                <a:cs typeface="Times New Roman"/>
                <a:sym typeface="Times New Roman"/>
              </a:rPr>
              <a:t>Capstone Project</a:t>
            </a:r>
            <a:endParaRPr b="1">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3670350"/>
            <a:ext cx="8520600" cy="792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Clr>
                <a:schemeClr val="dk1"/>
              </a:buClr>
              <a:buSzPts val="1018"/>
              <a:buFont typeface="Arial"/>
              <a:buNone/>
            </a:pPr>
            <a:r>
              <a:rPr lang="en-GB" sz="5200">
                <a:solidFill>
                  <a:schemeClr val="dk1"/>
                </a:solidFill>
              </a:rPr>
              <a:t>Data Analysis</a:t>
            </a:r>
            <a:endParaRPr sz="5200">
              <a:solidFill>
                <a:schemeClr val="dk1"/>
              </a:solidFill>
            </a:endParaRPr>
          </a:p>
        </p:txBody>
      </p:sp>
      <p:pic>
        <p:nvPicPr>
          <p:cNvPr id="56" name="Google Shape;56;p1"/>
          <p:cNvPicPr preferRelativeResize="0"/>
          <p:nvPr/>
        </p:nvPicPr>
        <p:blipFill rotWithShape="1">
          <a:blip r:embed="rId4">
            <a:alphaModFix/>
          </a:blip>
          <a:srcRect b="0" l="0" r="0" t="0"/>
          <a:stretch/>
        </p:blipFill>
        <p:spPr>
          <a:xfrm>
            <a:off x="3017913" y="1406190"/>
            <a:ext cx="3108176" cy="2331126"/>
          </a:xfrm>
          <a:prstGeom prst="rect">
            <a:avLst/>
          </a:prstGeom>
          <a:noFill/>
          <a:ln>
            <a:noFill/>
          </a:ln>
        </p:spPr>
      </p:pic>
      <p:sp>
        <p:nvSpPr>
          <p:cNvPr id="57" name="Google Shape;57;p1"/>
          <p:cNvSpPr txBox="1"/>
          <p:nvPr/>
        </p:nvSpPr>
        <p:spPr>
          <a:xfrm>
            <a:off x="3017925" y="4462950"/>
            <a:ext cx="27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B</a:t>
            </a:r>
            <a:r>
              <a:rPr b="0" i="0" lang="en-GB" sz="1600" u="none" cap="none" strike="noStrike">
                <a:solidFill>
                  <a:schemeClr val="dk1"/>
                </a:solidFill>
                <a:latin typeface="Arial"/>
                <a:ea typeface="Arial"/>
                <a:cs typeface="Arial"/>
                <a:sym typeface="Arial"/>
              </a:rPr>
              <a:t>y - Rishabh Kumar Yadav</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555600"/>
            <a:ext cx="3018900" cy="961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Average price of room type in neighbourhood group</a:t>
            </a:r>
            <a:endParaRPr b="1">
              <a:solidFill>
                <a:schemeClr val="accent4"/>
              </a:solidFill>
            </a:endParaRPr>
          </a:p>
        </p:txBody>
      </p:sp>
      <p:sp>
        <p:nvSpPr>
          <p:cNvPr id="121" name="Google Shape;121;p10"/>
          <p:cNvSpPr txBox="1"/>
          <p:nvPr>
            <p:ph idx="1" type="body"/>
          </p:nvPr>
        </p:nvSpPr>
        <p:spPr>
          <a:xfrm>
            <a:off x="80575" y="1738750"/>
            <a:ext cx="31197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Average price range of entire home/apt is from 127 to 249 USD in different neighbourhood group.</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Average price range of private room  is from 62 to 116 USD in different neighbourhood group.</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Average price range of shared room  is from 50 to 69 USD in different neighbourhood group</a:t>
            </a:r>
            <a:endParaRPr sz="1400">
              <a:solidFill>
                <a:schemeClr val="dk1"/>
              </a:solidFill>
            </a:endParaRPr>
          </a:p>
        </p:txBody>
      </p:sp>
      <p:pic>
        <p:nvPicPr>
          <p:cNvPr id="122" name="Google Shape;122;p10"/>
          <p:cNvPicPr preferRelativeResize="0"/>
          <p:nvPr/>
        </p:nvPicPr>
        <p:blipFill rotWithShape="1">
          <a:blip r:embed="rId3">
            <a:alphaModFix/>
          </a:blip>
          <a:srcRect b="0" l="0" r="0" t="0"/>
          <a:stretch/>
        </p:blipFill>
        <p:spPr>
          <a:xfrm>
            <a:off x="3272100" y="152400"/>
            <a:ext cx="563618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Average night stayed by tourist in different room type</a:t>
            </a:r>
            <a:endParaRPr b="1">
              <a:solidFill>
                <a:schemeClr val="accent4"/>
              </a:solidFill>
            </a:endParaRPr>
          </a:p>
        </p:txBody>
      </p:sp>
      <p:sp>
        <p:nvSpPr>
          <p:cNvPr id="128" name="Google Shape;128;p11"/>
          <p:cNvSpPr txBox="1"/>
          <p:nvPr>
            <p:ph idx="1" type="body"/>
          </p:nvPr>
        </p:nvSpPr>
        <p:spPr>
          <a:xfrm>
            <a:off x="53725" y="1389600"/>
            <a:ext cx="30660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Average night stayed by the tourist is approx 2 to 3 days  in Brooklyn &amp; Manhattan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Bronx,Queens,Staten Island average night stayed by the tourist is 2 to 1 days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Maximum tourist likes to stay in Brooklyn &amp; Manhattan.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Tourist mostly like to stay in entire house/apt or private room</a:t>
            </a:r>
            <a:endParaRPr sz="1400">
              <a:solidFill>
                <a:schemeClr val="dk1"/>
              </a:solidFill>
            </a:endParaRPr>
          </a:p>
        </p:txBody>
      </p:sp>
      <p:pic>
        <p:nvPicPr>
          <p:cNvPr id="129" name="Google Shape;129;p11"/>
          <p:cNvPicPr preferRelativeResize="0"/>
          <p:nvPr/>
        </p:nvPicPr>
        <p:blipFill rotWithShape="1">
          <a:blip r:embed="rId3">
            <a:alphaModFix/>
          </a:blip>
          <a:srcRect b="0" l="0" r="0" t="0"/>
          <a:stretch/>
        </p:blipFill>
        <p:spPr>
          <a:xfrm>
            <a:off x="3272100" y="152400"/>
            <a:ext cx="559138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172800" y="318950"/>
            <a:ext cx="35202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GB">
                <a:solidFill>
                  <a:schemeClr val="accent4"/>
                </a:solidFill>
              </a:rPr>
              <a:t>Max room type hosted</a:t>
            </a:r>
            <a:endParaRPr b="1">
              <a:solidFill>
                <a:schemeClr val="accent4"/>
              </a:solidFill>
            </a:endParaRPr>
          </a:p>
        </p:txBody>
      </p:sp>
      <p:sp>
        <p:nvSpPr>
          <p:cNvPr id="135" name="Google Shape;135;p12"/>
          <p:cNvSpPr txBox="1"/>
          <p:nvPr>
            <p:ph idx="1" type="body"/>
          </p:nvPr>
        </p:nvSpPr>
        <p:spPr>
          <a:xfrm>
            <a:off x="172800" y="1231825"/>
            <a:ext cx="2946900" cy="317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Maximum room are hosted in Manhattan in which entire home/apt and private rooms are hosted near to about 300+</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Brooklyn has the second height hosting in which entire home/apt has the height hosting of about  230 and private rooms are near about 100</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Shared room are relatively listed very low compared to other room type.</a:t>
            </a:r>
            <a:endParaRPr sz="1400">
              <a:solidFill>
                <a:schemeClr val="dk1"/>
              </a:solidFill>
            </a:endParaRPr>
          </a:p>
        </p:txBody>
      </p:sp>
      <p:pic>
        <p:nvPicPr>
          <p:cNvPr id="136" name="Google Shape;136;p12"/>
          <p:cNvPicPr preferRelativeResize="0"/>
          <p:nvPr/>
        </p:nvPicPr>
        <p:blipFill rotWithShape="1">
          <a:blip r:embed="rId3">
            <a:alphaModFix/>
          </a:blip>
          <a:srcRect b="0" l="0" r="0" t="0"/>
          <a:stretch/>
        </p:blipFill>
        <p:spPr>
          <a:xfrm>
            <a:off x="3776000" y="542188"/>
            <a:ext cx="4728125" cy="405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39450" y="58245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SzPct val="136752"/>
              <a:buNone/>
            </a:pPr>
            <a:r>
              <a:t/>
            </a:r>
            <a:endParaRPr b="1" sz="1950">
              <a:solidFill>
                <a:schemeClr val="accent4"/>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ct val="111111"/>
              <a:buNone/>
            </a:pPr>
            <a:r>
              <a:rPr b="1" lang="en-GB">
                <a:solidFill>
                  <a:schemeClr val="accent4"/>
                </a:solidFill>
              </a:rPr>
              <a:t>Area preferred by tourist in Brooklyn</a:t>
            </a:r>
            <a:endParaRPr b="1">
              <a:solidFill>
                <a:schemeClr val="accent4"/>
              </a:solidFill>
            </a:endParaRPr>
          </a:p>
        </p:txBody>
      </p:sp>
      <p:sp>
        <p:nvSpPr>
          <p:cNvPr id="142" name="Google Shape;142;p13"/>
          <p:cNvSpPr txBox="1"/>
          <p:nvPr>
            <p:ph idx="1" type="body"/>
          </p:nvPr>
        </p:nvSpPr>
        <p:spPr>
          <a:xfrm>
            <a:off x="107425" y="1419975"/>
            <a:ext cx="3221700" cy="3180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Bedford,Williamsburg,Bushwick,Crown heights these 4 areas are been mostly preferred by tourist to stay in Brooklyn.</a:t>
            </a:r>
            <a:endParaRPr sz="1400">
              <a:solidFill>
                <a:schemeClr val="dk1"/>
              </a:solidFill>
            </a:endParaRPr>
          </a:p>
          <a:p>
            <a:pPr indent="0" lvl="0" marL="457200" rtl="0" algn="l">
              <a:lnSpc>
                <a:spcPct val="115000"/>
              </a:lnSpc>
              <a:spcBef>
                <a:spcPts val="1200"/>
              </a:spcBef>
              <a:spcAft>
                <a:spcPts val="0"/>
              </a:spcAft>
              <a:buSzPts val="1200"/>
              <a:buNone/>
            </a:pPr>
            <a:r>
              <a:rPr b="1" lang="en-GB" sz="1500" u="sng">
                <a:solidFill>
                  <a:schemeClr val="accent4"/>
                </a:solidFill>
              </a:rPr>
              <a:t>conclusion</a:t>
            </a:r>
            <a:endParaRPr b="1" sz="1500" u="sng">
              <a:solidFill>
                <a:schemeClr val="accent4"/>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In these 4 areas we need to increase host listing in these areas to acquire more guests in Brooklyn.</a:t>
            </a:r>
            <a:endParaRPr sz="1400">
              <a:solidFill>
                <a:schemeClr val="dk1"/>
              </a:solidFill>
            </a:endParaRPr>
          </a:p>
        </p:txBody>
      </p:sp>
      <p:pic>
        <p:nvPicPr>
          <p:cNvPr id="143" name="Google Shape;143;p13"/>
          <p:cNvPicPr preferRelativeResize="0"/>
          <p:nvPr/>
        </p:nvPicPr>
        <p:blipFill rotWithShape="1">
          <a:blip r:embed="rId3">
            <a:alphaModFix/>
          </a:blip>
          <a:srcRect b="-1849" l="1730" r="-1730" t="1850"/>
          <a:stretch/>
        </p:blipFill>
        <p:spPr>
          <a:xfrm>
            <a:off x="3556100" y="301025"/>
            <a:ext cx="5468700" cy="4716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chemeClr val="accent4"/>
                </a:solidFill>
              </a:rPr>
              <a:t>Peak month of tourist visit in Brooklyn</a:t>
            </a:r>
            <a:r>
              <a:rPr lang="en-GB"/>
              <a:t> </a:t>
            </a:r>
            <a:endParaRPr/>
          </a:p>
        </p:txBody>
      </p:sp>
      <p:sp>
        <p:nvSpPr>
          <p:cNvPr id="149" name="Google Shape;149;p14"/>
          <p:cNvSpPr txBox="1"/>
          <p:nvPr>
            <p:ph idx="1" type="body"/>
          </p:nvPr>
        </p:nvSpPr>
        <p:spPr>
          <a:xfrm>
            <a:off x="53725" y="1389600"/>
            <a:ext cx="30660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Tourist visit is high in last 4 months of the year in Brooklyn with the increase of number of reviews by 3000 to 5000+.</a:t>
            </a:r>
            <a:endParaRPr sz="1400">
              <a:solidFill>
                <a:schemeClr val="dk1"/>
              </a:solidFill>
            </a:endParaRPr>
          </a:p>
          <a:p>
            <a:pPr indent="0" lvl="0" marL="457200" rtl="0" algn="l">
              <a:lnSpc>
                <a:spcPct val="115000"/>
              </a:lnSpc>
              <a:spcBef>
                <a:spcPts val="1200"/>
              </a:spcBef>
              <a:spcAft>
                <a:spcPts val="0"/>
              </a:spcAft>
              <a:buSzPts val="1200"/>
              <a:buNone/>
            </a:pPr>
            <a:r>
              <a:rPr b="1" lang="en-GB" sz="1500" u="sng">
                <a:solidFill>
                  <a:schemeClr val="accent4"/>
                </a:solidFill>
              </a:rPr>
              <a:t>Conclusion</a:t>
            </a:r>
            <a:endParaRPr b="1" sz="1500" u="sng">
              <a:solidFill>
                <a:schemeClr val="accent4"/>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In last 4 month of the year we can increase the hosting list or we can increase the  availability of room during these periods in brooklyn . </a:t>
            </a:r>
            <a:endParaRPr sz="1400">
              <a:solidFill>
                <a:schemeClr val="dk1"/>
              </a:solidFill>
            </a:endParaRPr>
          </a:p>
        </p:txBody>
      </p:sp>
      <p:pic>
        <p:nvPicPr>
          <p:cNvPr id="150" name="Google Shape;150;p14"/>
          <p:cNvPicPr preferRelativeResize="0"/>
          <p:nvPr/>
        </p:nvPicPr>
        <p:blipFill rotWithShape="1">
          <a:blip r:embed="rId3">
            <a:alphaModFix/>
          </a:blip>
          <a:srcRect b="0" l="0" r="0" t="0"/>
          <a:stretch/>
        </p:blipFill>
        <p:spPr>
          <a:xfrm>
            <a:off x="3272100" y="441775"/>
            <a:ext cx="5719500" cy="417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67150" y="381000"/>
            <a:ext cx="3204900" cy="1002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Avg. availability of room  in neighbourhood group</a:t>
            </a:r>
            <a:endParaRPr b="1">
              <a:solidFill>
                <a:schemeClr val="accent4"/>
              </a:solidFill>
            </a:endParaRPr>
          </a:p>
        </p:txBody>
      </p:sp>
      <p:sp>
        <p:nvSpPr>
          <p:cNvPr id="156" name="Google Shape;156;p15"/>
          <p:cNvSpPr txBox="1"/>
          <p:nvPr>
            <p:ph idx="1" type="body"/>
          </p:nvPr>
        </p:nvSpPr>
        <p:spPr>
          <a:xfrm>
            <a:off x="67150" y="1557900"/>
            <a:ext cx="30525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Bronx &amp; Staten Island has the highest availability of room throughout the year</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Brooklyn average availability of rooms are very least compared to other neighbourhood groups.</a:t>
            </a:r>
            <a:endParaRPr sz="1400">
              <a:solidFill>
                <a:schemeClr val="dk1"/>
              </a:solidFill>
            </a:endParaRPr>
          </a:p>
          <a:p>
            <a:pPr indent="0" lvl="0" marL="457200" rtl="0" algn="l">
              <a:lnSpc>
                <a:spcPct val="115000"/>
              </a:lnSpc>
              <a:spcBef>
                <a:spcPts val="1200"/>
              </a:spcBef>
              <a:spcAft>
                <a:spcPts val="0"/>
              </a:spcAft>
              <a:buSzPts val="1200"/>
              <a:buNone/>
            </a:pPr>
            <a:r>
              <a:rPr b="1" lang="en-GB" sz="1500" u="sng">
                <a:solidFill>
                  <a:schemeClr val="accent4"/>
                </a:solidFill>
              </a:rPr>
              <a:t>Conclusion</a:t>
            </a:r>
            <a:endParaRPr sz="1500">
              <a:solidFill>
                <a:schemeClr val="accent4"/>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In Brooklyn we need increase the availability of rooms during peak month of tourist.</a:t>
            </a:r>
            <a:endParaRPr sz="1400">
              <a:solidFill>
                <a:schemeClr val="dk1"/>
              </a:solidFill>
            </a:endParaRPr>
          </a:p>
        </p:txBody>
      </p:sp>
      <p:pic>
        <p:nvPicPr>
          <p:cNvPr id="157" name="Google Shape;157;p15"/>
          <p:cNvPicPr preferRelativeResize="0"/>
          <p:nvPr/>
        </p:nvPicPr>
        <p:blipFill rotWithShape="1">
          <a:blip r:embed="rId3">
            <a:alphaModFix/>
          </a:blip>
          <a:srcRect b="0" l="0" r="0" t="0"/>
          <a:stretch/>
        </p:blipFill>
        <p:spPr>
          <a:xfrm>
            <a:off x="3272100" y="152400"/>
            <a:ext cx="563618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highlight>
                  <a:schemeClr val="lt1"/>
                </a:highlight>
              </a:rPr>
              <a:t>Top 10 host with max listing in 2019</a:t>
            </a:r>
            <a:endParaRPr b="1">
              <a:solidFill>
                <a:schemeClr val="accent4"/>
              </a:solidFill>
              <a:highlight>
                <a:schemeClr val="lt1"/>
              </a:highlight>
            </a:endParaRPr>
          </a:p>
        </p:txBody>
      </p:sp>
      <p:sp>
        <p:nvSpPr>
          <p:cNvPr id="163" name="Google Shape;163;p16"/>
          <p:cNvSpPr txBox="1"/>
          <p:nvPr>
            <p:ph idx="1" type="body"/>
          </p:nvPr>
        </p:nvSpPr>
        <p:spPr>
          <a:xfrm>
            <a:off x="94000" y="1389600"/>
            <a:ext cx="3025800" cy="3601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These are the top 10 hosts who has hosted there property maximum number of time during the year 2019.</a:t>
            </a:r>
            <a:endParaRPr sz="1400">
              <a:solidFill>
                <a:schemeClr val="dk1"/>
              </a:solidFill>
            </a:endParaRPr>
          </a:p>
          <a:p>
            <a:pPr indent="0" lvl="0" marL="457200" rtl="0" algn="l">
              <a:lnSpc>
                <a:spcPct val="115000"/>
              </a:lnSpc>
              <a:spcBef>
                <a:spcPts val="1200"/>
              </a:spcBef>
              <a:spcAft>
                <a:spcPts val="0"/>
              </a:spcAft>
              <a:buSzPts val="1200"/>
              <a:buNone/>
            </a:pPr>
            <a:r>
              <a:rPr b="1" lang="en-GB" sz="1500" u="sng">
                <a:solidFill>
                  <a:schemeClr val="accent4"/>
                </a:solidFill>
              </a:rPr>
              <a:t>Conclusion</a:t>
            </a:r>
            <a:endParaRPr b="1" sz="1500" u="sng">
              <a:solidFill>
                <a:schemeClr val="accent4"/>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By recognizing top 10 host with maximum number of hosting and appreciating them through gifts,vouchers or anything which can motivate other hoster to also host there property more number of times.so that the availability of room can be increased to acquire more guests.</a:t>
            </a:r>
            <a:endParaRPr sz="1400">
              <a:solidFill>
                <a:schemeClr val="dk1"/>
              </a:solidFill>
            </a:endParaRPr>
          </a:p>
        </p:txBody>
      </p:sp>
      <p:pic>
        <p:nvPicPr>
          <p:cNvPr id="164" name="Google Shape;164;p16"/>
          <p:cNvPicPr preferRelativeResize="0"/>
          <p:nvPr/>
        </p:nvPicPr>
        <p:blipFill rotWithShape="1">
          <a:blip r:embed="rId3">
            <a:alphaModFix/>
          </a:blip>
          <a:srcRect b="0" l="0" r="0" t="0"/>
          <a:stretch/>
        </p:blipFill>
        <p:spPr>
          <a:xfrm>
            <a:off x="3272100" y="152400"/>
            <a:ext cx="5220485"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311700" y="459325"/>
            <a:ext cx="29604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Top 10 host with max reviews in 2019</a:t>
            </a:r>
            <a:endParaRPr b="1">
              <a:solidFill>
                <a:schemeClr val="accent4"/>
              </a:solidFill>
            </a:endParaRPr>
          </a:p>
        </p:txBody>
      </p:sp>
      <p:sp>
        <p:nvSpPr>
          <p:cNvPr id="170" name="Google Shape;170;p17"/>
          <p:cNvSpPr txBox="1"/>
          <p:nvPr>
            <p:ph idx="1" type="body"/>
          </p:nvPr>
        </p:nvSpPr>
        <p:spPr>
          <a:xfrm>
            <a:off x="0" y="1389600"/>
            <a:ext cx="3119700" cy="3471900"/>
          </a:xfrm>
          <a:prstGeom prst="rect">
            <a:avLst/>
          </a:prstGeom>
          <a:noFill/>
          <a:ln>
            <a:noFill/>
          </a:ln>
        </p:spPr>
        <p:txBody>
          <a:bodyPr anchorCtr="0" anchor="t" bIns="91425" lIns="91425" spcFirstLastPara="1" rIns="91425" wrap="square" tIns="91425">
            <a:noAutofit/>
          </a:bodyPr>
          <a:lstStyle/>
          <a:p>
            <a:pPr indent="-317182" lvl="0" marL="457200" rtl="0" algn="l">
              <a:lnSpc>
                <a:spcPct val="90000"/>
              </a:lnSpc>
              <a:spcBef>
                <a:spcPts val="0"/>
              </a:spcBef>
              <a:spcAft>
                <a:spcPts val="0"/>
              </a:spcAft>
              <a:buClr>
                <a:schemeClr val="dk1"/>
              </a:buClr>
              <a:buSzPts val="1395"/>
              <a:buChar char="●"/>
            </a:pPr>
            <a:r>
              <a:rPr lang="en-GB" sz="1395">
                <a:solidFill>
                  <a:schemeClr val="dk1"/>
                </a:solidFill>
              </a:rPr>
              <a:t>These are the top 10 hosts with maximum number of reviews during the year 2019.</a:t>
            </a:r>
            <a:endParaRPr sz="1395">
              <a:solidFill>
                <a:schemeClr val="dk1"/>
              </a:solidFill>
            </a:endParaRPr>
          </a:p>
          <a:p>
            <a:pPr indent="0" lvl="0" marL="457200" rtl="0" algn="l">
              <a:lnSpc>
                <a:spcPct val="90000"/>
              </a:lnSpc>
              <a:spcBef>
                <a:spcPts val="0"/>
              </a:spcBef>
              <a:spcAft>
                <a:spcPts val="0"/>
              </a:spcAft>
              <a:buSzPts val="1018"/>
              <a:buNone/>
            </a:pPr>
            <a:r>
              <a:t/>
            </a:r>
            <a:endParaRPr b="1" sz="1487" u="sng">
              <a:solidFill>
                <a:schemeClr val="accent4"/>
              </a:solidFill>
            </a:endParaRPr>
          </a:p>
          <a:p>
            <a:pPr indent="0" lvl="0" marL="457200" rtl="0" algn="l">
              <a:lnSpc>
                <a:spcPct val="90000"/>
              </a:lnSpc>
              <a:spcBef>
                <a:spcPts val="0"/>
              </a:spcBef>
              <a:spcAft>
                <a:spcPts val="0"/>
              </a:spcAft>
              <a:buSzPts val="1018"/>
              <a:buNone/>
            </a:pPr>
            <a:r>
              <a:rPr b="1" lang="en-GB" sz="1500" u="sng">
                <a:solidFill>
                  <a:schemeClr val="accent4"/>
                </a:solidFill>
              </a:rPr>
              <a:t>Conclusion</a:t>
            </a:r>
            <a:endParaRPr b="1" sz="1500" u="sng">
              <a:solidFill>
                <a:schemeClr val="accent4"/>
              </a:solidFill>
            </a:endParaRPr>
          </a:p>
          <a:p>
            <a:pPr indent="0" lvl="0" marL="457200" rtl="0" algn="l">
              <a:lnSpc>
                <a:spcPct val="90000"/>
              </a:lnSpc>
              <a:spcBef>
                <a:spcPts val="0"/>
              </a:spcBef>
              <a:spcAft>
                <a:spcPts val="0"/>
              </a:spcAft>
              <a:buSzPts val="1018"/>
              <a:buNone/>
            </a:pPr>
            <a:r>
              <a:t/>
            </a:r>
            <a:endParaRPr b="1" sz="1500" u="sng">
              <a:solidFill>
                <a:schemeClr val="accent4"/>
              </a:solidFill>
            </a:endParaRPr>
          </a:p>
          <a:p>
            <a:pPr indent="-317182" lvl="0" marL="457200" rtl="0" algn="l">
              <a:lnSpc>
                <a:spcPct val="90000"/>
              </a:lnSpc>
              <a:spcBef>
                <a:spcPts val="0"/>
              </a:spcBef>
              <a:spcAft>
                <a:spcPts val="0"/>
              </a:spcAft>
              <a:buClr>
                <a:schemeClr val="dk1"/>
              </a:buClr>
              <a:buSzPts val="1395"/>
              <a:buChar char="●"/>
            </a:pPr>
            <a:r>
              <a:rPr lang="en-GB" sz="1395">
                <a:solidFill>
                  <a:schemeClr val="dk1"/>
                </a:solidFill>
              </a:rPr>
              <a:t>By recognizing top 10 host with maximum number of reviews and appreciating them through gifts,vouchers or anything which can motivate other hoster to also provide the best service to their guests because they are the face of the company.</a:t>
            </a:r>
            <a:endParaRPr sz="1395">
              <a:solidFill>
                <a:schemeClr val="dk1"/>
              </a:solidFill>
            </a:endParaRPr>
          </a:p>
          <a:p>
            <a:pPr indent="0" lvl="0" marL="0" rtl="0" algn="l">
              <a:lnSpc>
                <a:spcPct val="105000"/>
              </a:lnSpc>
              <a:spcBef>
                <a:spcPts val="0"/>
              </a:spcBef>
              <a:spcAft>
                <a:spcPts val="1200"/>
              </a:spcAft>
              <a:buSzPts val="1018"/>
              <a:buNone/>
            </a:pPr>
            <a:r>
              <a:t/>
            </a:r>
            <a:endParaRPr sz="1110"/>
          </a:p>
        </p:txBody>
      </p:sp>
      <p:pic>
        <p:nvPicPr>
          <p:cNvPr id="171" name="Google Shape;171;p17"/>
          <p:cNvPicPr preferRelativeResize="0"/>
          <p:nvPr/>
        </p:nvPicPr>
        <p:blipFill rotWithShape="1">
          <a:blip r:embed="rId3">
            <a:alphaModFix/>
          </a:blip>
          <a:srcRect b="0" l="0" r="0" t="0"/>
          <a:stretch/>
        </p:blipFill>
        <p:spPr>
          <a:xfrm>
            <a:off x="3272100" y="152400"/>
            <a:ext cx="5719500" cy="45737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chemeClr val="accent4"/>
                </a:solidFill>
              </a:rPr>
              <a:t>Scope of areas to increase business</a:t>
            </a:r>
            <a:endParaRPr/>
          </a:p>
        </p:txBody>
      </p:sp>
      <p:sp>
        <p:nvSpPr>
          <p:cNvPr id="177" name="Google Shape;17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32500"/>
          </a:bodyPr>
          <a:lstStyle/>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Brooklyn &amp; Queens are the 2nd &amp; 3rd highest hosting listed in different neighborhood areas.</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 Brooklyn is best tourist destination with the tourist of about  486000 &amp; Queens has the third height tourist with 15600 of tourist but in comparison to Brooklyn it too less.</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Brooklyn being a best tourist place and having </a:t>
            </a:r>
            <a:r>
              <a:rPr lang="en-GB" sz="4450">
                <a:solidFill>
                  <a:schemeClr val="dk1"/>
                </a:solidFill>
              </a:rPr>
              <a:t>an average guest </a:t>
            </a:r>
            <a:r>
              <a:rPr lang="en-GB" sz="4450">
                <a:solidFill>
                  <a:schemeClr val="dk1"/>
                </a:solidFill>
              </a:rPr>
              <a:t> of 11 per room shows that it required more number hosting in Brooklyn.</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In Brooklyn room type preferred by tourist are entire home/apartments or private room.</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Average price range of room in Brooklyn are 50 to 178 USD</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Average night stayed by the tourist is approx. 2 to 3 days  in Brooklyn </a:t>
            </a:r>
            <a:endParaRPr sz="4450">
              <a:solidFill>
                <a:schemeClr val="dk1"/>
              </a:solidFill>
            </a:endParaRPr>
          </a:p>
          <a:p>
            <a:pPr indent="-320451" lvl="0" marL="457200" rtl="0" algn="l">
              <a:lnSpc>
                <a:spcPct val="115000"/>
              </a:lnSpc>
              <a:spcBef>
                <a:spcPts val="0"/>
              </a:spcBef>
              <a:spcAft>
                <a:spcPts val="0"/>
              </a:spcAft>
              <a:buClr>
                <a:schemeClr val="accent4"/>
              </a:buClr>
              <a:buSzPct val="100000"/>
              <a:buChar char="➢"/>
            </a:pPr>
            <a:r>
              <a:rPr lang="en-GB" sz="4450">
                <a:solidFill>
                  <a:schemeClr val="dk1"/>
                </a:solidFill>
              </a:rPr>
              <a:t>Brooklyn has the second highest  hosting in which entire home/apt has the </a:t>
            </a:r>
            <a:r>
              <a:rPr lang="en-GB" sz="4450">
                <a:solidFill>
                  <a:schemeClr val="dk1"/>
                </a:solidFill>
              </a:rPr>
              <a:t>highest</a:t>
            </a:r>
            <a:r>
              <a:rPr lang="en-GB" sz="4450">
                <a:solidFill>
                  <a:schemeClr val="dk1"/>
                </a:solidFill>
              </a:rPr>
              <a:t> hosting of about  230 and private rooms are near about 100.</a:t>
            </a:r>
            <a:endParaRPr sz="4450">
              <a:solidFill>
                <a:schemeClr val="dk1"/>
              </a:solidFill>
            </a:endParaRPr>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chemeClr val="accent4"/>
                </a:solidFill>
              </a:rPr>
              <a:t>Scope of areas to increase business</a:t>
            </a:r>
            <a:endParaRPr/>
          </a:p>
        </p:txBody>
      </p:sp>
      <p:sp>
        <p:nvSpPr>
          <p:cNvPr id="183" name="Google Shape;18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22675" lvl="0" marL="457200" rtl="0" algn="l">
              <a:lnSpc>
                <a:spcPct val="115000"/>
              </a:lnSpc>
              <a:spcBef>
                <a:spcPts val="0"/>
              </a:spcBef>
              <a:spcAft>
                <a:spcPts val="0"/>
              </a:spcAft>
              <a:buClr>
                <a:schemeClr val="accent4"/>
              </a:buClr>
              <a:buSzPct val="100000"/>
              <a:buChar char="➢"/>
            </a:pPr>
            <a:r>
              <a:rPr lang="en-GB" sz="5923">
                <a:solidFill>
                  <a:schemeClr val="dk1"/>
                </a:solidFill>
              </a:rPr>
              <a:t>In these areas Bedford, Williamsburg, Bushwick, Crown heights we need to increase host listing in these areas to acquire more guests in Brooklyn.</a:t>
            </a:r>
            <a:endParaRPr sz="5923">
              <a:solidFill>
                <a:schemeClr val="dk1"/>
              </a:solidFill>
            </a:endParaRPr>
          </a:p>
          <a:p>
            <a:pPr indent="-322675" lvl="0" marL="457200" rtl="0" algn="l">
              <a:lnSpc>
                <a:spcPct val="115000"/>
              </a:lnSpc>
              <a:spcBef>
                <a:spcPts val="0"/>
              </a:spcBef>
              <a:spcAft>
                <a:spcPts val="0"/>
              </a:spcAft>
              <a:buClr>
                <a:schemeClr val="accent4"/>
              </a:buClr>
              <a:buSzPct val="100000"/>
              <a:buChar char="➢"/>
            </a:pPr>
            <a:r>
              <a:rPr lang="en-GB" sz="5923">
                <a:solidFill>
                  <a:schemeClr val="dk1"/>
                </a:solidFill>
              </a:rPr>
              <a:t>In Brooklyn average availability of rooms are very least compared to other neighborhood groups.</a:t>
            </a:r>
            <a:endParaRPr sz="5923">
              <a:solidFill>
                <a:schemeClr val="dk1"/>
              </a:solidFill>
            </a:endParaRPr>
          </a:p>
          <a:p>
            <a:pPr indent="-322675" lvl="0" marL="457200" rtl="0" algn="l">
              <a:lnSpc>
                <a:spcPct val="115000"/>
              </a:lnSpc>
              <a:spcBef>
                <a:spcPts val="0"/>
              </a:spcBef>
              <a:spcAft>
                <a:spcPts val="0"/>
              </a:spcAft>
              <a:buClr>
                <a:schemeClr val="accent4"/>
              </a:buClr>
              <a:buSzPct val="100000"/>
              <a:buChar char="➢"/>
            </a:pPr>
            <a:r>
              <a:rPr lang="en-GB" sz="5923">
                <a:solidFill>
                  <a:schemeClr val="dk1"/>
                </a:solidFill>
              </a:rPr>
              <a:t>In last 4 month of the year we can increase the hosting list or we can increase the availability of room during these periods in Brooklyn. </a:t>
            </a:r>
            <a:endParaRPr sz="5923">
              <a:solidFill>
                <a:schemeClr val="dk1"/>
              </a:solidFill>
            </a:endParaRPr>
          </a:p>
          <a:p>
            <a:pPr indent="-322675" lvl="0" marL="457200" rtl="0" algn="l">
              <a:lnSpc>
                <a:spcPct val="115000"/>
              </a:lnSpc>
              <a:spcBef>
                <a:spcPts val="0"/>
              </a:spcBef>
              <a:spcAft>
                <a:spcPts val="0"/>
              </a:spcAft>
              <a:buClr>
                <a:schemeClr val="accent4"/>
              </a:buClr>
              <a:buSzPct val="100000"/>
              <a:buChar char="➢"/>
            </a:pPr>
            <a:r>
              <a:rPr lang="en-GB" sz="5923">
                <a:solidFill>
                  <a:schemeClr val="dk1"/>
                </a:solidFill>
              </a:rPr>
              <a:t>By recognizing top 10 host with maximum number of hosting and appreciating them through gifts, vouchers or anything which can motivate other hoster to also host their property a greater number of times.so that the availability of room can be increased to acquire more guests.</a:t>
            </a:r>
            <a:endParaRPr sz="5923">
              <a:solidFill>
                <a:schemeClr val="dk1"/>
              </a:solidFill>
            </a:endParaRPr>
          </a:p>
          <a:p>
            <a:pPr indent="-322675" lvl="0" marL="457200" rtl="0" algn="l">
              <a:lnSpc>
                <a:spcPct val="115000"/>
              </a:lnSpc>
              <a:spcBef>
                <a:spcPts val="0"/>
              </a:spcBef>
              <a:spcAft>
                <a:spcPts val="0"/>
              </a:spcAft>
              <a:buClr>
                <a:schemeClr val="accent4"/>
              </a:buClr>
              <a:buSzPct val="100000"/>
              <a:buChar char="➢"/>
            </a:pPr>
            <a:r>
              <a:rPr lang="en-GB" sz="5923">
                <a:solidFill>
                  <a:schemeClr val="dk1"/>
                </a:solidFill>
              </a:rPr>
              <a:t>By recognizing top 10 host with maximum number of reviews and appreciating them through gifts, vouchers or anything which can motivate other hoster to also provide the best service to their guests because they are the face of the company.</a:t>
            </a:r>
            <a:endParaRPr sz="5923">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2"/>
          <p:cNvSpPr txBox="1"/>
          <p:nvPr>
            <p:ph type="title"/>
          </p:nvPr>
        </p:nvSpPr>
        <p:spPr>
          <a:xfrm>
            <a:off x="392275" y="216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Agenda</a:t>
            </a:r>
            <a:endParaRPr b="1">
              <a:solidFill>
                <a:schemeClr val="accent4"/>
              </a:solidFill>
            </a:endParaRPr>
          </a:p>
        </p:txBody>
      </p:sp>
      <p:sp>
        <p:nvSpPr>
          <p:cNvPr id="63" name="Google Shape;63;p2"/>
          <p:cNvSpPr txBox="1"/>
          <p:nvPr>
            <p:ph idx="1" type="body"/>
          </p:nvPr>
        </p:nvSpPr>
        <p:spPr>
          <a:xfrm>
            <a:off x="177400" y="78942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GB" sz="1600">
                <a:solidFill>
                  <a:schemeClr val="dk1"/>
                </a:solidFill>
              </a:rPr>
              <a:t>Business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Data Summary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Host listing in different neighbourhood group</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Best tourist place in neighbourhood group</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Increase in guest &amp; hosting over the years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Average guest as per room hosted in neighbourhood group</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Room type preferred by tourist</a:t>
            </a:r>
            <a:endParaRPr b="1" sz="1600">
              <a:solidFill>
                <a:schemeClr val="dk1"/>
              </a:solidFill>
              <a:highlight>
                <a:srgbClr val="FFFFFF"/>
              </a:highlight>
              <a:latin typeface="Roboto"/>
              <a:ea typeface="Roboto"/>
              <a:cs typeface="Roboto"/>
              <a:sym typeface="Roboto"/>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Average price of room type in neighbourhood group</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Average night stayed by tourist in different room type</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Max room type hosted</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Area preferred by tourist in Brooklyn</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Peak month of tourist visit in Brooklyn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Avg. availability of room  in neighbourhood group</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Top 10 host with max listing in 2019</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Top 10 host with max reviews in 2019</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Scope of areas to increase business</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rgbClr val="FFD966"/>
                </a:solidFill>
              </a:rPr>
              <a:t>Data Summary</a:t>
            </a:r>
            <a:endParaRPr/>
          </a:p>
        </p:txBody>
      </p:sp>
      <p:sp>
        <p:nvSpPr>
          <p:cNvPr id="69" name="Google Shape;69;p3"/>
          <p:cNvSpPr txBox="1"/>
          <p:nvPr>
            <p:ph idx="1" type="body"/>
          </p:nvPr>
        </p:nvSpPr>
        <p:spPr>
          <a:xfrm>
            <a:off x="311700" y="1152475"/>
            <a:ext cx="8520600" cy="36822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Id :- Unique ID</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Name :- Property description</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Host ID :- Unique host ID</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Host Name :- Name of the host</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Neighbourhood Group :- Different location in New York</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Neighbourhood :- Different area in different location of New York</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Latitude :- Latitude range</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Longitude :- Longitude range</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Room type :- Type of room listed</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Price :- Price of different room type</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Minimum Night :- Minimum nights to be paid for</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Number of reviews :- Total number of reviews as per hosting list</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Last reviews :- date of last reviews</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Reviews per month :- Average reviews per month</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Calculated host listing count :- Total count of hosting as per hosting list</a:t>
            </a:r>
            <a:endParaRPr>
              <a:solidFill>
                <a:schemeClr val="dk1"/>
              </a:solidFill>
            </a:endParaRPr>
          </a:p>
          <a:p>
            <a:pPr indent="-317182" lvl="0" marL="457200" rtl="0" algn="l">
              <a:lnSpc>
                <a:spcPct val="115000"/>
              </a:lnSpc>
              <a:spcBef>
                <a:spcPts val="0"/>
              </a:spcBef>
              <a:spcAft>
                <a:spcPts val="0"/>
              </a:spcAft>
              <a:buClr>
                <a:schemeClr val="dk1"/>
              </a:buClr>
              <a:buSzPct val="100000"/>
              <a:buAutoNum type="arabicPeriod"/>
            </a:pPr>
            <a:r>
              <a:rPr lang="en-GB">
                <a:solidFill>
                  <a:schemeClr val="dk1"/>
                </a:solidFill>
              </a:rPr>
              <a:t>Availability 365 :- Number of days property available in a 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207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GB" sz="2020">
                <a:highlight>
                  <a:srgbClr val="CC0000"/>
                </a:highlight>
              </a:rPr>
              <a:t>Business Model</a:t>
            </a:r>
            <a:endParaRPr sz="2020">
              <a:highlight>
                <a:srgbClr val="CC0000"/>
              </a:highlight>
            </a:endParaRPr>
          </a:p>
        </p:txBody>
      </p:sp>
      <p:sp>
        <p:nvSpPr>
          <p:cNvPr id="75" name="Google Shape;75;p4"/>
          <p:cNvSpPr txBox="1"/>
          <p:nvPr>
            <p:ph idx="1" type="body"/>
          </p:nvPr>
        </p:nvSpPr>
        <p:spPr>
          <a:xfrm>
            <a:off x="311700" y="1152475"/>
            <a:ext cx="8618400" cy="3880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44433"/>
              <a:buNone/>
            </a:pPr>
            <a:r>
              <a:rPr lang="en-GB" sz="4985">
                <a:solidFill>
                  <a:srgbClr val="666666"/>
                </a:solidFill>
                <a:highlight>
                  <a:srgbClr val="FFFFFF"/>
                </a:highlight>
              </a:rPr>
              <a:t>Airbnb is a community-based, two-sided online platform that facilitates the process                                                          of booking private living spaces for travelers. On the one side it enables owners to                                                              list their space and earn rental money. On the other side it provides travelers easy                                                       access to renting private homes.</a:t>
            </a:r>
            <a:endParaRPr sz="4985">
              <a:solidFill>
                <a:srgbClr val="666666"/>
              </a:solidFill>
              <a:highlight>
                <a:srgbClr val="FFFFFF"/>
              </a:highlight>
            </a:endParaRPr>
          </a:p>
          <a:p>
            <a:pPr indent="-314109" lvl="0" marL="457200" rtl="0" algn="l">
              <a:lnSpc>
                <a:spcPct val="115000"/>
              </a:lnSpc>
              <a:spcBef>
                <a:spcPts val="1200"/>
              </a:spcBef>
              <a:spcAft>
                <a:spcPts val="0"/>
              </a:spcAft>
              <a:buClr>
                <a:srgbClr val="666666"/>
              </a:buClr>
              <a:buSzPct val="100000"/>
              <a:buChar char="●"/>
            </a:pPr>
            <a:r>
              <a:rPr b="1" lang="en-GB" sz="5385">
                <a:solidFill>
                  <a:srgbClr val="666666"/>
                </a:solidFill>
                <a:highlight>
                  <a:srgbClr val="FFFFFF"/>
                </a:highlight>
              </a:rPr>
              <a:t>Mission &amp; Core Values</a:t>
            </a:r>
            <a:r>
              <a:rPr b="1" lang="en-GB" sz="4985">
                <a:solidFill>
                  <a:srgbClr val="666666"/>
                </a:solidFill>
                <a:highlight>
                  <a:srgbClr val="FFFFFF"/>
                </a:highlight>
              </a:rPr>
              <a:t>:</a:t>
            </a:r>
            <a:endParaRPr b="1" sz="4985">
              <a:solidFill>
                <a:srgbClr val="666666"/>
              </a:solidFill>
              <a:highlight>
                <a:srgbClr val="FFFFFF"/>
              </a:highlight>
            </a:endParaRPr>
          </a:p>
          <a:p>
            <a:pPr indent="0" lvl="0" marL="457200" rtl="0" algn="l">
              <a:lnSpc>
                <a:spcPct val="115000"/>
              </a:lnSpc>
              <a:spcBef>
                <a:spcPts val="0"/>
              </a:spcBef>
              <a:spcAft>
                <a:spcPts val="0"/>
              </a:spcAft>
              <a:buSzPct val="144433"/>
              <a:buNone/>
            </a:pPr>
            <a:r>
              <a:rPr lang="en-GB" sz="4985">
                <a:solidFill>
                  <a:srgbClr val="666666"/>
                </a:solidFill>
                <a:highlight>
                  <a:srgbClr val="FFFFFF"/>
                </a:highlight>
              </a:rPr>
              <a:t>Airbnb is more than an affordable travelling accommodation option. Through facilitating access to distinctive spaces and local culture, Airbnb aims to enable travelers to “feel at home anywhere you go in the world” by building connections with local hosts, gaining access to distinctive spaces and culture of their destinations.</a:t>
            </a:r>
            <a:endParaRPr sz="4985">
              <a:solidFill>
                <a:srgbClr val="666666"/>
              </a:solidFill>
              <a:highlight>
                <a:srgbClr val="FFFFFF"/>
              </a:highlight>
            </a:endParaRPr>
          </a:p>
          <a:p>
            <a:pPr indent="-314109" lvl="0" marL="457200" rtl="0" algn="l">
              <a:lnSpc>
                <a:spcPct val="115000"/>
              </a:lnSpc>
              <a:spcBef>
                <a:spcPts val="1200"/>
              </a:spcBef>
              <a:spcAft>
                <a:spcPts val="0"/>
              </a:spcAft>
              <a:buClr>
                <a:srgbClr val="666666"/>
              </a:buClr>
              <a:buSzPct val="100000"/>
              <a:buChar char="●"/>
            </a:pPr>
            <a:r>
              <a:rPr b="1" lang="en-GB" sz="5385">
                <a:solidFill>
                  <a:srgbClr val="666666"/>
                </a:solidFill>
                <a:highlight>
                  <a:srgbClr val="FFFFFF"/>
                </a:highlight>
              </a:rPr>
              <a:t>Value Formation &amp; Core Activities</a:t>
            </a:r>
            <a:endParaRPr b="1" sz="5385">
              <a:solidFill>
                <a:srgbClr val="666666"/>
              </a:solidFill>
              <a:highlight>
                <a:srgbClr val="FFFFFF"/>
              </a:highlight>
            </a:endParaRPr>
          </a:p>
          <a:p>
            <a:pPr indent="0" lvl="0" marL="457200" rtl="0" algn="l">
              <a:lnSpc>
                <a:spcPct val="115000"/>
              </a:lnSpc>
              <a:spcBef>
                <a:spcPts val="0"/>
              </a:spcBef>
              <a:spcAft>
                <a:spcPts val="0"/>
              </a:spcAft>
              <a:buSzPct val="144433"/>
              <a:buNone/>
            </a:pPr>
            <a:r>
              <a:rPr lang="en-GB" sz="4985">
                <a:solidFill>
                  <a:srgbClr val="666666"/>
                </a:solidFill>
                <a:highlight>
                  <a:srgbClr val="FFFFFF"/>
                </a:highlight>
              </a:rPr>
              <a:t>Airbnb operates as a transaction facilitator between hosts and travelers who are looking for comfortable accommodation at a cheap price. By providing host protection insurance, as well as a rating and review system, the platform builds trust within the community of users and lowers transaction costs. </a:t>
            </a:r>
            <a:endParaRPr sz="4985">
              <a:solidFill>
                <a:srgbClr val="666666"/>
              </a:solidFill>
              <a:highlight>
                <a:srgbClr val="FFFFFF"/>
              </a:highlight>
            </a:endParaRPr>
          </a:p>
          <a:p>
            <a:pPr indent="-307759" lvl="0" marL="457200" rtl="0" algn="l">
              <a:lnSpc>
                <a:spcPct val="115000"/>
              </a:lnSpc>
              <a:spcBef>
                <a:spcPts val="1200"/>
              </a:spcBef>
              <a:spcAft>
                <a:spcPts val="0"/>
              </a:spcAft>
              <a:buClr>
                <a:srgbClr val="666666"/>
              </a:buClr>
              <a:buSzPct val="100000"/>
              <a:buChar char="●"/>
            </a:pPr>
            <a:r>
              <a:rPr b="1" lang="en-GB" sz="4985">
                <a:solidFill>
                  <a:srgbClr val="666666"/>
                </a:solidFill>
                <a:highlight>
                  <a:srgbClr val="FFFFFF"/>
                </a:highlight>
              </a:rPr>
              <a:t>Revenue Model</a:t>
            </a:r>
            <a:endParaRPr b="1" sz="4985">
              <a:solidFill>
                <a:srgbClr val="666666"/>
              </a:solidFill>
              <a:highlight>
                <a:srgbClr val="FFFFFF"/>
              </a:highlight>
            </a:endParaRPr>
          </a:p>
          <a:p>
            <a:pPr indent="0" lvl="0" marL="457200" rtl="0" algn="l">
              <a:lnSpc>
                <a:spcPct val="115000"/>
              </a:lnSpc>
              <a:spcBef>
                <a:spcPts val="0"/>
              </a:spcBef>
              <a:spcAft>
                <a:spcPts val="0"/>
              </a:spcAft>
              <a:buSzPct val="144433"/>
              <a:buNone/>
            </a:pPr>
            <a:r>
              <a:rPr lang="en-GB" sz="4985">
                <a:solidFill>
                  <a:srgbClr val="666666"/>
                </a:solidFill>
                <a:highlight>
                  <a:srgbClr val="FFFFFF"/>
                </a:highlight>
              </a:rPr>
              <a:t>Airbnb receives commissions from two sources upon every booking, namely from the hosts and guests. For every booking Airbnb charges the guest 6-12% of the booking fee. Moreover Airbnb charges the host 3% for every successful transaction.</a:t>
            </a:r>
            <a:endParaRPr b="1" sz="4985">
              <a:solidFill>
                <a:srgbClr val="666666"/>
              </a:solidFill>
              <a:highlight>
                <a:srgbClr val="FFFFFF"/>
              </a:highlight>
            </a:endParaRPr>
          </a:p>
          <a:p>
            <a:pPr indent="0" lvl="0" marL="0" rtl="0" algn="l">
              <a:lnSpc>
                <a:spcPct val="115000"/>
              </a:lnSpc>
              <a:spcBef>
                <a:spcPts val="1200"/>
              </a:spcBef>
              <a:spcAft>
                <a:spcPts val="0"/>
              </a:spcAft>
              <a:buSzPts val="1800"/>
              <a:buNone/>
            </a:pPr>
            <a:r>
              <a:t/>
            </a:r>
            <a:endParaRPr sz="1200">
              <a:solidFill>
                <a:srgbClr val="666666"/>
              </a:solidFill>
              <a:highlight>
                <a:srgbClr val="FFFFFF"/>
              </a:highlight>
            </a:endParaRPr>
          </a:p>
          <a:p>
            <a:pPr indent="0" lvl="0" marL="0" rtl="0" algn="l">
              <a:lnSpc>
                <a:spcPct val="115000"/>
              </a:lnSpc>
              <a:spcBef>
                <a:spcPts val="1200"/>
              </a:spcBef>
              <a:spcAft>
                <a:spcPts val="1200"/>
              </a:spcAft>
              <a:buSzPts val="1800"/>
              <a:buNone/>
            </a:pPr>
            <a:r>
              <a:t/>
            </a:r>
            <a:endParaRPr sz="1200">
              <a:solidFill>
                <a:srgbClr val="666666"/>
              </a:solidFill>
              <a:highlight>
                <a:srgbClr val="FFFFFF"/>
              </a:highlight>
            </a:endParaRPr>
          </a:p>
        </p:txBody>
      </p:sp>
      <p:pic>
        <p:nvPicPr>
          <p:cNvPr id="76" name="Google Shape;76;p4"/>
          <p:cNvPicPr preferRelativeResize="0"/>
          <p:nvPr/>
        </p:nvPicPr>
        <p:blipFill rotWithShape="1">
          <a:blip r:embed="rId3">
            <a:alphaModFix/>
          </a:blip>
          <a:srcRect b="0" l="0" r="0" t="0"/>
          <a:stretch/>
        </p:blipFill>
        <p:spPr>
          <a:xfrm>
            <a:off x="6216375" y="94650"/>
            <a:ext cx="2888225" cy="2019550"/>
          </a:xfrm>
          <a:prstGeom prst="rect">
            <a:avLst/>
          </a:prstGeom>
          <a:noFill/>
          <a:ln>
            <a:noFill/>
          </a:ln>
        </p:spPr>
      </p:pic>
      <p:pic>
        <p:nvPicPr>
          <p:cNvPr id="77" name="Google Shape;77;p4"/>
          <p:cNvPicPr preferRelativeResize="0"/>
          <p:nvPr/>
        </p:nvPicPr>
        <p:blipFill rotWithShape="1">
          <a:blip r:embed="rId4">
            <a:alphaModFix/>
          </a:blip>
          <a:srcRect b="0" l="0" r="0" t="0"/>
          <a:stretch/>
        </p:blipFill>
        <p:spPr>
          <a:xfrm>
            <a:off x="3537675" y="94650"/>
            <a:ext cx="927376" cy="695526"/>
          </a:xfrm>
          <a:prstGeom prst="rect">
            <a:avLst/>
          </a:prstGeom>
          <a:noFill/>
          <a:ln>
            <a:noFill/>
          </a:ln>
        </p:spPr>
      </p:pic>
      <p:sp>
        <p:nvSpPr>
          <p:cNvPr id="78" name="Google Shape;78;p4"/>
          <p:cNvSpPr txBox="1"/>
          <p:nvPr/>
        </p:nvSpPr>
        <p:spPr>
          <a:xfrm>
            <a:off x="2492850" y="820425"/>
            <a:ext cx="384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C0000"/>
                </a:solidFill>
                <a:highlight>
                  <a:srgbClr val="FFFFFF"/>
                </a:highlight>
                <a:latin typeface="Arial"/>
                <a:ea typeface="Arial"/>
                <a:cs typeface="Arial"/>
                <a:sym typeface="Arial"/>
              </a:rPr>
              <a:t>“feel at home anywhere you go in the world”</a:t>
            </a:r>
            <a:endParaRPr b="1" i="0" sz="1400" u="none" cap="none" strike="noStrike">
              <a:solidFill>
                <a:srgbClr val="CC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5"/>
          <p:cNvSpPr txBox="1"/>
          <p:nvPr>
            <p:ph type="title"/>
          </p:nvPr>
        </p:nvSpPr>
        <p:spPr>
          <a:xfrm>
            <a:off x="311700" y="564050"/>
            <a:ext cx="3341100" cy="74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GB" sz="2260">
                <a:solidFill>
                  <a:schemeClr val="accent4"/>
                </a:solidFill>
              </a:rPr>
              <a:t>Host listing in different neighbourhood groups</a:t>
            </a:r>
            <a:endParaRPr b="1" sz="2160">
              <a:solidFill>
                <a:schemeClr val="accent4"/>
              </a:solidFill>
            </a:endParaRPr>
          </a:p>
        </p:txBody>
      </p:sp>
      <p:sp>
        <p:nvSpPr>
          <p:cNvPr id="84" name="Google Shape;84;p5"/>
          <p:cNvSpPr txBox="1"/>
          <p:nvPr>
            <p:ph idx="1" type="body"/>
          </p:nvPr>
        </p:nvSpPr>
        <p:spPr>
          <a:xfrm>
            <a:off x="0" y="1396675"/>
            <a:ext cx="3652800" cy="3172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Char char="●"/>
            </a:pPr>
            <a:r>
              <a:rPr lang="en-GB" sz="1500">
                <a:solidFill>
                  <a:schemeClr val="dk1"/>
                </a:solidFill>
              </a:rPr>
              <a:t>Manhattan has the height number of hosting of 21661 and followed by the Brooklyn of 20104.</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Queens has the third height listing with 5666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Bronx &amp; Staten Island has the least number of hosting.</a:t>
            </a:r>
            <a:endParaRPr sz="1500">
              <a:solidFill>
                <a:schemeClr val="dk1"/>
              </a:solidFill>
            </a:endParaRPr>
          </a:p>
        </p:txBody>
      </p:sp>
      <p:pic>
        <p:nvPicPr>
          <p:cNvPr id="85" name="Google Shape;85;p5"/>
          <p:cNvPicPr preferRelativeResize="0"/>
          <p:nvPr/>
        </p:nvPicPr>
        <p:blipFill rotWithShape="1">
          <a:blip r:embed="rId3">
            <a:alphaModFix/>
          </a:blip>
          <a:srcRect b="0" l="0" r="0" t="0"/>
          <a:stretch/>
        </p:blipFill>
        <p:spPr>
          <a:xfrm>
            <a:off x="3833950" y="126225"/>
            <a:ext cx="5238174" cy="4922600"/>
          </a:xfrm>
          <a:prstGeom prst="rect">
            <a:avLst/>
          </a:prstGeom>
          <a:noFill/>
          <a:ln>
            <a:noFill/>
          </a:ln>
        </p:spPr>
      </p:pic>
      <p:pic>
        <p:nvPicPr>
          <p:cNvPr id="86" name="Google Shape;86;p5"/>
          <p:cNvPicPr preferRelativeResize="0"/>
          <p:nvPr/>
        </p:nvPicPr>
        <p:blipFill rotWithShape="1">
          <a:blip r:embed="rId4">
            <a:alphaModFix/>
          </a:blip>
          <a:srcRect b="0" l="0" r="0" t="0"/>
          <a:stretch/>
        </p:blipFill>
        <p:spPr>
          <a:xfrm>
            <a:off x="7080400" y="327375"/>
            <a:ext cx="1991725" cy="167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GB" sz="2260">
                <a:solidFill>
                  <a:schemeClr val="accent4"/>
                </a:solidFill>
              </a:rPr>
              <a:t>Best tourist place in neighbourhood group</a:t>
            </a:r>
            <a:endParaRPr b="1" sz="2260">
              <a:solidFill>
                <a:schemeClr val="accent4"/>
              </a:solidFill>
            </a:endParaRPr>
          </a:p>
        </p:txBody>
      </p:sp>
      <p:sp>
        <p:nvSpPr>
          <p:cNvPr id="92" name="Google Shape;92;p6"/>
          <p:cNvSpPr txBox="1"/>
          <p:nvPr>
            <p:ph idx="1" type="body"/>
          </p:nvPr>
        </p:nvSpPr>
        <p:spPr>
          <a:xfrm>
            <a:off x="0" y="1389600"/>
            <a:ext cx="31197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Brooklyn is best tourist destination with the tourist of about  486000 and followed by Manhattan with tourist of 454000.</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Queens has the third height tourist with 15600 of tourist but in comparison to Brooklyn &amp; Manhattan it is extremely low.</a:t>
            </a:r>
            <a:endParaRPr sz="1400">
              <a:solidFill>
                <a:schemeClr val="dk1"/>
              </a:solidFill>
            </a:endParaRPr>
          </a:p>
          <a:p>
            <a:pPr indent="0" lvl="0" marL="457200" rtl="0" algn="l">
              <a:lnSpc>
                <a:spcPct val="115000"/>
              </a:lnSpc>
              <a:spcBef>
                <a:spcPts val="1200"/>
              </a:spcBef>
              <a:spcAft>
                <a:spcPts val="1200"/>
              </a:spcAft>
              <a:buSzPts val="1200"/>
              <a:buNone/>
            </a:pPr>
            <a:r>
              <a:t/>
            </a:r>
            <a:endParaRPr>
              <a:solidFill>
                <a:schemeClr val="dk1"/>
              </a:solidFill>
            </a:endParaRPr>
          </a:p>
        </p:txBody>
      </p:sp>
      <p:pic>
        <p:nvPicPr>
          <p:cNvPr id="93" name="Google Shape;93;p6"/>
          <p:cNvPicPr preferRelativeResize="0"/>
          <p:nvPr/>
        </p:nvPicPr>
        <p:blipFill rotWithShape="1">
          <a:blip r:embed="rId3">
            <a:alphaModFix/>
          </a:blip>
          <a:srcRect b="0" l="0" r="0" t="0"/>
          <a:stretch/>
        </p:blipFill>
        <p:spPr>
          <a:xfrm>
            <a:off x="3351000" y="66038"/>
            <a:ext cx="5721126" cy="5011425"/>
          </a:xfrm>
          <a:prstGeom prst="rect">
            <a:avLst/>
          </a:prstGeom>
          <a:noFill/>
          <a:ln>
            <a:noFill/>
          </a:ln>
        </p:spPr>
      </p:pic>
      <p:pic>
        <p:nvPicPr>
          <p:cNvPr id="94" name="Google Shape;94;p6"/>
          <p:cNvPicPr preferRelativeResize="0"/>
          <p:nvPr/>
        </p:nvPicPr>
        <p:blipFill rotWithShape="1">
          <a:blip r:embed="rId4">
            <a:alphaModFix/>
          </a:blip>
          <a:srcRect b="0" l="0" r="0" t="0"/>
          <a:stretch/>
        </p:blipFill>
        <p:spPr>
          <a:xfrm>
            <a:off x="7343625" y="362875"/>
            <a:ext cx="1728500" cy="140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GB" sz="2160">
                <a:solidFill>
                  <a:schemeClr val="accent4"/>
                </a:solidFill>
              </a:rPr>
              <a:t>Increase of guest &amp; host over the year</a:t>
            </a:r>
            <a:endParaRPr b="1" sz="2160">
              <a:solidFill>
                <a:schemeClr val="accent4"/>
              </a:solidFill>
            </a:endParaRPr>
          </a:p>
        </p:txBody>
      </p:sp>
      <p:sp>
        <p:nvSpPr>
          <p:cNvPr id="100" name="Google Shape;100;p7"/>
          <p:cNvSpPr txBox="1"/>
          <p:nvPr>
            <p:ph idx="1" type="body"/>
          </p:nvPr>
        </p:nvSpPr>
        <p:spPr>
          <a:xfrm>
            <a:off x="0" y="1389600"/>
            <a:ext cx="31197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2017 to 2019 maximum number of reviews has increased from 260 to 600+ which clearly shows that number of guest acquisition has rapidly increased from 2017.</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Host listing has also increased from 120 to 300+ over the year from 2017 to 2019</a:t>
            </a:r>
            <a:endParaRPr sz="1400">
              <a:solidFill>
                <a:schemeClr val="dk1"/>
              </a:solidFill>
            </a:endParaRPr>
          </a:p>
        </p:txBody>
      </p:sp>
      <p:pic>
        <p:nvPicPr>
          <p:cNvPr id="101" name="Google Shape;101;p7"/>
          <p:cNvPicPr preferRelativeResize="0"/>
          <p:nvPr/>
        </p:nvPicPr>
        <p:blipFill rotWithShape="1">
          <a:blip r:embed="rId3">
            <a:alphaModFix/>
          </a:blip>
          <a:srcRect b="0" l="0" r="0" t="0"/>
          <a:stretch/>
        </p:blipFill>
        <p:spPr>
          <a:xfrm>
            <a:off x="3350975" y="422825"/>
            <a:ext cx="5719500" cy="429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GB" sz="2260">
                <a:solidFill>
                  <a:schemeClr val="accent4"/>
                </a:solidFill>
              </a:rPr>
              <a:t>Average guest as per hosting list</a:t>
            </a:r>
            <a:endParaRPr b="1" sz="2260">
              <a:solidFill>
                <a:schemeClr val="accent4"/>
              </a:solidFill>
            </a:endParaRPr>
          </a:p>
        </p:txBody>
      </p:sp>
      <p:sp>
        <p:nvSpPr>
          <p:cNvPr id="107" name="Google Shape;107;p8"/>
          <p:cNvSpPr txBox="1"/>
          <p:nvPr>
            <p:ph idx="1" type="body"/>
          </p:nvPr>
        </p:nvSpPr>
        <p:spPr>
          <a:xfrm>
            <a:off x="78900" y="1389600"/>
            <a:ext cx="30408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Bronx &amp; staten Island has the height average of guest as per the room hosted in different neighbourhood groups.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Brooklyn being a best tourist place and having a average guest of 11 per room shows that it required more number hosting in Brooklyn.</a:t>
            </a:r>
            <a:endParaRPr sz="1400">
              <a:solidFill>
                <a:schemeClr val="dk1"/>
              </a:solidFill>
            </a:endParaRPr>
          </a:p>
        </p:txBody>
      </p:sp>
      <p:pic>
        <p:nvPicPr>
          <p:cNvPr id="108" name="Google Shape;108;p8"/>
          <p:cNvPicPr preferRelativeResize="0"/>
          <p:nvPr/>
        </p:nvPicPr>
        <p:blipFill rotWithShape="1">
          <a:blip r:embed="rId3">
            <a:alphaModFix/>
          </a:blip>
          <a:srcRect b="0" l="0" r="0" t="0"/>
          <a:stretch/>
        </p:blipFill>
        <p:spPr>
          <a:xfrm>
            <a:off x="3035425" y="362875"/>
            <a:ext cx="5985800" cy="433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chemeClr val="accent4"/>
                </a:solidFill>
              </a:rPr>
              <a:t>Room type preferred by tourist</a:t>
            </a:r>
            <a:endParaRPr b="1">
              <a:solidFill>
                <a:schemeClr val="accent4"/>
              </a:solidFill>
            </a:endParaRPr>
          </a:p>
        </p:txBody>
      </p:sp>
      <p:sp>
        <p:nvSpPr>
          <p:cNvPr id="114" name="Google Shape;114;p9"/>
          <p:cNvSpPr txBox="1"/>
          <p:nvPr>
            <p:ph idx="1" type="body"/>
          </p:nvPr>
        </p:nvSpPr>
        <p:spPr>
          <a:xfrm>
            <a:off x="94000" y="1389600"/>
            <a:ext cx="3025800" cy="3179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Brooklyn &amp; Manhattan tourist used to prefer more entire home/apartment and relatively  private rooms too.</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Shared room type is not preferred by tourist in any neighbourhood groups.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Queens private rooms are more preferred than entire home/apartments.</a:t>
            </a:r>
            <a:endParaRPr sz="1400">
              <a:solidFill>
                <a:schemeClr val="dk1"/>
              </a:solidFill>
            </a:endParaRPr>
          </a:p>
        </p:txBody>
      </p:sp>
      <p:pic>
        <p:nvPicPr>
          <p:cNvPr id="115" name="Google Shape;115;p9"/>
          <p:cNvPicPr preferRelativeResize="0"/>
          <p:nvPr/>
        </p:nvPicPr>
        <p:blipFill rotWithShape="1">
          <a:blip r:embed="rId3">
            <a:alphaModFix/>
          </a:blip>
          <a:srcRect b="0" l="0" r="0" t="0"/>
          <a:stretch/>
        </p:blipFill>
        <p:spPr>
          <a:xfrm>
            <a:off x="3285525" y="224838"/>
            <a:ext cx="5719501" cy="46938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