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CFD43D-F7A9-4EA7-A458-3F0866339D2A}">
  <a:tblStyle styleId="{DACFD43D-F7A9-4EA7-A458-3F0866339D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b001c43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b001c43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c8c49c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c8c49c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c8c49cd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c8c49cd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c8c49cd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c8c49cd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c8c49cd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c8c49cd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af6c1cb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af6c1cb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b001c43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b001c43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c8efdb07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c8efdb07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c8efdb07c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c8efdb07c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bb0ffdc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bb0ffdc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aee2178e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aee2178e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afef0601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afef0601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cc8efdb0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cc8efdb0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c8efdb0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c8efdb0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c8efdb07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c8efdb0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c8efdb07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c8efdb07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c8efdb0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c8efdb0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df1937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df1937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df1937e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cdf1937e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cdf1937e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df1937e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df1937e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df1937e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7be54ee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7be54ee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df1937e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df1937e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bb0ffdc1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bb0ffdc1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afef060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afef060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c8efdb0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c8efdb0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af6c1c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af6c1c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b001c4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b001c4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b001c43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b001c43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710.07395.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link.springer.com/chapter/10.1007/978-3-319-93417-4_4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ieeexplore.ieee.org/document/913995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ieeexplore.ieee.org/document/9139953"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ieeexplore.ieee.org/document/9139953" TargetMode="External"/><Relationship Id="rId4" Type="http://schemas.openxmlformats.org/officeDocument/2006/relationships/image" Target="../media/image5.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ieeexplore.ieee.org/document/913995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07/s00607-019-00745-0" TargetMode="External"/><Relationship Id="rId4" Type="http://schemas.openxmlformats.org/officeDocument/2006/relationships/hyperlink" Target="https://doi.org/10.1007/s00607-019-0074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document/84417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pdf/1710.07395.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pdf/1710.07395.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xiv.org/pdf/1710.07395.pdf" TargetMode="External"/><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78" name="Google Shape;278;p13"/>
          <p:cNvSpPr txBox="1"/>
          <p:nvPr>
            <p:ph idx="1" type="subTitle"/>
          </p:nvPr>
        </p:nvSpPr>
        <p:spPr>
          <a:xfrm>
            <a:off x="794425" y="30492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Compiled by -</a:t>
            </a:r>
            <a:endParaRPr>
              <a:solidFill>
                <a:srgbClr val="000000"/>
              </a:solidFill>
            </a:endParaRPr>
          </a:p>
          <a:p>
            <a:pPr indent="0" lvl="0" marL="0" rtl="0" algn="l">
              <a:spcBef>
                <a:spcPts val="0"/>
              </a:spcBef>
              <a:spcAft>
                <a:spcPts val="0"/>
              </a:spcAft>
              <a:buNone/>
            </a:pPr>
            <a:r>
              <a:t/>
            </a:r>
            <a:endParaRPr>
              <a:solidFill>
                <a:srgbClr val="000000"/>
              </a:solidFill>
            </a:endParaRPr>
          </a:p>
        </p:txBody>
      </p:sp>
      <p:graphicFrame>
        <p:nvGraphicFramePr>
          <p:cNvPr id="279" name="Google Shape;279;p13"/>
          <p:cNvGraphicFramePr/>
          <p:nvPr/>
        </p:nvGraphicFramePr>
        <p:xfrm>
          <a:off x="824000" y="3704825"/>
          <a:ext cx="3000000" cy="3000000"/>
        </p:xfrm>
        <a:graphic>
          <a:graphicData uri="http://schemas.openxmlformats.org/drawingml/2006/table">
            <a:tbl>
              <a:tblPr>
                <a:noFill/>
                <a:tableStyleId>{DACFD43D-F7A9-4EA7-A458-3F0866339D2A}</a:tableStyleId>
              </a:tblPr>
              <a:tblGrid>
                <a:gridCol w="2413000"/>
                <a:gridCol w="2413000"/>
                <a:gridCol w="2413000"/>
              </a:tblGrid>
              <a:tr h="381000">
                <a:tc>
                  <a:txBody>
                    <a:bodyPr/>
                    <a:lstStyle/>
                    <a:p>
                      <a:pPr indent="0" lvl="0" marL="457200" rtl="0" algn="l">
                        <a:spcBef>
                          <a:spcPts val="0"/>
                        </a:spcBef>
                        <a:spcAft>
                          <a:spcPts val="0"/>
                        </a:spcAft>
                        <a:buNone/>
                      </a:pPr>
                      <a:r>
                        <a:rPr lang="en" sz="1500"/>
                        <a:t>Joe Rishon Manoj</a:t>
                      </a:r>
                      <a:endParaRPr sz="1500"/>
                    </a:p>
                  </a:txBody>
                  <a:tcPr marT="91425" marB="91425" marR="91425" marL="91425"/>
                </a:tc>
                <a:tc>
                  <a:txBody>
                    <a:bodyPr/>
                    <a:lstStyle/>
                    <a:p>
                      <a:pPr indent="0" lvl="0" marL="457200" rtl="0" algn="l">
                        <a:spcBef>
                          <a:spcPts val="0"/>
                        </a:spcBef>
                        <a:spcAft>
                          <a:spcPts val="0"/>
                        </a:spcAft>
                        <a:buNone/>
                      </a:pPr>
                      <a:r>
                        <a:rPr lang="en" sz="1500"/>
                        <a:t>F section </a:t>
                      </a:r>
                      <a:endParaRPr sz="1500"/>
                    </a:p>
                  </a:txBody>
                  <a:tcPr marT="91425" marB="91425" marR="91425" marL="91425"/>
                </a:tc>
                <a:tc>
                  <a:txBody>
                    <a:bodyPr/>
                    <a:lstStyle/>
                    <a:p>
                      <a:pPr indent="0" lvl="0" marL="457200" rtl="0" algn="l">
                        <a:spcBef>
                          <a:spcPts val="0"/>
                        </a:spcBef>
                        <a:spcAft>
                          <a:spcPts val="0"/>
                        </a:spcAft>
                        <a:buNone/>
                      </a:pPr>
                      <a:r>
                        <a:rPr lang="en" sz="1500"/>
                        <a:t>PES2201800340</a:t>
                      </a:r>
                      <a:endParaRPr sz="1500"/>
                    </a:p>
                  </a:txBody>
                  <a:tcPr marT="91425" marB="91425" marR="91425" marL="91425"/>
                </a:tc>
              </a:tr>
              <a:tr h="381000">
                <a:tc>
                  <a:txBody>
                    <a:bodyPr/>
                    <a:lstStyle/>
                    <a:p>
                      <a:pPr indent="0" lvl="0" marL="457200" rtl="0" algn="l">
                        <a:spcBef>
                          <a:spcPts val="0"/>
                        </a:spcBef>
                        <a:spcAft>
                          <a:spcPts val="0"/>
                        </a:spcAft>
                        <a:buNone/>
                      </a:pPr>
                      <a:r>
                        <a:rPr lang="en" sz="1500"/>
                        <a:t>Ketan Malempati</a:t>
                      </a:r>
                      <a:endParaRPr sz="1500"/>
                    </a:p>
                  </a:txBody>
                  <a:tcPr marT="91425" marB="91425" marR="91425" marL="91425"/>
                </a:tc>
                <a:tc>
                  <a:txBody>
                    <a:bodyPr/>
                    <a:lstStyle/>
                    <a:p>
                      <a:pPr indent="0" lvl="0" marL="457200" rtl="0" algn="l">
                        <a:spcBef>
                          <a:spcPts val="0"/>
                        </a:spcBef>
                        <a:spcAft>
                          <a:spcPts val="0"/>
                        </a:spcAft>
                        <a:buNone/>
                      </a:pPr>
                      <a:r>
                        <a:rPr lang="en" sz="1500"/>
                        <a:t>A section </a:t>
                      </a:r>
                      <a:endParaRPr sz="1500"/>
                    </a:p>
                  </a:txBody>
                  <a:tcPr marT="91425" marB="91425" marR="91425" marL="91425"/>
                </a:tc>
                <a:tc>
                  <a:txBody>
                    <a:bodyPr/>
                    <a:lstStyle/>
                    <a:p>
                      <a:pPr indent="0" lvl="0" marL="457200" rtl="0" algn="l">
                        <a:spcBef>
                          <a:spcPts val="0"/>
                        </a:spcBef>
                        <a:spcAft>
                          <a:spcPts val="0"/>
                        </a:spcAft>
                        <a:buNone/>
                      </a:pPr>
                      <a:r>
                        <a:rPr lang="en" sz="1500"/>
                        <a:t>PES2201800088</a:t>
                      </a:r>
                      <a:endParaRPr sz="1500"/>
                    </a:p>
                  </a:txBody>
                  <a:tcPr marT="91425" marB="91425" marR="91425" marL="91425"/>
                </a:tc>
              </a:tr>
              <a:tr h="381000">
                <a:tc>
                  <a:txBody>
                    <a:bodyPr/>
                    <a:lstStyle/>
                    <a:p>
                      <a:pPr indent="0" lvl="0" marL="457200" rtl="0" algn="l">
                        <a:spcBef>
                          <a:spcPts val="0"/>
                        </a:spcBef>
                        <a:spcAft>
                          <a:spcPts val="0"/>
                        </a:spcAft>
                        <a:buNone/>
                      </a:pPr>
                      <a:r>
                        <a:rPr lang="en" sz="1500"/>
                        <a:t>Rishab Kashyap</a:t>
                      </a:r>
                      <a:endParaRPr sz="1500"/>
                    </a:p>
                  </a:txBody>
                  <a:tcPr marT="91425" marB="91425" marR="91425" marL="91425"/>
                </a:tc>
                <a:tc>
                  <a:txBody>
                    <a:bodyPr/>
                    <a:lstStyle/>
                    <a:p>
                      <a:pPr indent="0" lvl="0" marL="457200" rtl="0" algn="l">
                        <a:spcBef>
                          <a:spcPts val="0"/>
                        </a:spcBef>
                        <a:spcAft>
                          <a:spcPts val="0"/>
                        </a:spcAft>
                        <a:buNone/>
                      </a:pPr>
                      <a:r>
                        <a:rPr lang="en" sz="1500"/>
                        <a:t>F section</a:t>
                      </a:r>
                      <a:endParaRPr sz="1500"/>
                    </a:p>
                  </a:txBody>
                  <a:tcPr marT="91425" marB="91425" marR="91425" marL="91425"/>
                </a:tc>
                <a:tc>
                  <a:txBody>
                    <a:bodyPr/>
                    <a:lstStyle/>
                    <a:p>
                      <a:pPr indent="0" lvl="0" marL="457200" rtl="0" algn="l">
                        <a:spcBef>
                          <a:spcPts val="0"/>
                        </a:spcBef>
                        <a:spcAft>
                          <a:spcPts val="0"/>
                        </a:spcAft>
                        <a:buNone/>
                      </a:pPr>
                      <a:r>
                        <a:rPr lang="en" sz="1500"/>
                        <a:t>PES2201800065</a:t>
                      </a:r>
                      <a:endParaRPr sz="1500"/>
                    </a:p>
                  </a:txBody>
                  <a:tcPr marT="91425" marB="91425" marR="91425" marL="91425"/>
                </a:tc>
              </a:tr>
            </a:tbl>
          </a:graphicData>
        </a:graphic>
      </p:graphicFrame>
      <p:sp>
        <p:nvSpPr>
          <p:cNvPr id="280" name="Google Shape;280;p13"/>
          <p:cNvSpPr/>
          <p:nvPr/>
        </p:nvSpPr>
        <p:spPr>
          <a:xfrm>
            <a:off x="24100" y="130975"/>
            <a:ext cx="5625909" cy="252497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000000"/>
                </a:solidFill>
                <a:latin typeface="Nunito"/>
              </a:rPr>
              <a:t>Team 16 - </a:t>
            </a:r>
            <a:br>
              <a:rPr b="1" i="0">
                <a:ln cap="flat" cmpd="sng" w="9525">
                  <a:solidFill>
                    <a:schemeClr val="dk2"/>
                  </a:solidFill>
                  <a:prstDash val="solid"/>
                  <a:round/>
                  <a:headEnd len="sm" w="sm" type="none"/>
                  <a:tailEnd len="sm" w="sm" type="none"/>
                </a:ln>
                <a:solidFill>
                  <a:srgbClr val="000000"/>
                </a:solidFill>
                <a:latin typeface="Nunito"/>
              </a:rPr>
            </a:br>
            <a:r>
              <a:rPr b="1" i="0">
                <a:ln cap="flat" cmpd="sng" w="9525">
                  <a:solidFill>
                    <a:schemeClr val="dk2"/>
                  </a:solidFill>
                  <a:prstDash val="solid"/>
                  <a:round/>
                  <a:headEnd len="sm" w="sm" type="none"/>
                  <a:tailEnd len="sm" w="sm" type="none"/>
                </a:ln>
                <a:solidFill>
                  <a:srgbClr val="000000"/>
                </a:solidFill>
                <a:latin typeface="Nunito"/>
              </a:rPr>
              <a:t>NLP Mini Project</a:t>
            </a:r>
            <a:br>
              <a:rPr b="1" i="0">
                <a:ln cap="flat" cmpd="sng" w="9525">
                  <a:solidFill>
                    <a:schemeClr val="dk2"/>
                  </a:solidFill>
                  <a:prstDash val="solid"/>
                  <a:round/>
                  <a:headEnd len="sm" w="sm" type="none"/>
                  <a:tailEnd len="sm" w="sm" type="none"/>
                </a:ln>
                <a:solidFill>
                  <a:srgbClr val="000000"/>
                </a:solidFill>
                <a:latin typeface="Nunito"/>
              </a:rPr>
            </a:br>
            <a:r>
              <a:rPr b="1" i="0">
                <a:ln cap="flat" cmpd="sng" w="9525">
                  <a:solidFill>
                    <a:schemeClr val="dk2"/>
                  </a:solidFill>
                  <a:prstDash val="solid"/>
                  <a:round/>
                  <a:headEnd len="sm" w="sm" type="none"/>
                  <a:tailEnd len="sm" w="sm" type="none"/>
                </a:ln>
                <a:solidFill>
                  <a:srgbClr val="000000"/>
                </a:solidFill>
                <a:latin typeface="Nunito"/>
              </a:rPr>
              <a:t>Classifying and understanding the </a:t>
            </a:r>
            <a:br>
              <a:rPr b="1" i="0">
                <a:ln cap="flat" cmpd="sng" w="9525">
                  <a:solidFill>
                    <a:schemeClr val="dk2"/>
                  </a:solidFill>
                  <a:prstDash val="solid"/>
                  <a:round/>
                  <a:headEnd len="sm" w="sm" type="none"/>
                  <a:tailEnd len="sm" w="sm" type="none"/>
                </a:ln>
                <a:solidFill>
                  <a:srgbClr val="000000"/>
                </a:solidFill>
                <a:latin typeface="Nunito"/>
              </a:rPr>
            </a:br>
            <a:r>
              <a:rPr b="1" i="0">
                <a:ln cap="flat" cmpd="sng" w="9525">
                  <a:solidFill>
                    <a:schemeClr val="dk2"/>
                  </a:solidFill>
                  <a:prstDash val="solid"/>
                  <a:round/>
                  <a:headEnd len="sm" w="sm" type="none"/>
                  <a:tailEnd len="sm" w="sm" type="none"/>
                </a:ln>
                <a:solidFill>
                  <a:srgbClr val="000000"/>
                </a:solidFill>
                <a:latin typeface="Nunito"/>
              </a:rPr>
              <a:t>Topic of Toxic Comments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37" name="Google Shape;337;p22"/>
          <p:cNvSpPr txBox="1"/>
          <p:nvPr>
            <p:ph idx="1" type="body"/>
          </p:nvPr>
        </p:nvSpPr>
        <p:spPr>
          <a:xfrm>
            <a:off x="1303800" y="1459625"/>
            <a:ext cx="7030500" cy="3081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3302"/>
              <a:t>PAPER 2: </a:t>
            </a:r>
            <a:r>
              <a:rPr lang="en" sz="3302" u="sng">
                <a:solidFill>
                  <a:schemeClr val="hlink"/>
                </a:solidFill>
                <a:hlinkClick r:id="rId3"/>
              </a:rPr>
              <a:t>Detecting Online Hate Speech Using Context Aware Models</a:t>
            </a:r>
            <a:endParaRPr sz="3302"/>
          </a:p>
          <a:p>
            <a:pPr indent="0" lvl="0" marL="0" rtl="0" algn="l">
              <a:spcBef>
                <a:spcPts val="1200"/>
              </a:spcBef>
              <a:spcAft>
                <a:spcPts val="0"/>
              </a:spcAft>
              <a:buNone/>
            </a:pPr>
            <a:r>
              <a:rPr lang="en" sz="3302"/>
              <a:t>Conclusions - </a:t>
            </a:r>
            <a:endParaRPr sz="3302"/>
          </a:p>
          <a:p>
            <a:pPr indent="-296754" lvl="0" marL="457200" rtl="0" algn="l">
              <a:spcBef>
                <a:spcPts val="1200"/>
              </a:spcBef>
              <a:spcAft>
                <a:spcPts val="0"/>
              </a:spcAft>
              <a:buSzPct val="100000"/>
              <a:buChar char="●"/>
            </a:pPr>
            <a:r>
              <a:rPr lang="en" sz="3302"/>
              <a:t>Proved the importance of utilizing context information for online hate speech detection.</a:t>
            </a:r>
            <a:endParaRPr sz="3302"/>
          </a:p>
          <a:p>
            <a:pPr indent="-296754" lvl="0" marL="457200" rtl="0" algn="l">
              <a:spcBef>
                <a:spcPts val="0"/>
              </a:spcBef>
              <a:spcAft>
                <a:spcPts val="0"/>
              </a:spcAft>
              <a:buSzPct val="100000"/>
              <a:buChar char="●"/>
            </a:pPr>
            <a:r>
              <a:rPr lang="en" sz="3302"/>
              <a:t>Ensemble models leveraging strengths of both logistic regression models and neural network models achieve the good performance  for automatic online hate speech detection</a:t>
            </a:r>
            <a:endParaRPr sz="3302"/>
          </a:p>
          <a:p>
            <a:pPr indent="0" lvl="0" marL="0" rtl="0" algn="l">
              <a:spcBef>
                <a:spcPts val="1200"/>
              </a:spcBef>
              <a:spcAft>
                <a:spcPts val="0"/>
              </a:spcAft>
              <a:buNone/>
            </a:pPr>
            <a:r>
              <a:t/>
            </a:r>
            <a:endParaRPr sz="3302"/>
          </a:p>
          <a:p>
            <a:pPr indent="0" lvl="0" marL="0" rtl="0" algn="l">
              <a:spcBef>
                <a:spcPts val="1200"/>
              </a:spcBef>
              <a:spcAft>
                <a:spcPts val="0"/>
              </a:spcAft>
              <a:buNone/>
            </a:pPr>
            <a:r>
              <a:rPr lang="en" sz="3302"/>
              <a:t>Disadvantages - </a:t>
            </a:r>
            <a:endParaRPr sz="3302"/>
          </a:p>
          <a:p>
            <a:pPr indent="-296754" lvl="0" marL="457200" rtl="0" algn="l">
              <a:spcBef>
                <a:spcPts val="1200"/>
              </a:spcBef>
              <a:spcAft>
                <a:spcPts val="0"/>
              </a:spcAft>
              <a:buSzPct val="100000"/>
              <a:buChar char="●"/>
            </a:pPr>
            <a:r>
              <a:rPr lang="en" sz="3302"/>
              <a:t>User annotated comments dataset posted by 678 different users in 10 complete news discussion threads , thus no benchmark dataset has been used to experiment results.</a:t>
            </a:r>
            <a:endParaRPr sz="3302"/>
          </a:p>
          <a:p>
            <a:pPr indent="-296754" lvl="0" marL="457200" rtl="0" algn="l">
              <a:spcBef>
                <a:spcPts val="0"/>
              </a:spcBef>
              <a:spcAft>
                <a:spcPts val="0"/>
              </a:spcAft>
              <a:buSzPct val="100000"/>
              <a:buChar char="●"/>
            </a:pPr>
            <a:r>
              <a:t/>
            </a:r>
            <a:endParaRPr sz="330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43" name="Google Shape;343;p23"/>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3: </a:t>
            </a:r>
            <a:r>
              <a:rPr lang="en" u="sng">
                <a:solidFill>
                  <a:srgbClr val="1C4587"/>
                </a:solidFill>
                <a:highlight>
                  <a:srgbClr val="B6D7A8"/>
                </a:highlight>
                <a:latin typeface="Georgia"/>
                <a:ea typeface="Georgia"/>
                <a:cs typeface="Georgia"/>
                <a:sym typeface="Georgia"/>
                <a:hlinkClick r:id="rId3">
                  <a:extLst>
                    <a:ext uri="{A12FA001-AC4F-418D-AE19-62706E023703}">
                      <ahyp:hlinkClr val="tx"/>
                    </a:ext>
                  </a:extLst>
                </a:hlinkClick>
              </a:rPr>
              <a:t>Detecting Hate Speech on Twitter Using a Convolution-GRU Based Deep Neural Network</a:t>
            </a:r>
            <a:endParaRPr/>
          </a:p>
          <a:p>
            <a:pPr indent="0" lvl="0" marL="0" rtl="0" algn="l">
              <a:spcBef>
                <a:spcPts val="1200"/>
              </a:spcBef>
              <a:spcAft>
                <a:spcPts val="0"/>
              </a:spcAft>
              <a:buNone/>
            </a:pPr>
            <a:r>
              <a:rPr lang="en"/>
              <a:t>	Data of Publication :  2018</a:t>
            </a:r>
            <a:endParaRPr/>
          </a:p>
          <a:p>
            <a:pPr indent="0" lvl="0" marL="0" rtl="0" algn="l">
              <a:spcBef>
                <a:spcPts val="1200"/>
              </a:spcBef>
              <a:spcAft>
                <a:spcPts val="0"/>
              </a:spcAft>
              <a:buNone/>
            </a:pPr>
            <a:r>
              <a:rPr lang="en"/>
              <a:t>	Authors : </a:t>
            </a:r>
            <a:r>
              <a:rPr lang="en">
                <a:solidFill>
                  <a:srgbClr val="333333"/>
                </a:solidFill>
                <a:highlight>
                  <a:srgbClr val="B6D7A8"/>
                </a:highlight>
                <a:latin typeface="Arial"/>
                <a:ea typeface="Arial"/>
                <a:cs typeface="Arial"/>
                <a:sym typeface="Arial"/>
              </a:rPr>
              <a:t>Ziqi Zhang David Robinson Jonathan Tepper</a:t>
            </a:r>
            <a:endParaRPr/>
          </a:p>
          <a:p>
            <a:pPr indent="0" lvl="0" marL="0" rtl="0" algn="l">
              <a:spcBef>
                <a:spcPts val="1200"/>
              </a:spcBef>
              <a:spcAft>
                <a:spcPts val="0"/>
              </a:spcAft>
              <a:buNone/>
            </a:pPr>
            <a:r>
              <a:rPr lang="en"/>
              <a:t>	Publication: </a:t>
            </a:r>
            <a:r>
              <a:rPr lang="en">
                <a:solidFill>
                  <a:srgbClr val="333333"/>
                </a:solidFill>
                <a:highlight>
                  <a:srgbClr val="B6D7A8"/>
                </a:highlight>
                <a:latin typeface="Georgia"/>
                <a:ea typeface="Georgia"/>
                <a:cs typeface="Georgia"/>
                <a:sym typeface="Georgia"/>
              </a:rPr>
              <a:t>Springer (European semantic web conference)</a:t>
            </a:r>
            <a:endParaRPr>
              <a:solidFill>
                <a:srgbClr val="333333"/>
              </a:solidFill>
              <a:highlight>
                <a:srgbClr val="B6D7A8"/>
              </a:highlight>
              <a:latin typeface="Georgia"/>
              <a:ea typeface="Georgia"/>
              <a:cs typeface="Georgia"/>
              <a:sym typeface="Georgia"/>
            </a:endParaRPr>
          </a:p>
          <a:p>
            <a:pPr indent="0" lvl="0" marL="0" rtl="0" algn="l">
              <a:spcBef>
                <a:spcPts val="1200"/>
              </a:spcBef>
              <a:spcAft>
                <a:spcPts val="1200"/>
              </a:spcAft>
              <a:buNone/>
            </a:pPr>
            <a:r>
              <a:rPr lang="en"/>
              <a:t>This paper introduces a new method based on a deep neural network combining </a:t>
            </a:r>
            <a:r>
              <a:rPr b="1" lang="en"/>
              <a:t>convolutional </a:t>
            </a:r>
            <a:r>
              <a:rPr lang="en"/>
              <a:t>and </a:t>
            </a:r>
            <a:r>
              <a:rPr b="1" lang="en"/>
              <a:t>gated recurrent networks </a:t>
            </a:r>
            <a:r>
              <a:rPr lang="en"/>
              <a:t>and conduct an extensive evaluation of the method against several models on collection of publicly available Twitter datasets and compare the previous results reported on those datasets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49" name="Google Shape;349;p24"/>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2500"/>
              <a:t>The first layer is a word embedding layer, which maps tweet into a real vector domain</a:t>
            </a:r>
            <a:endParaRPr sz="2500"/>
          </a:p>
          <a:p>
            <a:pPr indent="0" lvl="0" marL="0" rtl="0" algn="l">
              <a:spcBef>
                <a:spcPts val="1200"/>
              </a:spcBef>
              <a:spcAft>
                <a:spcPts val="0"/>
              </a:spcAft>
              <a:buNone/>
            </a:pPr>
            <a:r>
              <a:rPr lang="en" sz="2500"/>
              <a:t>Then it goes to the dropout layer with a rate of 0.2, the purpose of which is to regularise learning to avoid overfitting</a:t>
            </a:r>
            <a:endParaRPr sz="2500"/>
          </a:p>
          <a:p>
            <a:pPr indent="0" lvl="0" marL="0" rtl="0" algn="l">
              <a:spcBef>
                <a:spcPts val="1200"/>
              </a:spcBef>
              <a:spcAft>
                <a:spcPts val="0"/>
              </a:spcAft>
              <a:buNone/>
            </a:pPr>
            <a:r>
              <a:rPr lang="en" sz="2500"/>
              <a:t>1D convolutional layer with 100 filters with a window size of 4, padding the input such that the output has the same length as the original input. The rectified linear unit function is used for activation.</a:t>
            </a:r>
            <a:endParaRPr sz="2500"/>
          </a:p>
          <a:p>
            <a:pPr indent="0" lvl="0" marL="0" rtl="0" algn="l">
              <a:spcBef>
                <a:spcPts val="1200"/>
              </a:spcBef>
              <a:spcAft>
                <a:spcPts val="0"/>
              </a:spcAft>
              <a:buNone/>
            </a:pPr>
            <a:r>
              <a:rPr lang="en" sz="2500"/>
              <a:t>1D max pooling layer it gives the </a:t>
            </a:r>
            <a:r>
              <a:rPr lang="en" sz="2500"/>
              <a:t>extracted</a:t>
            </a:r>
            <a:r>
              <a:rPr lang="en" sz="2500"/>
              <a:t> features</a:t>
            </a:r>
            <a:endParaRPr sz="2500"/>
          </a:p>
          <a:p>
            <a:pPr indent="0" lvl="0" marL="0" rtl="0" algn="l">
              <a:spcBef>
                <a:spcPts val="1200"/>
              </a:spcBef>
              <a:spcAft>
                <a:spcPts val="0"/>
              </a:spcAft>
              <a:buNone/>
            </a:pPr>
            <a:r>
              <a:rPr lang="en" sz="2500"/>
              <a:t>Then it is fed into GRU </a:t>
            </a:r>
            <a:endParaRPr sz="2500"/>
          </a:p>
          <a:p>
            <a:pPr indent="0" lvl="0" marL="0" rtl="0" algn="l">
              <a:spcBef>
                <a:spcPts val="1200"/>
              </a:spcBef>
              <a:spcAft>
                <a:spcPts val="0"/>
              </a:spcAft>
              <a:buNone/>
            </a:pPr>
            <a:r>
              <a:rPr lang="en" sz="2500"/>
              <a:t>Global max pooling layer takes the highest value in each</a:t>
            </a:r>
            <a:br>
              <a:rPr lang="en" sz="2500"/>
            </a:br>
            <a:r>
              <a:rPr lang="en" sz="2500"/>
              <a:t>s</a:t>
            </a:r>
            <a:r>
              <a:rPr lang="en" sz="2500"/>
              <a:t>et i.e the best feature in a tweet</a:t>
            </a:r>
            <a:endParaRPr sz="2500"/>
          </a:p>
          <a:p>
            <a:pPr indent="0" lvl="0" marL="0" rtl="0" algn="l">
              <a:spcBef>
                <a:spcPts val="1200"/>
              </a:spcBef>
              <a:spcAft>
                <a:spcPts val="0"/>
              </a:spcAft>
              <a:buNone/>
            </a:pPr>
            <a:r>
              <a:rPr lang="en" sz="2500"/>
              <a:t>Finally softmax function to predict probability distribution over </a:t>
            </a:r>
            <a:br>
              <a:rPr lang="en" sz="2500"/>
            </a:br>
            <a:r>
              <a:rPr lang="en" sz="2500"/>
              <a:t>all possible classes</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0" name="Google Shape;350;p24"/>
          <p:cNvPicPr preferRelativeResize="0"/>
          <p:nvPr/>
        </p:nvPicPr>
        <p:blipFill rotWithShape="1">
          <a:blip r:embed="rId3">
            <a:alphaModFix/>
          </a:blip>
          <a:srcRect b="12999" l="7512" r="4109" t="10623"/>
          <a:stretch/>
        </p:blipFill>
        <p:spPr>
          <a:xfrm>
            <a:off x="5020825" y="2893225"/>
            <a:ext cx="4123175" cy="225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56" name="Google Shape;356;p25"/>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RESULTS</a:t>
            </a:r>
            <a:endParaRPr b="1"/>
          </a:p>
          <a:p>
            <a:pPr indent="0" lvl="0" marL="0" rtl="0" algn="l">
              <a:spcBef>
                <a:spcPts val="1200"/>
              </a:spcBef>
              <a:spcAft>
                <a:spcPts val="0"/>
              </a:spcAft>
              <a:buNone/>
            </a:pPr>
            <a:r>
              <a:rPr lang="en"/>
              <a:t>There are many datasets used in this paper and used by many models </a:t>
            </a:r>
            <a:endParaRPr/>
          </a:p>
          <a:p>
            <a:pPr indent="0" lvl="0" marL="0" rtl="0" algn="l">
              <a:spcBef>
                <a:spcPts val="1200"/>
              </a:spcBef>
              <a:spcAft>
                <a:spcPts val="0"/>
              </a:spcAft>
              <a:buNone/>
            </a:pPr>
            <a:r>
              <a:rPr lang="en"/>
              <a:t>SVM is multiclass classification</a:t>
            </a:r>
            <a:endParaRPr/>
          </a:p>
          <a:p>
            <a:pPr indent="0" lvl="0" marL="0" rtl="0" algn="l">
              <a:spcBef>
                <a:spcPts val="1200"/>
              </a:spcBef>
              <a:spcAft>
                <a:spcPts val="0"/>
              </a:spcAft>
              <a:buNone/>
            </a:pPr>
            <a:r>
              <a:rPr lang="en"/>
              <a:t>SVM+ adding enhanced features leads to incremental improvement over SVM</a:t>
            </a:r>
            <a:endParaRPr/>
          </a:p>
          <a:p>
            <a:pPr indent="0" lvl="0" marL="0" rtl="0" algn="l">
              <a:spcBef>
                <a:spcPts val="1200"/>
              </a:spcBef>
              <a:spcAft>
                <a:spcPts val="0"/>
              </a:spcAft>
              <a:buNone/>
            </a:pPr>
            <a:r>
              <a:rPr lang="en"/>
              <a:t>CNN + GRU </a:t>
            </a:r>
            <a:endParaRPr/>
          </a:p>
          <a:p>
            <a:pPr indent="0" lvl="0" marL="0" rtl="0" algn="l">
              <a:spcBef>
                <a:spcPts val="1200"/>
              </a:spcBef>
              <a:spcAft>
                <a:spcPts val="0"/>
              </a:spcAft>
              <a:buNone/>
            </a:pPr>
            <a:r>
              <a:rPr lang="en"/>
              <a:t>CNN+GRUB is formed by we remove the drop-out </a:t>
            </a:r>
            <a:br>
              <a:rPr lang="en"/>
            </a:br>
            <a:r>
              <a:rPr lang="en"/>
              <a:t>and the global max pooling layer</a:t>
            </a:r>
            <a:endParaRPr/>
          </a:p>
          <a:p>
            <a:pPr indent="0" lvl="0" marL="0" rtl="0" algn="l">
              <a:spcBef>
                <a:spcPts val="1200"/>
              </a:spcBef>
              <a:spcAft>
                <a:spcPts val="0"/>
              </a:spcAft>
              <a:buNone/>
            </a:pPr>
            <a:r>
              <a:rPr lang="en"/>
              <a:t>CNN we further remove the GRU layer</a:t>
            </a:r>
            <a:endParaRPr/>
          </a:p>
          <a:p>
            <a:pPr indent="0" lvl="0" marL="0" rtl="0" algn="l">
              <a:spcBef>
                <a:spcPts val="1200"/>
              </a:spcBef>
              <a:spcAft>
                <a:spcPts val="1200"/>
              </a:spcAft>
              <a:buNone/>
            </a:pPr>
            <a:r>
              <a:t/>
            </a:r>
            <a:endParaRPr/>
          </a:p>
        </p:txBody>
      </p:sp>
      <p:pic>
        <p:nvPicPr>
          <p:cNvPr id="357" name="Google Shape;357;p25"/>
          <p:cNvPicPr preferRelativeResize="0"/>
          <p:nvPr/>
        </p:nvPicPr>
        <p:blipFill rotWithShape="1">
          <a:blip r:embed="rId3">
            <a:alphaModFix/>
          </a:blip>
          <a:srcRect b="0" l="0" r="0" t="5651"/>
          <a:stretch/>
        </p:blipFill>
        <p:spPr>
          <a:xfrm>
            <a:off x="5172075" y="3228675"/>
            <a:ext cx="3971925" cy="18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63" name="Google Shape;363;p26"/>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a:p>
            <a:pPr indent="-311150" lvl="0" marL="457200" rtl="0" algn="l">
              <a:spcBef>
                <a:spcPts val="1200"/>
              </a:spcBef>
              <a:spcAft>
                <a:spcPts val="0"/>
              </a:spcAft>
              <a:buSzPts val="1300"/>
              <a:buChar char="●"/>
            </a:pPr>
            <a:r>
              <a:rPr lang="en"/>
              <a:t>deep neural network model combining CNN and GRU that are found to empirically improve classification accuracy.</a:t>
            </a:r>
            <a:endParaRPr/>
          </a:p>
          <a:p>
            <a:pPr indent="-311150" lvl="0" marL="457200" rtl="0" algn="l">
              <a:spcBef>
                <a:spcPts val="0"/>
              </a:spcBef>
              <a:spcAft>
                <a:spcPts val="0"/>
              </a:spcAft>
              <a:buSzPts val="1300"/>
              <a:buChar char="●"/>
            </a:pPr>
            <a:r>
              <a:rPr lang="en"/>
              <a:t>conducted comparative evaluation on the largest collection of public datasets and compared with </a:t>
            </a:r>
            <a:r>
              <a:rPr lang="en"/>
              <a:t>different</a:t>
            </a:r>
            <a:r>
              <a:rPr lang="en"/>
              <a:t> models</a:t>
            </a:r>
            <a:endParaRPr/>
          </a:p>
          <a:p>
            <a:pPr indent="0" lvl="0" marL="0" rtl="0" algn="l">
              <a:spcBef>
                <a:spcPts val="1200"/>
              </a:spcBef>
              <a:spcAft>
                <a:spcPts val="0"/>
              </a:spcAft>
              <a:buNone/>
            </a:pPr>
            <a:r>
              <a:rPr lang="en"/>
              <a:t>Disadvantages :</a:t>
            </a:r>
            <a:endParaRPr/>
          </a:p>
          <a:p>
            <a:pPr indent="-311150" lvl="0" marL="457200" rtl="0" algn="l">
              <a:spcBef>
                <a:spcPts val="1200"/>
              </a:spcBef>
              <a:spcAft>
                <a:spcPts val="0"/>
              </a:spcAft>
              <a:buSzPts val="1300"/>
              <a:buChar char="●"/>
            </a:pPr>
            <a:r>
              <a:rPr lang="en"/>
              <a:t>classifiers make relatively more errors on predicting any categories of hate tweets than non-hate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69" name="Google Shape;369;p27"/>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PAPER 4: </a:t>
            </a:r>
            <a:r>
              <a:rPr lang="en" u="sng">
                <a:solidFill>
                  <a:schemeClr val="hlink"/>
                </a:solidFill>
                <a:hlinkClick r:id="rId3"/>
              </a:rPr>
              <a:t>Deep Learning Based Fusion Approach for Hate Speech Detection</a:t>
            </a:r>
            <a:endParaRPr/>
          </a:p>
          <a:p>
            <a:pPr indent="0" lvl="0" marL="0" rtl="0" algn="l">
              <a:spcBef>
                <a:spcPts val="1200"/>
              </a:spcBef>
              <a:spcAft>
                <a:spcPts val="0"/>
              </a:spcAft>
              <a:buNone/>
            </a:pPr>
            <a:r>
              <a:rPr lang="en"/>
              <a:t>	Data of Publication :  2020</a:t>
            </a:r>
            <a:endParaRPr/>
          </a:p>
          <a:p>
            <a:pPr indent="0" lvl="0" marL="0" rtl="0" algn="l">
              <a:spcBef>
                <a:spcPts val="1200"/>
              </a:spcBef>
              <a:spcAft>
                <a:spcPts val="0"/>
              </a:spcAft>
              <a:buNone/>
            </a:pPr>
            <a:r>
              <a:rPr lang="en"/>
              <a:t>	Authors : Yanling Zhou; Yanyan Yang; Han Liu; Xiufeng Liu; Nick Savage</a:t>
            </a:r>
            <a:endParaRPr/>
          </a:p>
          <a:p>
            <a:pPr indent="0" lvl="0" marL="0" rtl="0" algn="l">
              <a:spcBef>
                <a:spcPts val="1200"/>
              </a:spcBef>
              <a:spcAft>
                <a:spcPts val="0"/>
              </a:spcAft>
              <a:buNone/>
            </a:pPr>
            <a:r>
              <a:rPr lang="en"/>
              <a:t>	Publication: IEEE</a:t>
            </a:r>
            <a:endParaRPr/>
          </a:p>
          <a:p>
            <a:pPr indent="0" lvl="0" marL="0" rtl="0" algn="l">
              <a:spcBef>
                <a:spcPts val="1200"/>
              </a:spcBef>
              <a:spcAft>
                <a:spcPts val="0"/>
              </a:spcAft>
              <a:buNone/>
            </a:pPr>
            <a:r>
              <a:rPr lang="en"/>
              <a:t>The paper proposes a </a:t>
            </a:r>
            <a:r>
              <a:rPr lang="en"/>
              <a:t>general way to improve the overall results of classification by fusing the various classifiers.It focusses on several famous machine learning methods for text classification such as Embeddings from Language Models (ELMo), Bidirectional Encoder Representation from Transformers (BERT) ,Convolutional Neural Network (CNN) and adopt some fusion strategies to combine the classifiers to improve the overall classification performance.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75" name="Google Shape;375;p28"/>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4: </a:t>
            </a:r>
            <a:r>
              <a:rPr lang="en" u="sng">
                <a:solidFill>
                  <a:schemeClr val="hlink"/>
                </a:solidFill>
                <a:hlinkClick r:id="rId3"/>
              </a:rPr>
              <a:t>Deep Learning Based Fusion Approach for Hate Speech Detection</a:t>
            </a:r>
            <a:endParaRPr/>
          </a:p>
          <a:p>
            <a:pPr indent="-311150" lvl="0" marL="457200" rtl="0" algn="l">
              <a:spcBef>
                <a:spcPts val="1200"/>
              </a:spcBef>
              <a:spcAft>
                <a:spcPts val="0"/>
              </a:spcAft>
              <a:buSzPts val="1300"/>
              <a:buChar char="●"/>
            </a:pPr>
            <a:r>
              <a:rPr lang="en"/>
              <a:t>ELMo and BERT focus on word embedding, while CNN focuses on neural networks processing. </a:t>
            </a:r>
            <a:endParaRPr/>
          </a:p>
          <a:p>
            <a:pPr indent="-311150" lvl="0" marL="457200" rtl="0" algn="l">
              <a:spcBef>
                <a:spcPts val="0"/>
              </a:spcBef>
              <a:spcAft>
                <a:spcPts val="0"/>
              </a:spcAft>
              <a:buSzPts val="1300"/>
              <a:buChar char="●"/>
            </a:pPr>
            <a:r>
              <a:rPr lang="en"/>
              <a:t>It is no easy task to decide which method is the best. The specific performance also depends on the specific data set.</a:t>
            </a:r>
            <a:endParaRPr/>
          </a:p>
          <a:p>
            <a:pPr indent="-311150" lvl="0" marL="457200" rtl="0" algn="l">
              <a:spcBef>
                <a:spcPts val="0"/>
              </a:spcBef>
              <a:spcAft>
                <a:spcPts val="0"/>
              </a:spcAft>
              <a:buSzPts val="1300"/>
              <a:buChar char="●"/>
            </a:pPr>
            <a:r>
              <a:rPr lang="en"/>
              <a:t>The idea of ensemble learning in machine learning can advance the overall classification performance and improve the overall accuracy in prediction.</a:t>
            </a:r>
            <a:endParaRPr/>
          </a:p>
          <a:p>
            <a:pPr indent="-311150" lvl="0" marL="457200" rtl="0" algn="l">
              <a:spcBef>
                <a:spcPts val="0"/>
              </a:spcBef>
              <a:spcAft>
                <a:spcPts val="0"/>
              </a:spcAft>
              <a:buSzPts val="1300"/>
              <a:buChar char="●"/>
            </a:pPr>
            <a:r>
              <a:rPr lang="en"/>
              <a:t>The paper uses the below framework and uses vote and other algebraic rules of combination like mean, max and product.</a:t>
            </a:r>
            <a:endParaRPr/>
          </a:p>
        </p:txBody>
      </p:sp>
      <p:pic>
        <p:nvPicPr>
          <p:cNvPr id="376" name="Google Shape;376;p28"/>
          <p:cNvPicPr preferRelativeResize="0"/>
          <p:nvPr/>
        </p:nvPicPr>
        <p:blipFill>
          <a:blip r:embed="rId4">
            <a:alphaModFix/>
          </a:blip>
          <a:stretch>
            <a:fillRect/>
          </a:stretch>
        </p:blipFill>
        <p:spPr>
          <a:xfrm>
            <a:off x="5146277" y="3564700"/>
            <a:ext cx="3917050" cy="148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82" name="Google Shape;382;p29"/>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4: </a:t>
            </a:r>
            <a:r>
              <a:rPr lang="en" u="sng">
                <a:solidFill>
                  <a:schemeClr val="hlink"/>
                </a:solidFill>
                <a:hlinkClick r:id="rId3"/>
              </a:rPr>
              <a:t>Deep Learning Based Fusion Approach for Hate Speech Detection</a:t>
            </a:r>
            <a:endParaRPr/>
          </a:p>
          <a:p>
            <a:pPr indent="0" lvl="0" marL="0" rtl="0" algn="l">
              <a:spcBef>
                <a:spcPts val="1200"/>
              </a:spcBef>
              <a:spcAft>
                <a:spcPts val="0"/>
              </a:spcAft>
              <a:buNone/>
            </a:pPr>
            <a:r>
              <a:rPr b="1" lang="en"/>
              <a:t>Experimental Results - </a:t>
            </a:r>
            <a:endParaRPr b="1"/>
          </a:p>
          <a:p>
            <a:pPr indent="-311150" lvl="0" marL="457200" rtl="0" algn="l">
              <a:spcBef>
                <a:spcPts val="1200"/>
              </a:spcBef>
              <a:spcAft>
                <a:spcPts val="0"/>
              </a:spcAft>
              <a:buSzPts val="1300"/>
              <a:buChar char="●"/>
            </a:pPr>
            <a:r>
              <a:rPr lang="en"/>
              <a:t>ElMo - pre-trained model by Google </a:t>
            </a:r>
            <a:endParaRPr/>
          </a:p>
          <a:p>
            <a:pPr indent="-311150" lvl="0" marL="457200" rtl="0" algn="l">
              <a:spcBef>
                <a:spcPts val="0"/>
              </a:spcBef>
              <a:spcAft>
                <a:spcPts val="0"/>
              </a:spcAft>
              <a:buSzPts val="1300"/>
              <a:buChar char="●"/>
            </a:pPr>
            <a:r>
              <a:rPr lang="en"/>
              <a:t>Bert - BERT(base) uncased model was chosen for fine tuning to avoid the memory overflow of the GPU</a:t>
            </a:r>
            <a:endParaRPr/>
          </a:p>
          <a:p>
            <a:pPr indent="-311150" lvl="0" marL="457200" rtl="0" algn="l">
              <a:spcBef>
                <a:spcPts val="0"/>
              </a:spcBef>
              <a:spcAft>
                <a:spcPts val="0"/>
              </a:spcAft>
              <a:buSzPts val="1300"/>
              <a:buChar char="●"/>
            </a:pPr>
            <a:r>
              <a:rPr lang="en"/>
              <a:t>CNN - They first use a character embedding of 128, then 256</a:t>
            </a:r>
            <a:endParaRPr/>
          </a:p>
          <a:p>
            <a:pPr indent="-311150" lvl="0" marL="457200" rtl="0" algn="l">
              <a:spcBef>
                <a:spcPts val="0"/>
              </a:spcBef>
              <a:spcAft>
                <a:spcPts val="0"/>
              </a:spcAft>
              <a:buSzPts val="1300"/>
              <a:buChar char="●"/>
            </a:pPr>
            <a:r>
              <a:rPr lang="en"/>
              <a:t>According to the below results, the paper concludes that the fusion approach can help improve the classification accuracy and F1-score.</a:t>
            </a:r>
            <a:endParaRPr/>
          </a:p>
        </p:txBody>
      </p:sp>
      <p:pic>
        <p:nvPicPr>
          <p:cNvPr id="383" name="Google Shape;383;p29"/>
          <p:cNvPicPr preferRelativeResize="0"/>
          <p:nvPr/>
        </p:nvPicPr>
        <p:blipFill>
          <a:blip r:embed="rId4">
            <a:alphaModFix/>
          </a:blip>
          <a:stretch>
            <a:fillRect/>
          </a:stretch>
        </p:blipFill>
        <p:spPr>
          <a:xfrm>
            <a:off x="262420" y="3731370"/>
            <a:ext cx="4309575" cy="1144300"/>
          </a:xfrm>
          <a:prstGeom prst="rect">
            <a:avLst/>
          </a:prstGeom>
          <a:noFill/>
          <a:ln>
            <a:noFill/>
          </a:ln>
        </p:spPr>
      </p:pic>
      <p:pic>
        <p:nvPicPr>
          <p:cNvPr id="384" name="Google Shape;384;p29"/>
          <p:cNvPicPr preferRelativeResize="0"/>
          <p:nvPr/>
        </p:nvPicPr>
        <p:blipFill>
          <a:blip r:embed="rId5">
            <a:alphaModFix/>
          </a:blip>
          <a:stretch>
            <a:fillRect/>
          </a:stretch>
        </p:blipFill>
        <p:spPr>
          <a:xfrm>
            <a:off x="4834398" y="3731374"/>
            <a:ext cx="4309601" cy="114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88" name="Shape 388"/>
        <p:cNvGrpSpPr/>
        <p:nvPr/>
      </p:nvGrpSpPr>
      <p:grpSpPr>
        <a:xfrm>
          <a:off x="0" y="0"/>
          <a:ext cx="0" cy="0"/>
          <a:chOff x="0" y="0"/>
          <a:chExt cx="0" cy="0"/>
        </a:xfrm>
      </p:grpSpPr>
      <p:sp>
        <p:nvSpPr>
          <p:cNvPr id="389" name="Google Shape;38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90" name="Google Shape;390;p30"/>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4: </a:t>
            </a:r>
            <a:r>
              <a:rPr lang="en" u="sng">
                <a:solidFill>
                  <a:schemeClr val="hlink"/>
                </a:solidFill>
                <a:hlinkClick r:id="rId3"/>
              </a:rPr>
              <a:t>Deep Learning Based Fusion Approach for Hate Speech Detection</a:t>
            </a:r>
            <a:endParaRPr/>
          </a:p>
          <a:p>
            <a:pPr indent="0" lvl="0" marL="0" rtl="0" algn="l">
              <a:spcBef>
                <a:spcPts val="1200"/>
              </a:spcBef>
              <a:spcAft>
                <a:spcPts val="0"/>
              </a:spcAft>
              <a:buNone/>
            </a:pPr>
            <a:r>
              <a:rPr b="1" lang="en"/>
              <a:t>Conclusion - </a:t>
            </a:r>
            <a:endParaRPr b="1"/>
          </a:p>
          <a:p>
            <a:pPr indent="-311150" lvl="0" marL="457200" rtl="0" algn="l">
              <a:spcBef>
                <a:spcPts val="1200"/>
              </a:spcBef>
              <a:spcAft>
                <a:spcPts val="0"/>
              </a:spcAft>
              <a:buSzPts val="1300"/>
              <a:buChar char="●"/>
            </a:pPr>
            <a:r>
              <a:rPr lang="en"/>
              <a:t>The results showed that fusion processing is a viable way to improve the performance of hate speech detection and with little additional cost.</a:t>
            </a:r>
            <a:endParaRPr/>
          </a:p>
          <a:p>
            <a:pPr indent="0" lvl="0" marL="0" rtl="0" algn="l">
              <a:spcBef>
                <a:spcPts val="1200"/>
              </a:spcBef>
              <a:spcAft>
                <a:spcPts val="0"/>
              </a:spcAft>
              <a:buNone/>
            </a:pPr>
            <a:r>
              <a:rPr b="1" lang="en"/>
              <a:t>Disadvantages - </a:t>
            </a:r>
            <a:endParaRPr b="1"/>
          </a:p>
          <a:p>
            <a:pPr indent="-311150" lvl="0" marL="457200" rtl="0" algn="l">
              <a:spcBef>
                <a:spcPts val="1200"/>
              </a:spcBef>
              <a:spcAft>
                <a:spcPts val="0"/>
              </a:spcAft>
              <a:buSzPts val="1300"/>
              <a:buChar char="●"/>
            </a:pPr>
            <a:r>
              <a:rPr lang="en"/>
              <a:t>The degree of integration of the separate classification models is not deep enough.</a:t>
            </a:r>
            <a:r>
              <a:rPr b="1" lang="en"/>
              <a:t> </a:t>
            </a:r>
            <a:endParaRPr b="1"/>
          </a:p>
          <a:p>
            <a:pPr indent="-311150" lvl="0" marL="457200" rtl="0" algn="l">
              <a:spcBef>
                <a:spcPts val="0"/>
              </a:spcBef>
              <a:spcAft>
                <a:spcPts val="0"/>
              </a:spcAft>
              <a:buSzPts val="1300"/>
              <a:buChar char="●"/>
            </a:pPr>
            <a:r>
              <a:rPr lang="en"/>
              <a:t>Each of the separate classifiers must have good performance and the results must be highly diverse.</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94" name="Shape 394"/>
        <p:cNvGrpSpPr/>
        <p:nvPr/>
      </p:nvGrpSpPr>
      <p:grpSpPr>
        <a:xfrm>
          <a:off x="0" y="0"/>
          <a:ext cx="0" cy="0"/>
          <a:chOff x="0" y="0"/>
          <a:chExt cx="0" cy="0"/>
        </a:xfrm>
      </p:grpSpPr>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Paper 5 - Automatic hate speech detection using killer natural language processing optimizing ensemble deep learning</a:t>
            </a:r>
            <a:endParaRPr sz="1920"/>
          </a:p>
        </p:txBody>
      </p:sp>
      <p:sp>
        <p:nvSpPr>
          <p:cNvPr id="396" name="Google Shape;396;p31"/>
          <p:cNvSpPr txBox="1"/>
          <p:nvPr>
            <p:ph idx="1" type="body"/>
          </p:nvPr>
        </p:nvSpPr>
        <p:spPr>
          <a:xfrm>
            <a:off x="1303800" y="1511675"/>
            <a:ext cx="7030500" cy="363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Link to the paper </a:t>
            </a:r>
            <a:r>
              <a:rPr lang="en" u="sng">
                <a:solidFill>
                  <a:schemeClr val="hlink"/>
                </a:solidFill>
                <a:hlinkClick r:id="rId3"/>
              </a:rPr>
              <a:t>her</a:t>
            </a:r>
            <a:r>
              <a:rPr lang="en" u="sng">
                <a:solidFill>
                  <a:schemeClr val="hlink"/>
                </a:solidFill>
                <a:hlinkClick r:id="rId4"/>
              </a:rPr>
              <a:t>e</a:t>
            </a:r>
            <a:endParaRPr/>
          </a:p>
          <a:p>
            <a:pPr indent="-298450" lvl="0" marL="457200" rtl="0" algn="l">
              <a:spcBef>
                <a:spcPts val="1200"/>
              </a:spcBef>
              <a:spcAft>
                <a:spcPts val="0"/>
              </a:spcAft>
              <a:buSzPts val="1100"/>
              <a:buChar char="❖"/>
            </a:pPr>
            <a:r>
              <a:rPr lang="en" sz="1100"/>
              <a:t>Data of Publication :  2019</a:t>
            </a:r>
            <a:endParaRPr sz="1100"/>
          </a:p>
          <a:p>
            <a:pPr indent="-298450" lvl="0" marL="457200" rtl="0" algn="l">
              <a:spcBef>
                <a:spcPts val="0"/>
              </a:spcBef>
              <a:spcAft>
                <a:spcPts val="0"/>
              </a:spcAft>
              <a:buSzPts val="1100"/>
              <a:buChar char="❖"/>
            </a:pPr>
            <a:r>
              <a:rPr lang="en" sz="1100"/>
              <a:t>Authors : </a:t>
            </a:r>
            <a:r>
              <a:rPr lang="en" sz="1100"/>
              <a:t>Zafer Al‐Makhadmeh,  Amr Tolba </a:t>
            </a:r>
            <a:endParaRPr sz="1100"/>
          </a:p>
          <a:p>
            <a:pPr indent="-298450" lvl="0" marL="457200" rtl="0" algn="l">
              <a:spcBef>
                <a:spcPts val="0"/>
              </a:spcBef>
              <a:spcAft>
                <a:spcPts val="0"/>
              </a:spcAft>
              <a:buSzPts val="1100"/>
              <a:buChar char="❖"/>
            </a:pPr>
            <a:r>
              <a:rPr lang="en" sz="1100"/>
              <a:t>Publication: </a:t>
            </a:r>
            <a:r>
              <a:rPr lang="en" sz="1100"/>
              <a:t>Springer-Verlag GmbH Austria, part of Springer Nature 2019</a:t>
            </a:r>
            <a:endParaRPr sz="1100"/>
          </a:p>
          <a:p>
            <a:pPr indent="0" lvl="0" marL="0" rtl="0" algn="l">
              <a:spcBef>
                <a:spcPts val="1200"/>
              </a:spcBef>
              <a:spcAft>
                <a:spcPts val="0"/>
              </a:spcAft>
              <a:buNone/>
            </a:pPr>
            <a:r>
              <a:t/>
            </a:r>
            <a:endParaRPr sz="1100"/>
          </a:p>
          <a:p>
            <a:pPr indent="-304800" lvl="0" marL="457200" rtl="0" algn="l">
              <a:spcBef>
                <a:spcPts val="1200"/>
              </a:spcBef>
              <a:spcAft>
                <a:spcPts val="0"/>
              </a:spcAft>
              <a:buSzPts val="1200"/>
              <a:buChar char="●"/>
            </a:pPr>
            <a:r>
              <a:rPr lang="en" sz="1200"/>
              <a:t>The following paper discusses the ill effects of hate speech and the need to overcome it in social media applications inclusive of youtube, facebook, twitter, etc.</a:t>
            </a:r>
            <a:endParaRPr sz="1200"/>
          </a:p>
          <a:p>
            <a:pPr indent="-304800" lvl="0" marL="457200" rtl="0" algn="l">
              <a:spcBef>
                <a:spcPts val="0"/>
              </a:spcBef>
              <a:spcAft>
                <a:spcPts val="0"/>
              </a:spcAft>
              <a:buSzPts val="1200"/>
              <a:buChar char="●"/>
            </a:pPr>
            <a:r>
              <a:rPr lang="en" sz="1200"/>
              <a:t>Hate speech is defined as statements that discriminate against individuals or groups of people based on characteristics such as gender, race, ethnicity, skin color, nationality, political activity, sexual orientation or region characteristics. </a:t>
            </a:r>
            <a:endParaRPr sz="1200"/>
          </a:p>
          <a:p>
            <a:pPr indent="-304800" lvl="0" marL="457200" rtl="0" algn="l">
              <a:spcBef>
                <a:spcPts val="0"/>
              </a:spcBef>
              <a:spcAft>
                <a:spcPts val="0"/>
              </a:spcAft>
              <a:buSzPts val="1200"/>
              <a:buChar char="●"/>
            </a:pPr>
            <a:r>
              <a:rPr lang="en" sz="1200"/>
              <a:t>Makes use of KNLPEDNN - Killer Natural Language Processing optimization Ensemble Deep Neural Network approach.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Toxic comments and hate speech prove to be a common issue in social media sites such as youtube, instagram and so on. </a:t>
            </a:r>
            <a:endParaRPr/>
          </a:p>
          <a:p>
            <a:pPr indent="-311150" lvl="0" marL="457200" rtl="0" algn="l">
              <a:spcBef>
                <a:spcPts val="0"/>
              </a:spcBef>
              <a:spcAft>
                <a:spcPts val="0"/>
              </a:spcAft>
              <a:buSzPts val="1300"/>
              <a:buChar char="●"/>
            </a:pPr>
            <a:r>
              <a:rPr lang="en"/>
              <a:t>In the following project, we aim to apply the concepts of Natural Language Processing and Deep Learning to create a system that can classify these toxic comments based on the context of the text analyzed.</a:t>
            </a:r>
            <a:endParaRPr/>
          </a:p>
          <a:p>
            <a:pPr indent="-311150" lvl="0" marL="457200" rtl="0" algn="l">
              <a:spcBef>
                <a:spcPts val="0"/>
              </a:spcBef>
              <a:spcAft>
                <a:spcPts val="0"/>
              </a:spcAft>
              <a:buSzPts val="1300"/>
              <a:buChar char="●"/>
            </a:pPr>
            <a:r>
              <a:rPr lang="en"/>
              <a:t>Through this project we aim to eliminate the frequent use of hate speech in public social media arenas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920"/>
              <a:t>Automatic hate speech detection using killer natural language processing optimizing ensemble deep learning</a:t>
            </a:r>
            <a:endParaRPr/>
          </a:p>
        </p:txBody>
      </p:sp>
      <p:sp>
        <p:nvSpPr>
          <p:cNvPr id="402" name="Google Shape;402;p32"/>
          <p:cNvSpPr txBox="1"/>
          <p:nvPr>
            <p:ph idx="1" type="body"/>
          </p:nvPr>
        </p:nvSpPr>
        <p:spPr>
          <a:xfrm>
            <a:off x="1303800" y="1442700"/>
            <a:ext cx="7030500" cy="326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PROPERTIES:</a:t>
            </a:r>
            <a:endParaRPr/>
          </a:p>
          <a:p>
            <a:pPr indent="-298450" lvl="1" marL="914400" rtl="0" algn="l">
              <a:spcBef>
                <a:spcPts val="0"/>
              </a:spcBef>
              <a:spcAft>
                <a:spcPts val="0"/>
              </a:spcAft>
              <a:buSzPts val="1100"/>
              <a:buChar char="○"/>
            </a:pPr>
            <a:r>
              <a:rPr lang="en"/>
              <a:t>Selected dataset: Stormfront - neo-Nazi website, Crowdflower</a:t>
            </a:r>
            <a:endParaRPr/>
          </a:p>
          <a:p>
            <a:pPr indent="-298450" lvl="1" marL="914400" rtl="0" algn="l">
              <a:spcBef>
                <a:spcPts val="0"/>
              </a:spcBef>
              <a:spcAft>
                <a:spcPts val="0"/>
              </a:spcAft>
              <a:buSzPts val="1100"/>
              <a:buChar char="○"/>
            </a:pPr>
            <a:r>
              <a:rPr lang="en"/>
              <a:t>Stemming &amp; Lemmatization after removal of symbols such as @,#, etc.</a:t>
            </a:r>
            <a:endParaRPr/>
          </a:p>
          <a:p>
            <a:pPr indent="-298450" lvl="1" marL="914400" rtl="0" algn="l">
              <a:spcBef>
                <a:spcPts val="0"/>
              </a:spcBef>
              <a:spcAft>
                <a:spcPts val="0"/>
              </a:spcAft>
              <a:buSzPts val="1100"/>
              <a:buChar char="○"/>
            </a:pPr>
            <a:r>
              <a:rPr lang="en"/>
              <a:t>Tokenization to break sentences into smaller bits for classification </a:t>
            </a:r>
            <a:endParaRPr/>
          </a:p>
          <a:p>
            <a:pPr indent="-298450" lvl="1" marL="914400" rtl="0" algn="l">
              <a:spcBef>
                <a:spcPts val="0"/>
              </a:spcBef>
              <a:spcAft>
                <a:spcPts val="0"/>
              </a:spcAft>
              <a:buSzPts val="1100"/>
              <a:buChar char="○"/>
            </a:pPr>
            <a:r>
              <a:rPr lang="en"/>
              <a:t>Binary classification: -1 for negative tokens and +1 for neutral</a:t>
            </a:r>
            <a:endParaRPr/>
          </a:p>
          <a:p>
            <a:pPr indent="-298450" lvl="1" marL="914400" rtl="0" algn="l">
              <a:spcBef>
                <a:spcPts val="0"/>
              </a:spcBef>
              <a:spcAft>
                <a:spcPts val="0"/>
              </a:spcAft>
              <a:buSzPts val="1100"/>
              <a:buChar char="○"/>
            </a:pPr>
            <a:r>
              <a:rPr lang="en"/>
              <a:t>Neural Network with three hidden layers and sigmoid activation</a:t>
            </a:r>
            <a:endParaRPr/>
          </a:p>
          <a:p>
            <a:pPr indent="-311150" lvl="0" marL="457200" rtl="0" algn="l">
              <a:spcBef>
                <a:spcPts val="0"/>
              </a:spcBef>
              <a:spcAft>
                <a:spcPts val="0"/>
              </a:spcAft>
              <a:buSzPts val="1300"/>
              <a:buChar char="★"/>
            </a:pPr>
            <a:r>
              <a:rPr lang="en"/>
              <a:t>Advantages:</a:t>
            </a:r>
            <a:endParaRPr/>
          </a:p>
          <a:p>
            <a:pPr indent="-298450" lvl="1" marL="914400" rtl="0" algn="l">
              <a:spcBef>
                <a:spcPts val="0"/>
              </a:spcBef>
              <a:spcAft>
                <a:spcPts val="0"/>
              </a:spcAft>
              <a:buSzPts val="1100"/>
              <a:buChar char="○"/>
            </a:pPr>
            <a:r>
              <a:rPr lang="en"/>
              <a:t>Extremely efficient model in comparison to most other techniques</a:t>
            </a:r>
            <a:endParaRPr/>
          </a:p>
          <a:p>
            <a:pPr indent="-298450" lvl="1" marL="914400" rtl="0" algn="l">
              <a:spcBef>
                <a:spcPts val="0"/>
              </a:spcBef>
              <a:spcAft>
                <a:spcPts val="0"/>
              </a:spcAft>
              <a:buSzPts val="1100"/>
              <a:buChar char="○"/>
            </a:pPr>
            <a:r>
              <a:rPr lang="en"/>
              <a:t>High accuracy, precision, recall and so on with best performance</a:t>
            </a:r>
            <a:endParaRPr/>
          </a:p>
          <a:p>
            <a:pPr indent="-298450" lvl="1" marL="914400" rtl="0" algn="l">
              <a:spcBef>
                <a:spcPts val="0"/>
              </a:spcBef>
              <a:spcAft>
                <a:spcPts val="0"/>
              </a:spcAft>
              <a:buSzPts val="1100"/>
              <a:buChar char="○"/>
            </a:pPr>
            <a:r>
              <a:rPr lang="en"/>
              <a:t>Minimal loss function values from Neural Network</a:t>
            </a:r>
            <a:endParaRPr/>
          </a:p>
          <a:p>
            <a:pPr indent="-311150" lvl="0" marL="457200" rtl="0" algn="l">
              <a:spcBef>
                <a:spcPts val="0"/>
              </a:spcBef>
              <a:spcAft>
                <a:spcPts val="0"/>
              </a:spcAft>
              <a:buSzPts val="1300"/>
              <a:buChar char="★"/>
            </a:pPr>
            <a:r>
              <a:rPr lang="en"/>
              <a:t>Disadvantages and further work:</a:t>
            </a:r>
            <a:endParaRPr/>
          </a:p>
          <a:p>
            <a:pPr indent="-298450" lvl="1" marL="914400" rtl="0" algn="l">
              <a:spcBef>
                <a:spcPts val="0"/>
              </a:spcBef>
              <a:spcAft>
                <a:spcPts val="0"/>
              </a:spcAft>
              <a:buSzPts val="1100"/>
              <a:buChar char="○"/>
            </a:pPr>
            <a:r>
              <a:rPr lang="en"/>
              <a:t>Accuracy is too high, might result in overfitting</a:t>
            </a:r>
            <a:endParaRPr/>
          </a:p>
          <a:p>
            <a:pPr indent="-298450" lvl="1" marL="914400" rtl="0" algn="l">
              <a:spcBef>
                <a:spcPts val="0"/>
              </a:spcBef>
              <a:spcAft>
                <a:spcPts val="0"/>
              </a:spcAft>
              <a:buSzPts val="1100"/>
              <a:buChar char="○"/>
            </a:pPr>
            <a:r>
              <a:rPr lang="en"/>
              <a:t>Aim to add in audio and video formats for hate speech detection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06" name="Shape 406"/>
        <p:cNvGrpSpPr/>
        <p:nvPr/>
      </p:nvGrpSpPr>
      <p:grpSpPr>
        <a:xfrm>
          <a:off x="0" y="0"/>
          <a:ext cx="0" cy="0"/>
          <a:chOff x="0" y="0"/>
          <a:chExt cx="0" cy="0"/>
        </a:xfrm>
      </p:grpSpPr>
      <p:sp>
        <p:nvSpPr>
          <p:cNvPr id="407" name="Google Shape;40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920"/>
              <a:t>Automatic hate speech detection using killer natural language processing optimizing ensemble deep learning</a:t>
            </a:r>
            <a:endParaRPr/>
          </a:p>
        </p:txBody>
      </p:sp>
      <p:pic>
        <p:nvPicPr>
          <p:cNvPr id="408" name="Google Shape;408;p33"/>
          <p:cNvPicPr preferRelativeResize="0"/>
          <p:nvPr/>
        </p:nvPicPr>
        <p:blipFill>
          <a:blip r:embed="rId3">
            <a:alphaModFix/>
          </a:blip>
          <a:stretch>
            <a:fillRect/>
          </a:stretch>
        </p:blipFill>
        <p:spPr>
          <a:xfrm>
            <a:off x="152400" y="1750275"/>
            <a:ext cx="4419600" cy="2677925"/>
          </a:xfrm>
          <a:prstGeom prst="rect">
            <a:avLst/>
          </a:prstGeom>
          <a:noFill/>
          <a:ln>
            <a:noFill/>
          </a:ln>
        </p:spPr>
      </p:pic>
      <p:pic>
        <p:nvPicPr>
          <p:cNvPr id="409" name="Google Shape;409;p33"/>
          <p:cNvPicPr preferRelativeResize="0"/>
          <p:nvPr/>
        </p:nvPicPr>
        <p:blipFill>
          <a:blip r:embed="rId4">
            <a:alphaModFix/>
          </a:blip>
          <a:stretch>
            <a:fillRect/>
          </a:stretch>
        </p:blipFill>
        <p:spPr>
          <a:xfrm>
            <a:off x="4605925" y="1750275"/>
            <a:ext cx="4373275" cy="250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920"/>
              <a:t>Automatic hate speech detection using killer natural language processing optimizing ensemble deep learning</a:t>
            </a:r>
            <a:endParaRPr/>
          </a:p>
        </p:txBody>
      </p:sp>
      <p:pic>
        <p:nvPicPr>
          <p:cNvPr id="415" name="Google Shape;415;p34"/>
          <p:cNvPicPr preferRelativeResize="0"/>
          <p:nvPr/>
        </p:nvPicPr>
        <p:blipFill>
          <a:blip r:embed="rId3">
            <a:alphaModFix/>
          </a:blip>
          <a:stretch>
            <a:fillRect/>
          </a:stretch>
        </p:blipFill>
        <p:spPr>
          <a:xfrm>
            <a:off x="4678075" y="1750275"/>
            <a:ext cx="3498112" cy="3240825"/>
          </a:xfrm>
          <a:prstGeom prst="rect">
            <a:avLst/>
          </a:prstGeom>
          <a:noFill/>
          <a:ln>
            <a:noFill/>
          </a:ln>
        </p:spPr>
      </p:pic>
      <p:pic>
        <p:nvPicPr>
          <p:cNvPr id="416" name="Google Shape;416;p34"/>
          <p:cNvPicPr preferRelativeResize="0"/>
          <p:nvPr/>
        </p:nvPicPr>
        <p:blipFill>
          <a:blip r:embed="rId4">
            <a:alphaModFix/>
          </a:blip>
          <a:stretch>
            <a:fillRect/>
          </a:stretch>
        </p:blipFill>
        <p:spPr>
          <a:xfrm>
            <a:off x="296650" y="1750275"/>
            <a:ext cx="3358759" cy="32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 from Literature Survey</a:t>
            </a:r>
            <a:endParaRPr/>
          </a:p>
        </p:txBody>
      </p:sp>
      <p:sp>
        <p:nvSpPr>
          <p:cNvPr id="422" name="Google Shape;422;p35"/>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Multiple classifier models seem to give good results for this task.</a:t>
            </a:r>
            <a:endParaRPr/>
          </a:p>
          <a:p>
            <a:pPr indent="-311150" lvl="0" marL="457200" rtl="0" algn="l">
              <a:spcBef>
                <a:spcPts val="0"/>
              </a:spcBef>
              <a:spcAft>
                <a:spcPts val="0"/>
              </a:spcAft>
              <a:buSzPts val="1300"/>
              <a:buChar char="●"/>
            </a:pPr>
            <a:r>
              <a:rPr lang="en"/>
              <a:t>Ensemble learning tries to improve the overall performance of the system efficiently by combining the outputs from various candidate systems </a:t>
            </a:r>
            <a:endParaRPr/>
          </a:p>
          <a:p>
            <a:pPr indent="-311150" lvl="0" marL="457200" rtl="0" algn="l">
              <a:spcBef>
                <a:spcPts val="0"/>
              </a:spcBef>
              <a:spcAft>
                <a:spcPts val="0"/>
              </a:spcAft>
              <a:buSzPts val="1300"/>
              <a:buChar char="●"/>
            </a:pPr>
            <a:r>
              <a:rPr lang="en"/>
              <a:t>Deep neural networks have shown promise with reasonable accuracy for hate speech detection and allied applications. However, the classifiers are heavily dependent on the </a:t>
            </a:r>
            <a:r>
              <a:rPr b="1" lang="en"/>
              <a:t>size and quality of the training data</a:t>
            </a:r>
            <a:r>
              <a:rPr lang="en"/>
              <a:t>. Such a high-quality large data set is not easy to obtain. Moreover, the existing data sets that have emerged in recent times are not created following the same annotation guidelines and are often concerned with different types and </a:t>
            </a:r>
            <a:r>
              <a:rPr lang="en"/>
              <a:t>subtypes</a:t>
            </a:r>
            <a:r>
              <a:rPr lang="en"/>
              <a:t> related to hate.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26" name="Shape 426"/>
        <p:cNvGrpSpPr/>
        <p:nvPr/>
      </p:nvGrpSpPr>
      <p:grpSpPr>
        <a:xfrm>
          <a:off x="0" y="0"/>
          <a:ext cx="0" cy="0"/>
          <a:chOff x="0" y="0"/>
          <a:chExt cx="0" cy="0"/>
        </a:xfrm>
      </p:grpSpPr>
      <p:sp>
        <p:nvSpPr>
          <p:cNvPr id="427" name="Google Shape;427;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Idea - </a:t>
            </a:r>
            <a:endParaRPr/>
          </a:p>
        </p:txBody>
      </p:sp>
      <p:sp>
        <p:nvSpPr>
          <p:cNvPr id="428" name="Google Shape;428;p36"/>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Finding the best model which suits our project idea and gives the best result.</a:t>
            </a:r>
            <a:endParaRPr/>
          </a:p>
          <a:p>
            <a:pPr indent="-311150" lvl="0" marL="457200" rtl="0" algn="l">
              <a:spcBef>
                <a:spcPts val="0"/>
              </a:spcBef>
              <a:spcAft>
                <a:spcPts val="0"/>
              </a:spcAft>
              <a:buSzPts val="1300"/>
              <a:buChar char="●"/>
            </a:pPr>
            <a:r>
              <a:rPr lang="en"/>
              <a:t>Fine tuning the pre trained BERT Model by leveraging syntactical and contextual information of all BERT’s transformers as very recent papers/kaggle notebooks suggest they outperforms previous works.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32" name="Shape 432"/>
        <p:cNvGrpSpPr/>
        <p:nvPr/>
      </p:nvGrpSpPr>
      <p:grpSpPr>
        <a:xfrm>
          <a:off x="0" y="0"/>
          <a:ext cx="0" cy="0"/>
          <a:chOff x="0" y="0"/>
          <a:chExt cx="0" cy="0"/>
        </a:xfrm>
      </p:grpSpPr>
      <p:sp>
        <p:nvSpPr>
          <p:cNvPr id="433" name="Google Shape;433;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Implementation Status (Review 1)- </a:t>
            </a:r>
            <a:endParaRPr/>
          </a:p>
        </p:txBody>
      </p:sp>
      <p:sp>
        <p:nvSpPr>
          <p:cNvPr id="434" name="Google Shape;434;p37"/>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gone ahead and implemented some of the various approaches we saw in the above papers.</a:t>
            </a:r>
            <a:endParaRPr/>
          </a:p>
          <a:p>
            <a:pPr indent="-311150" lvl="0" marL="457200" rtl="0" algn="l">
              <a:spcBef>
                <a:spcPts val="0"/>
              </a:spcBef>
              <a:spcAft>
                <a:spcPts val="0"/>
              </a:spcAft>
              <a:buSzPts val="1300"/>
              <a:buChar char="●"/>
            </a:pPr>
            <a:r>
              <a:rPr lang="en"/>
              <a:t>Since there is no </a:t>
            </a:r>
            <a:r>
              <a:rPr lang="en"/>
              <a:t>particular</a:t>
            </a:r>
            <a:r>
              <a:rPr lang="en"/>
              <a:t> </a:t>
            </a:r>
            <a:r>
              <a:rPr lang="en"/>
              <a:t>benchmark</a:t>
            </a:r>
            <a:r>
              <a:rPr lang="en"/>
              <a:t> dataset, we have gone ahead and different ready made available datasets in the internet. (we hope to combine these before training the final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38" name="Shape 438"/>
        <p:cNvGrpSpPr/>
        <p:nvPr/>
      </p:nvGrpSpPr>
      <p:grpSpPr>
        <a:xfrm>
          <a:off x="0" y="0"/>
          <a:ext cx="0" cy="0"/>
          <a:chOff x="0" y="0"/>
          <a:chExt cx="0" cy="0"/>
        </a:xfrm>
      </p:grpSpPr>
      <p:sp>
        <p:nvSpPr>
          <p:cNvPr id="439" name="Google Shape;439;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Implementation Status (Review 2)- </a:t>
            </a:r>
            <a:endParaRPr/>
          </a:p>
        </p:txBody>
      </p:sp>
      <p:sp>
        <p:nvSpPr>
          <p:cNvPr id="440" name="Google Shape;440;p38"/>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Understand how BERT works</a:t>
            </a:r>
            <a:endParaRPr/>
          </a:p>
          <a:p>
            <a:pPr indent="-311150" lvl="0" marL="457200" rtl="0" algn="l">
              <a:spcBef>
                <a:spcPts val="0"/>
              </a:spcBef>
              <a:spcAft>
                <a:spcPts val="0"/>
              </a:spcAft>
              <a:buSzPts val="1300"/>
              <a:buChar char="●"/>
            </a:pPr>
            <a:r>
              <a:rPr lang="en"/>
              <a:t>Preprocess text data for BERT and build PyTorch Dataset (tokenization, attention masks, and padding)</a:t>
            </a:r>
            <a:endParaRPr/>
          </a:p>
          <a:p>
            <a:pPr indent="-311150" lvl="0" marL="457200" rtl="0" algn="l">
              <a:spcBef>
                <a:spcPts val="0"/>
              </a:spcBef>
              <a:spcAft>
                <a:spcPts val="0"/>
              </a:spcAft>
              <a:buSzPts val="1300"/>
              <a:buChar char="●"/>
            </a:pPr>
            <a:r>
              <a:rPr lang="en"/>
              <a:t>Build Hate Speech Classifier by Fine tuning the pretrained BERT Model on our dataset.</a:t>
            </a:r>
            <a:endParaRPr/>
          </a:p>
          <a:p>
            <a:pPr indent="-311150" lvl="0" marL="457200" rtl="0" algn="l">
              <a:spcBef>
                <a:spcPts val="0"/>
              </a:spcBef>
              <a:spcAft>
                <a:spcPts val="0"/>
              </a:spcAft>
              <a:buSzPts val="1300"/>
              <a:buChar char="●"/>
            </a:pPr>
            <a:r>
              <a:rPr lang="en"/>
              <a:t>Evaluate the model on test data</a:t>
            </a:r>
            <a:endParaRPr/>
          </a:p>
          <a:p>
            <a:pPr indent="-311150" lvl="0" marL="457200" rtl="0" algn="l">
              <a:spcBef>
                <a:spcPts val="0"/>
              </a:spcBef>
              <a:spcAft>
                <a:spcPts val="0"/>
              </a:spcAft>
              <a:buSzPts val="1300"/>
              <a:buChar char="●"/>
            </a:pPr>
            <a:r>
              <a:rPr lang="en"/>
              <a:t>Predict on any raw text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44" name="Shape 444"/>
        <p:cNvGrpSpPr/>
        <p:nvPr/>
      </p:nvGrpSpPr>
      <p:grpSpPr>
        <a:xfrm>
          <a:off x="0" y="0"/>
          <a:ext cx="0" cy="0"/>
          <a:chOff x="0" y="0"/>
          <a:chExt cx="0" cy="0"/>
        </a:xfrm>
      </p:grpSpPr>
      <p:sp>
        <p:nvSpPr>
          <p:cNvPr id="445" name="Google Shape;44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a:t>
            </a:r>
            <a:r>
              <a:rPr lang="en"/>
              <a:t> </a:t>
            </a:r>
            <a:endParaRPr/>
          </a:p>
        </p:txBody>
      </p:sp>
      <p:sp>
        <p:nvSpPr>
          <p:cNvPr id="446" name="Google Shape;446;p39"/>
          <p:cNvSpPr txBox="1"/>
          <p:nvPr>
            <p:ph idx="1" type="body"/>
          </p:nvPr>
        </p:nvSpPr>
        <p:spPr>
          <a:xfrm>
            <a:off x="0" y="1597875"/>
            <a:ext cx="21978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way our we p</a:t>
            </a:r>
            <a:r>
              <a:rPr lang="en"/>
              <a:t>reprocess text data for BERT and build PyTorch Dataset using tokenization, with the addition of attention masks and padding to make the data compatible to the work of the BERT model.</a:t>
            </a:r>
            <a:endParaRPr/>
          </a:p>
          <a:p>
            <a:pPr indent="0" lvl="0" marL="0" rtl="0" algn="l">
              <a:spcBef>
                <a:spcPts val="1200"/>
              </a:spcBef>
              <a:spcAft>
                <a:spcPts val="1200"/>
              </a:spcAft>
              <a:buNone/>
            </a:pPr>
            <a:r>
              <a:t/>
            </a:r>
            <a:endParaRPr/>
          </a:p>
        </p:txBody>
      </p:sp>
      <p:pic>
        <p:nvPicPr>
          <p:cNvPr id="447" name="Google Shape;447;p39"/>
          <p:cNvPicPr preferRelativeResize="0"/>
          <p:nvPr/>
        </p:nvPicPr>
        <p:blipFill>
          <a:blip r:embed="rId3">
            <a:alphaModFix/>
          </a:blip>
          <a:stretch>
            <a:fillRect/>
          </a:stretch>
        </p:blipFill>
        <p:spPr>
          <a:xfrm>
            <a:off x="2403425" y="1262615"/>
            <a:ext cx="6144125" cy="34560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51" name="Shape 451"/>
        <p:cNvGrpSpPr/>
        <p:nvPr/>
      </p:nvGrpSpPr>
      <p:grpSpPr>
        <a:xfrm>
          <a:off x="0" y="0"/>
          <a:ext cx="0" cy="0"/>
          <a:chOff x="0" y="0"/>
          <a:chExt cx="0" cy="0"/>
        </a:xfrm>
      </p:grpSpPr>
      <p:sp>
        <p:nvSpPr>
          <p:cNvPr id="452" name="Google Shape;452;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a:t>
            </a:r>
            <a:endParaRPr/>
          </a:p>
        </p:txBody>
      </p:sp>
      <p:sp>
        <p:nvSpPr>
          <p:cNvPr id="453" name="Google Shape;453;p40"/>
          <p:cNvSpPr txBox="1"/>
          <p:nvPr>
            <p:ph idx="1" type="body"/>
          </p:nvPr>
        </p:nvSpPr>
        <p:spPr>
          <a:xfrm>
            <a:off x="985850" y="1449700"/>
            <a:ext cx="2530500" cy="3081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The structure of the Hate Classifier model which has been fine tuned on the Bert Model. </a:t>
            </a:r>
            <a:endParaRPr/>
          </a:p>
        </p:txBody>
      </p:sp>
      <p:pic>
        <p:nvPicPr>
          <p:cNvPr id="454" name="Google Shape;454;p40"/>
          <p:cNvPicPr preferRelativeResize="0"/>
          <p:nvPr/>
        </p:nvPicPr>
        <p:blipFill rotWithShape="1">
          <a:blip r:embed="rId3">
            <a:alphaModFix/>
          </a:blip>
          <a:srcRect b="0" l="2148" r="45180" t="24727"/>
          <a:stretch/>
        </p:blipFill>
        <p:spPr>
          <a:xfrm>
            <a:off x="4142875" y="1054825"/>
            <a:ext cx="4816176" cy="38716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58" name="Shape 458"/>
        <p:cNvGrpSpPr/>
        <p:nvPr/>
      </p:nvGrpSpPr>
      <p:grpSpPr>
        <a:xfrm>
          <a:off x="0" y="0"/>
          <a:ext cx="0" cy="0"/>
          <a:chOff x="0" y="0"/>
          <a:chExt cx="0" cy="0"/>
        </a:xfrm>
      </p:grpSpPr>
      <p:sp>
        <p:nvSpPr>
          <p:cNvPr id="459" name="Google Shape;45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  </a:t>
            </a:r>
            <a:endParaRPr/>
          </a:p>
        </p:txBody>
      </p:sp>
      <p:sp>
        <p:nvSpPr>
          <p:cNvPr id="460" name="Google Shape;460;p41"/>
          <p:cNvSpPr txBox="1"/>
          <p:nvPr>
            <p:ph idx="1" type="body"/>
          </p:nvPr>
        </p:nvSpPr>
        <p:spPr>
          <a:xfrm>
            <a:off x="985850" y="1449700"/>
            <a:ext cx="2530500" cy="3081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This </a:t>
            </a:r>
            <a:r>
              <a:rPr lang="en"/>
              <a:t>confusion</a:t>
            </a:r>
            <a:r>
              <a:rPr lang="en"/>
              <a:t> </a:t>
            </a:r>
            <a:r>
              <a:rPr lang="en"/>
              <a:t>matrix</a:t>
            </a:r>
            <a:r>
              <a:rPr lang="en"/>
              <a:t> shows our model performs well at classifying “offensive” tweets from the normal tweet.</a:t>
            </a:r>
            <a:endParaRPr/>
          </a:p>
          <a:p>
            <a:pPr indent="0" lvl="0" marL="457200" rtl="0" algn="l">
              <a:spcBef>
                <a:spcPts val="1200"/>
              </a:spcBef>
              <a:spcAft>
                <a:spcPts val="1200"/>
              </a:spcAft>
              <a:buNone/>
            </a:pPr>
            <a:r>
              <a:rPr lang="en"/>
              <a:t>The model achieved about </a:t>
            </a:r>
            <a:r>
              <a:rPr b="1" lang="en"/>
              <a:t>91% accuracy</a:t>
            </a:r>
            <a:r>
              <a:rPr lang="en"/>
              <a:t> on the test data.It was even able to classify the right type on raw text.</a:t>
            </a:r>
            <a:endParaRPr/>
          </a:p>
        </p:txBody>
      </p:sp>
      <p:pic>
        <p:nvPicPr>
          <p:cNvPr id="461" name="Google Shape;461;p41"/>
          <p:cNvPicPr preferRelativeResize="0"/>
          <p:nvPr/>
        </p:nvPicPr>
        <p:blipFill rotWithShape="1">
          <a:blip r:embed="rId3">
            <a:alphaModFix/>
          </a:blip>
          <a:srcRect b="0" l="0" r="36628" t="8071"/>
          <a:stretch/>
        </p:blipFill>
        <p:spPr>
          <a:xfrm>
            <a:off x="4370125" y="1206175"/>
            <a:ext cx="4373827" cy="3568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following slides, we present a few papers that played an important role in shaping the project.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465" name="Shape 465"/>
        <p:cNvGrpSpPr/>
        <p:nvPr/>
      </p:nvGrpSpPr>
      <p:grpSpPr>
        <a:xfrm>
          <a:off x="0" y="0"/>
          <a:ext cx="0" cy="0"/>
          <a:chOff x="0" y="0"/>
          <a:chExt cx="0" cy="0"/>
        </a:xfrm>
      </p:grpSpPr>
      <p:sp>
        <p:nvSpPr>
          <p:cNvPr id="466" name="Google Shape;466;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Scope of Work</a:t>
            </a:r>
            <a:endParaRPr/>
          </a:p>
        </p:txBody>
      </p:sp>
      <p:sp>
        <p:nvSpPr>
          <p:cNvPr id="467" name="Google Shape;467;p42"/>
          <p:cNvSpPr txBox="1"/>
          <p:nvPr>
            <p:ph idx="1" type="body"/>
          </p:nvPr>
        </p:nvSpPr>
        <p:spPr>
          <a:xfrm>
            <a:off x="1303800" y="1449700"/>
            <a:ext cx="7030500" cy="308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BERT model which is first initialised with the pre-trained parameters has been fine tuned by us to meet a specific downstream task i.e. Hate Classification in this project.</a:t>
            </a:r>
            <a:endParaRPr/>
          </a:p>
          <a:p>
            <a:pPr indent="-311150" lvl="0" marL="457200" rtl="0" algn="l">
              <a:spcBef>
                <a:spcPts val="0"/>
              </a:spcBef>
              <a:spcAft>
                <a:spcPts val="0"/>
              </a:spcAft>
              <a:buSzPts val="1300"/>
              <a:buChar char="●"/>
            </a:pPr>
            <a:r>
              <a:rPr lang="en"/>
              <a:t>We saw how with small amounts of data and a some fine tuning , the model does give decent results compared to current state of the art models.</a:t>
            </a:r>
            <a:endParaRPr/>
          </a:p>
          <a:p>
            <a:pPr indent="-311150" lvl="0" marL="457200" rtl="0" algn="l">
              <a:spcBef>
                <a:spcPts val="0"/>
              </a:spcBef>
              <a:spcAft>
                <a:spcPts val="0"/>
              </a:spcAft>
              <a:buSzPts val="1300"/>
              <a:buChar char="●"/>
            </a:pPr>
            <a:r>
              <a:rPr lang="en"/>
              <a:t>As Future work , We also hope to leverage the concept of homogeneous multi-task learning where we utilized the multiple classification task data sets to be trained jointly to solve the task.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Paper1 - NLP and Machine Learning Techniques for Detecting Insulting Comments on Social Networking Platforms</a:t>
            </a:r>
            <a:endParaRPr sz="2020"/>
          </a:p>
        </p:txBody>
      </p:sp>
      <p:sp>
        <p:nvSpPr>
          <p:cNvPr id="298" name="Google Shape;298;p16"/>
          <p:cNvSpPr txBox="1"/>
          <p:nvPr>
            <p:ph idx="1" type="body"/>
          </p:nvPr>
        </p:nvSpPr>
        <p:spPr>
          <a:xfrm>
            <a:off x="1303800" y="1449700"/>
            <a:ext cx="7030500" cy="331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Link to the paper </a:t>
            </a:r>
            <a:r>
              <a:rPr lang="en" u="sng">
                <a:solidFill>
                  <a:schemeClr val="hlink"/>
                </a:solidFill>
                <a:hlinkClick r:id="rId3"/>
              </a:rPr>
              <a:t>here</a:t>
            </a:r>
            <a:endParaRPr/>
          </a:p>
          <a:p>
            <a:pPr indent="-293211" lvl="0" marL="457200" rtl="0" algn="l">
              <a:spcBef>
                <a:spcPts val="1200"/>
              </a:spcBef>
              <a:spcAft>
                <a:spcPts val="0"/>
              </a:spcAft>
              <a:buSzPct val="100000"/>
              <a:buChar char="❖"/>
            </a:pPr>
            <a:r>
              <a:rPr lang="en" sz="1100"/>
              <a:t>Data of Publication :  2018</a:t>
            </a:r>
            <a:endParaRPr sz="1100"/>
          </a:p>
          <a:p>
            <a:pPr indent="-293211" lvl="0" marL="457200" rtl="0" algn="l">
              <a:spcBef>
                <a:spcPts val="0"/>
              </a:spcBef>
              <a:spcAft>
                <a:spcPts val="0"/>
              </a:spcAft>
              <a:buSzPct val="100000"/>
              <a:buChar char="❖"/>
            </a:pPr>
            <a:r>
              <a:rPr lang="en" sz="1100"/>
              <a:t>Authors : </a:t>
            </a:r>
            <a:r>
              <a:rPr lang="en" sz="1100"/>
              <a:t>Hitesh Kumar Sharma, K Kshitiz, Shailendra</a:t>
            </a:r>
            <a:endParaRPr sz="1100"/>
          </a:p>
          <a:p>
            <a:pPr indent="-293211" lvl="0" marL="457200" rtl="0" algn="l">
              <a:spcBef>
                <a:spcPts val="0"/>
              </a:spcBef>
              <a:spcAft>
                <a:spcPts val="0"/>
              </a:spcAft>
              <a:buSzPct val="100000"/>
              <a:buChar char="❖"/>
            </a:pPr>
            <a:r>
              <a:rPr lang="en" sz="1100"/>
              <a:t>Publication: IEEE</a:t>
            </a:r>
            <a:endParaRPr sz="1100"/>
          </a:p>
          <a:p>
            <a:pPr indent="-293211" lvl="0" marL="457200" rtl="0" algn="l">
              <a:spcBef>
                <a:spcPts val="0"/>
              </a:spcBef>
              <a:spcAft>
                <a:spcPts val="0"/>
              </a:spcAft>
              <a:buSzPct val="100000"/>
              <a:buChar char="❖"/>
            </a:pPr>
            <a:r>
              <a:rPr lang="en" sz="1100"/>
              <a:t>Conference: </a:t>
            </a:r>
            <a:r>
              <a:rPr lang="en" sz="1100"/>
              <a:t>2018 International Conference on Advances in Computing and Communication Engineering</a:t>
            </a:r>
            <a:endParaRPr sz="1100"/>
          </a:p>
          <a:p>
            <a:pPr indent="0" lvl="0" marL="0" rtl="0" algn="l">
              <a:spcBef>
                <a:spcPts val="1200"/>
              </a:spcBef>
              <a:spcAft>
                <a:spcPts val="0"/>
              </a:spcAft>
              <a:buNone/>
            </a:pPr>
            <a:r>
              <a:t/>
            </a:r>
            <a:endParaRPr sz="1100"/>
          </a:p>
          <a:p>
            <a:pPr indent="-305435" lvl="0" marL="457200" rtl="0" algn="l">
              <a:spcBef>
                <a:spcPts val="1200"/>
              </a:spcBef>
              <a:spcAft>
                <a:spcPts val="0"/>
              </a:spcAft>
              <a:buSzPct val="100000"/>
              <a:buChar char="●"/>
            </a:pPr>
            <a:r>
              <a:rPr lang="en" sz="1308"/>
              <a:t>The paper involves determining ways to identify bullying in text by analyzing and experimenting with different methods to find a feasible way of classifying rude and toxic comments.</a:t>
            </a:r>
            <a:endParaRPr sz="1308"/>
          </a:p>
          <a:p>
            <a:pPr indent="-305435" lvl="0" marL="457200" rtl="0" algn="l">
              <a:spcBef>
                <a:spcPts val="0"/>
              </a:spcBef>
              <a:spcAft>
                <a:spcPts val="0"/>
              </a:spcAft>
              <a:buSzPct val="100000"/>
              <a:buChar char="●"/>
            </a:pPr>
            <a:r>
              <a:rPr lang="en" sz="1308"/>
              <a:t>They propose an effective algorithm for the same, combining the techniques of Natural Language Processing as well as Machine Learning in the process.</a:t>
            </a:r>
            <a:endParaRPr sz="1308"/>
          </a:p>
          <a:p>
            <a:pPr indent="-305435" lvl="0" marL="457200" rtl="0" algn="l">
              <a:spcBef>
                <a:spcPts val="0"/>
              </a:spcBef>
              <a:spcAft>
                <a:spcPts val="0"/>
              </a:spcAft>
              <a:buSzPct val="100000"/>
              <a:buChar char="●"/>
            </a:pPr>
            <a:r>
              <a:rPr lang="en" sz="1308"/>
              <a:t>Their main aim and result of detecting such toxic comments is to eradicate the effect of cyberbullying through various social networks.</a:t>
            </a:r>
            <a:endParaRPr sz="1308"/>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020"/>
              <a:t>NLP and Machine Learning Techniques for Detecting Insulting Comments on Social Networking Platforms</a:t>
            </a:r>
            <a:endParaRPr/>
          </a:p>
        </p:txBody>
      </p:sp>
      <p:sp>
        <p:nvSpPr>
          <p:cNvPr id="304" name="Google Shape;304;p17"/>
          <p:cNvSpPr txBox="1"/>
          <p:nvPr>
            <p:ph idx="1" type="body"/>
          </p:nvPr>
        </p:nvSpPr>
        <p:spPr>
          <a:xfrm>
            <a:off x="1303800" y="1505425"/>
            <a:ext cx="7030500" cy="3026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PROPERTIES:</a:t>
            </a:r>
            <a:endParaRPr sz="1100"/>
          </a:p>
          <a:p>
            <a:pPr indent="-285750" lvl="1" marL="914400" rtl="0" algn="l">
              <a:spcBef>
                <a:spcPts val="0"/>
              </a:spcBef>
              <a:spcAft>
                <a:spcPts val="0"/>
              </a:spcAft>
              <a:buSzPts val="900"/>
              <a:buChar char="○"/>
            </a:pPr>
            <a:r>
              <a:rPr lang="en" sz="900"/>
              <a:t>Uses Twitter Dataset for classification purposes</a:t>
            </a:r>
            <a:endParaRPr sz="900"/>
          </a:p>
          <a:p>
            <a:pPr indent="-285750" lvl="1" marL="914400" rtl="0" algn="l">
              <a:spcBef>
                <a:spcPts val="0"/>
              </a:spcBef>
              <a:spcAft>
                <a:spcPts val="0"/>
              </a:spcAft>
              <a:buSzPts val="900"/>
              <a:buChar char="○"/>
            </a:pPr>
            <a:r>
              <a:rPr lang="en" sz="900"/>
              <a:t>Stemming and lemmatization, TF-IDF to increase accuracy</a:t>
            </a:r>
            <a:endParaRPr sz="900"/>
          </a:p>
          <a:p>
            <a:pPr indent="-285750" lvl="1" marL="914400" rtl="0" algn="l">
              <a:spcBef>
                <a:spcPts val="0"/>
              </a:spcBef>
              <a:spcAft>
                <a:spcPts val="0"/>
              </a:spcAft>
              <a:buSzPts val="900"/>
              <a:buChar char="○"/>
            </a:pPr>
            <a:r>
              <a:rPr lang="en" sz="900"/>
              <a:t>TF-IDF features with n-gram sequencing of upto 5 levels is used</a:t>
            </a:r>
            <a:endParaRPr sz="900"/>
          </a:p>
          <a:p>
            <a:pPr indent="-285750" lvl="1" marL="914400" rtl="0" algn="l">
              <a:spcBef>
                <a:spcPts val="0"/>
              </a:spcBef>
              <a:spcAft>
                <a:spcPts val="0"/>
              </a:spcAft>
              <a:buSzPts val="900"/>
              <a:buChar char="○"/>
            </a:pPr>
            <a:r>
              <a:rPr lang="en" sz="900"/>
              <a:t>Decision trees like Naive </a:t>
            </a:r>
            <a:r>
              <a:rPr lang="en" sz="900"/>
              <a:t>Bayes</a:t>
            </a:r>
            <a:r>
              <a:rPr lang="en" sz="900"/>
              <a:t> and Ensemble, or Artificial Neural Networks</a:t>
            </a:r>
            <a:endParaRPr sz="900"/>
          </a:p>
          <a:p>
            <a:pPr indent="-285750" lvl="1" marL="914400" rtl="0" algn="l">
              <a:spcBef>
                <a:spcPts val="0"/>
              </a:spcBef>
              <a:spcAft>
                <a:spcPts val="0"/>
              </a:spcAft>
              <a:buSzPts val="900"/>
              <a:buChar char="○"/>
            </a:pPr>
            <a:r>
              <a:rPr lang="en" sz="900"/>
              <a:t>AUC Curve for evaluation and metrics analysis</a:t>
            </a:r>
            <a:endParaRPr sz="900"/>
          </a:p>
          <a:p>
            <a:pPr indent="-298450" lvl="0" marL="457200" rtl="0" algn="l">
              <a:spcBef>
                <a:spcPts val="0"/>
              </a:spcBef>
              <a:spcAft>
                <a:spcPts val="0"/>
              </a:spcAft>
              <a:buSzPts val="1100"/>
              <a:buChar char="★"/>
            </a:pPr>
            <a:r>
              <a:rPr lang="en" sz="1100"/>
              <a:t>ADVANTAGES:</a:t>
            </a:r>
            <a:endParaRPr sz="1100"/>
          </a:p>
          <a:p>
            <a:pPr indent="-285750" lvl="1" marL="914400" rtl="0" algn="l">
              <a:spcBef>
                <a:spcPts val="0"/>
              </a:spcBef>
              <a:spcAft>
                <a:spcPts val="0"/>
              </a:spcAft>
              <a:buSzPts val="900"/>
              <a:buChar char="○"/>
            </a:pPr>
            <a:r>
              <a:rPr lang="en" sz="900"/>
              <a:t>Converted the classification to binary classification by naming all neutral comments 0 and the toxic ones 1</a:t>
            </a:r>
            <a:endParaRPr sz="900"/>
          </a:p>
          <a:p>
            <a:pPr indent="-285750" lvl="1" marL="914400" rtl="0" algn="l">
              <a:spcBef>
                <a:spcPts val="0"/>
              </a:spcBef>
              <a:spcAft>
                <a:spcPts val="0"/>
              </a:spcAft>
              <a:buSzPts val="900"/>
              <a:buChar char="○"/>
            </a:pPr>
            <a:r>
              <a:rPr lang="en" sz="900"/>
              <a:t>Four types of classifiers used - Logistic Regression, SVM, Random Forest, Gradient Boost</a:t>
            </a:r>
            <a:endParaRPr sz="900"/>
          </a:p>
          <a:p>
            <a:pPr indent="-285750" lvl="1" marL="914400" rtl="0" algn="l">
              <a:spcBef>
                <a:spcPts val="0"/>
              </a:spcBef>
              <a:spcAft>
                <a:spcPts val="0"/>
              </a:spcAft>
              <a:buSzPts val="900"/>
              <a:buChar char="○"/>
            </a:pPr>
            <a:r>
              <a:rPr lang="en" sz="900"/>
              <a:t>Simple streaming mechanism to enable real time learning using JSON format</a:t>
            </a:r>
            <a:endParaRPr sz="900"/>
          </a:p>
          <a:p>
            <a:pPr indent="-298450" lvl="0" marL="457200" rtl="0" algn="l">
              <a:spcBef>
                <a:spcPts val="0"/>
              </a:spcBef>
              <a:spcAft>
                <a:spcPts val="0"/>
              </a:spcAft>
              <a:buSzPts val="1100"/>
              <a:buChar char="★"/>
            </a:pPr>
            <a:r>
              <a:rPr lang="en" sz="1100"/>
              <a:t>Disadvantages:</a:t>
            </a:r>
            <a:endParaRPr sz="1100"/>
          </a:p>
          <a:p>
            <a:pPr indent="-285750" lvl="1" marL="914400" rtl="0" algn="l">
              <a:spcBef>
                <a:spcPts val="0"/>
              </a:spcBef>
              <a:spcAft>
                <a:spcPts val="0"/>
              </a:spcAft>
              <a:buSzPts val="900"/>
              <a:buChar char="○"/>
            </a:pPr>
            <a:r>
              <a:rPr lang="en" sz="900"/>
              <a:t>Fails to generalize the test dataset to give better accuracy due to size of the dataset, poor cleaning, variety in the dataset, other languages, and so on.</a:t>
            </a:r>
            <a:endParaRPr sz="900"/>
          </a:p>
          <a:p>
            <a:pPr indent="-285750" lvl="1" marL="914400" rtl="0" algn="l">
              <a:spcBef>
                <a:spcPts val="0"/>
              </a:spcBef>
              <a:spcAft>
                <a:spcPts val="0"/>
              </a:spcAft>
              <a:buSzPts val="900"/>
              <a:buChar char="○"/>
            </a:pPr>
            <a:r>
              <a:rPr lang="en" sz="900"/>
              <a:t>Multiple classifiers require different types of inputs, eg: Sparse matrix for logistic and dense matrix for gradient Boost algorithm.</a:t>
            </a:r>
            <a:endParaRPr sz="900"/>
          </a:p>
          <a:p>
            <a:pPr indent="-285750" lvl="1" marL="914400" rtl="0" algn="l">
              <a:spcBef>
                <a:spcPts val="0"/>
              </a:spcBef>
              <a:spcAft>
                <a:spcPts val="0"/>
              </a:spcAft>
              <a:buSzPts val="900"/>
              <a:buChar char="○"/>
            </a:pPr>
            <a:r>
              <a:rPr lang="en" sz="900"/>
              <a:t>Multiple features such as LDA, LSA, and so on need to be constantly used to improve quality of data and classification which can be costly.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20"/>
              <a:t>NLP and Machine Learning Techniques for Detecting Insulting Comments on Social Networking Platforms</a:t>
            </a:r>
            <a:endParaRPr/>
          </a:p>
        </p:txBody>
      </p:sp>
      <p:pic>
        <p:nvPicPr>
          <p:cNvPr id="310" name="Google Shape;310;p18"/>
          <p:cNvPicPr preferRelativeResize="0"/>
          <p:nvPr/>
        </p:nvPicPr>
        <p:blipFill>
          <a:blip r:embed="rId3">
            <a:alphaModFix/>
          </a:blip>
          <a:stretch>
            <a:fillRect/>
          </a:stretch>
        </p:blipFill>
        <p:spPr>
          <a:xfrm>
            <a:off x="127300" y="1750275"/>
            <a:ext cx="3931025" cy="3152775"/>
          </a:xfrm>
          <a:prstGeom prst="rect">
            <a:avLst/>
          </a:prstGeom>
          <a:noFill/>
          <a:ln>
            <a:noFill/>
          </a:ln>
        </p:spPr>
      </p:pic>
      <p:pic>
        <p:nvPicPr>
          <p:cNvPr id="311" name="Google Shape;311;p18"/>
          <p:cNvPicPr preferRelativeResize="0"/>
          <p:nvPr/>
        </p:nvPicPr>
        <p:blipFill>
          <a:blip r:embed="rId4">
            <a:alphaModFix/>
          </a:blip>
          <a:stretch>
            <a:fillRect/>
          </a:stretch>
        </p:blipFill>
        <p:spPr>
          <a:xfrm>
            <a:off x="4257600" y="1750275"/>
            <a:ext cx="4076700" cy="315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17" name="Google Shape;317;p19"/>
          <p:cNvSpPr txBox="1"/>
          <p:nvPr>
            <p:ph idx="1" type="body"/>
          </p:nvPr>
        </p:nvSpPr>
        <p:spPr>
          <a:xfrm>
            <a:off x="1303800" y="1459625"/>
            <a:ext cx="7030500" cy="30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PAPER 2: </a:t>
            </a:r>
            <a:r>
              <a:rPr lang="en" u="sng">
                <a:solidFill>
                  <a:schemeClr val="hlink"/>
                </a:solidFill>
                <a:hlinkClick r:id="rId3"/>
              </a:rPr>
              <a:t>Detecting Online Hate Speech Using Context Aware Models</a:t>
            </a:r>
            <a:endParaRPr/>
          </a:p>
          <a:p>
            <a:pPr indent="0" lvl="0" marL="0" rtl="0" algn="l">
              <a:spcBef>
                <a:spcPts val="1200"/>
              </a:spcBef>
              <a:spcAft>
                <a:spcPts val="0"/>
              </a:spcAft>
              <a:buNone/>
            </a:pPr>
            <a:r>
              <a:rPr lang="en"/>
              <a:t>	Data of Publication :  2017</a:t>
            </a:r>
            <a:endParaRPr/>
          </a:p>
          <a:p>
            <a:pPr indent="0" lvl="0" marL="0" rtl="0" algn="l">
              <a:spcBef>
                <a:spcPts val="1200"/>
              </a:spcBef>
              <a:spcAft>
                <a:spcPts val="0"/>
              </a:spcAft>
              <a:buNone/>
            </a:pPr>
            <a:r>
              <a:rPr lang="en"/>
              <a:t>	Authors : Lei Gao Texas,Ruihong Huang</a:t>
            </a:r>
            <a:endParaRPr/>
          </a:p>
          <a:p>
            <a:pPr indent="0" lvl="0" marL="0" rtl="0" algn="l">
              <a:spcBef>
                <a:spcPts val="1200"/>
              </a:spcBef>
              <a:spcAft>
                <a:spcPts val="0"/>
              </a:spcAft>
              <a:buNone/>
            </a:pPr>
            <a:r>
              <a:rPr lang="en"/>
              <a:t>	Conference : </a:t>
            </a:r>
            <a:r>
              <a:rPr lang="en" sz="1050">
                <a:solidFill>
                  <a:srgbClr val="4D5156"/>
                </a:solidFill>
              </a:rPr>
              <a:t>International Conference Recent Advances in Natural Language Processing (RANLP)-2017</a:t>
            </a:r>
            <a:endParaRPr sz="1050">
              <a:solidFill>
                <a:srgbClr val="4D5156"/>
              </a:solidFill>
            </a:endParaRPr>
          </a:p>
          <a:p>
            <a:pPr indent="0" lvl="0" marL="0" rtl="0" algn="l">
              <a:spcBef>
                <a:spcPts val="1200"/>
              </a:spcBef>
              <a:spcAft>
                <a:spcPts val="0"/>
              </a:spcAft>
              <a:buNone/>
            </a:pPr>
            <a:r>
              <a:t/>
            </a:r>
            <a:endParaRPr sz="1350">
              <a:solidFill>
                <a:srgbClr val="4D5156"/>
              </a:solidFill>
              <a:highlight>
                <a:srgbClr val="FFFFFF"/>
              </a:highlight>
            </a:endParaRPr>
          </a:p>
          <a:p>
            <a:pPr indent="0" lvl="0" marL="0" rtl="0" algn="l">
              <a:spcBef>
                <a:spcPts val="1200"/>
              </a:spcBef>
              <a:spcAft>
                <a:spcPts val="0"/>
              </a:spcAft>
              <a:buNone/>
            </a:pPr>
            <a:r>
              <a:rPr lang="en" sz="1350">
                <a:solidFill>
                  <a:srgbClr val="4D5156"/>
                </a:solidFill>
              </a:rPr>
              <a:t>The paper provides an annotated corpus of hate speech with context information well kept as well as proposes  two types of hate speech detection models that incorporate context information, a </a:t>
            </a:r>
            <a:r>
              <a:rPr b="1" lang="en" sz="1350">
                <a:solidFill>
                  <a:srgbClr val="4D5156"/>
                </a:solidFill>
              </a:rPr>
              <a:t>logistic regression model with context features</a:t>
            </a:r>
            <a:r>
              <a:rPr lang="en" sz="1350">
                <a:solidFill>
                  <a:srgbClr val="4D5156"/>
                </a:solidFill>
              </a:rPr>
              <a:t> and a </a:t>
            </a:r>
            <a:r>
              <a:rPr b="1" lang="en" sz="1350">
                <a:solidFill>
                  <a:srgbClr val="4D5156"/>
                </a:solidFill>
              </a:rPr>
              <a:t>neural network model with learning components for context</a:t>
            </a:r>
            <a:r>
              <a:rPr lang="en" sz="1350">
                <a:solidFill>
                  <a:srgbClr val="4D5156"/>
                </a:solidFill>
              </a:rPr>
              <a:t>.</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23" name="Google Shape;323;p20"/>
          <p:cNvSpPr txBox="1"/>
          <p:nvPr>
            <p:ph idx="1" type="body"/>
          </p:nvPr>
        </p:nvSpPr>
        <p:spPr>
          <a:xfrm>
            <a:off x="1303800" y="1459625"/>
            <a:ext cx="7030500" cy="308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PAPER 2: </a:t>
            </a:r>
            <a:r>
              <a:rPr lang="en" u="sng">
                <a:solidFill>
                  <a:schemeClr val="hlink"/>
                </a:solidFill>
                <a:hlinkClick r:id="rId3"/>
              </a:rPr>
              <a:t>Detecting Online Hate Speech Using Context Aware Models</a:t>
            </a:r>
            <a:endParaRPr/>
          </a:p>
          <a:p>
            <a:pPr indent="-311150" lvl="0" marL="457200" rtl="0" algn="l">
              <a:spcBef>
                <a:spcPts val="1200"/>
              </a:spcBef>
              <a:spcAft>
                <a:spcPts val="0"/>
              </a:spcAft>
              <a:buSzPts val="1300"/>
              <a:buChar char="●"/>
            </a:pPr>
            <a:r>
              <a:rPr lang="en"/>
              <a:t>Context accompanying a hate speech text is always useful for detecting hate speech.</a:t>
            </a:r>
            <a:endParaRPr/>
          </a:p>
          <a:p>
            <a:pPr indent="-311150" lvl="0" marL="457200" rtl="0" algn="l">
              <a:spcBef>
                <a:spcPts val="0"/>
              </a:spcBef>
              <a:spcAft>
                <a:spcPts val="0"/>
              </a:spcAft>
              <a:buSzPts val="1300"/>
              <a:buChar char="●"/>
            </a:pPr>
            <a:r>
              <a:rPr lang="en"/>
              <a:t>Dataset - 1528 Fox News user comments, which were taken from 10 complete discussion threads for 10 widely read Fox News articles. </a:t>
            </a:r>
            <a:endParaRPr/>
          </a:p>
          <a:p>
            <a:pPr indent="-311150" lvl="0" marL="457200" rtl="0" algn="l">
              <a:spcBef>
                <a:spcPts val="0"/>
              </a:spcBef>
              <a:spcAft>
                <a:spcPts val="0"/>
              </a:spcAft>
              <a:buSzPts val="1300"/>
              <a:buChar char="●"/>
            </a:pPr>
            <a:r>
              <a:rPr lang="en"/>
              <a:t>Logistic Regression Models - </a:t>
            </a:r>
            <a:endParaRPr/>
          </a:p>
          <a:p>
            <a:pPr indent="-298450" lvl="1" marL="914400" rtl="0" algn="l">
              <a:spcBef>
                <a:spcPts val="0"/>
              </a:spcBef>
              <a:spcAft>
                <a:spcPts val="0"/>
              </a:spcAft>
              <a:buSzPts val="1100"/>
              <a:buChar char="○"/>
            </a:pPr>
            <a:r>
              <a:rPr lang="en"/>
              <a:t>Extract four types of features - word level, character level, n-gram features and two types of lexicon derived features.(LIWC feature and NRC Emotion Lexicon Feature)</a:t>
            </a:r>
            <a:endParaRPr/>
          </a:p>
          <a:p>
            <a:pPr indent="-311150" lvl="0" marL="457200" rtl="0" algn="l">
              <a:spcBef>
                <a:spcPts val="0"/>
              </a:spcBef>
              <a:spcAft>
                <a:spcPts val="0"/>
              </a:spcAft>
              <a:buSzPts val="1300"/>
              <a:buChar char="●"/>
            </a:pPr>
            <a:r>
              <a:rPr lang="en"/>
              <a:t>Neural Network Models -</a:t>
            </a:r>
            <a:endParaRPr/>
          </a:p>
          <a:p>
            <a:pPr indent="-298450" lvl="1" marL="914400" rtl="0" algn="l">
              <a:spcBef>
                <a:spcPts val="0"/>
              </a:spcBef>
              <a:spcAft>
                <a:spcPts val="0"/>
              </a:spcAft>
              <a:buSzPts val="1100"/>
              <a:buChar char="○"/>
            </a:pPr>
            <a:r>
              <a:rPr lang="en"/>
              <a:t>Consists of three parallel LSTM layers which are concatenated later- </a:t>
            </a:r>
            <a:endParaRPr/>
          </a:p>
          <a:p>
            <a:pPr indent="-298450" lvl="2" marL="1371600" rtl="0" algn="l">
              <a:spcBef>
                <a:spcPts val="0"/>
              </a:spcBef>
              <a:spcAft>
                <a:spcPts val="0"/>
              </a:spcAft>
              <a:buSzPts val="1100"/>
              <a:buChar char="■"/>
            </a:pPr>
            <a:r>
              <a:rPr lang="en"/>
              <a:t>The target comment - bi directional LSTM with attention mechanism</a:t>
            </a:r>
            <a:endParaRPr/>
          </a:p>
          <a:p>
            <a:pPr indent="-298450" lvl="2" marL="1371600" rtl="0" algn="l">
              <a:spcBef>
                <a:spcPts val="0"/>
              </a:spcBef>
              <a:spcAft>
                <a:spcPts val="0"/>
              </a:spcAft>
              <a:buSzPts val="1100"/>
              <a:buChar char="■"/>
            </a:pPr>
            <a:r>
              <a:rPr lang="en"/>
              <a:t>News title , Username - bi directional LSTM</a:t>
            </a:r>
            <a:endParaRPr/>
          </a:p>
          <a:p>
            <a:pPr indent="-298450" lvl="1" marL="914400" rtl="0" algn="l">
              <a:spcBef>
                <a:spcPts val="0"/>
              </a:spcBef>
              <a:spcAft>
                <a:spcPts val="0"/>
              </a:spcAft>
              <a:buSzPts val="1100"/>
              <a:buChar char="○"/>
            </a:pPr>
            <a:r>
              <a:rPr lang="en"/>
              <a:t>Pre trained word embedding in word2vec. - for the target comments and news title.</a:t>
            </a:r>
            <a:endParaRPr/>
          </a:p>
          <a:p>
            <a:pPr indent="-298450" lvl="1" marL="914400" rtl="0" algn="l">
              <a:spcBef>
                <a:spcPts val="0"/>
              </a:spcBef>
              <a:spcAft>
                <a:spcPts val="0"/>
              </a:spcAft>
              <a:buSzPts val="1100"/>
              <a:buChar char="○"/>
            </a:pPr>
            <a:r>
              <a:rPr lang="en"/>
              <a:t>One hot encoding - for the Username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329" name="Google Shape;329;p21"/>
          <p:cNvSpPr txBox="1"/>
          <p:nvPr>
            <p:ph idx="1" type="body"/>
          </p:nvPr>
        </p:nvSpPr>
        <p:spPr>
          <a:xfrm>
            <a:off x="1303800" y="1459625"/>
            <a:ext cx="7030500" cy="30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2: </a:t>
            </a:r>
            <a:r>
              <a:rPr lang="en" u="sng">
                <a:solidFill>
                  <a:schemeClr val="hlink"/>
                </a:solidFill>
                <a:hlinkClick r:id="rId3"/>
              </a:rPr>
              <a:t>Detecting Online Hate Speech Using Context Aware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0" name="Google Shape;330;p21"/>
          <p:cNvPicPr preferRelativeResize="0"/>
          <p:nvPr/>
        </p:nvPicPr>
        <p:blipFill>
          <a:blip r:embed="rId4">
            <a:alphaModFix/>
          </a:blip>
          <a:stretch>
            <a:fillRect/>
          </a:stretch>
        </p:blipFill>
        <p:spPr>
          <a:xfrm>
            <a:off x="416525" y="2044750"/>
            <a:ext cx="4367874" cy="2711500"/>
          </a:xfrm>
          <a:prstGeom prst="rect">
            <a:avLst/>
          </a:prstGeom>
          <a:noFill/>
          <a:ln>
            <a:noFill/>
          </a:ln>
        </p:spPr>
      </p:pic>
      <p:pic>
        <p:nvPicPr>
          <p:cNvPr id="331" name="Google Shape;331;p21"/>
          <p:cNvPicPr preferRelativeResize="0"/>
          <p:nvPr/>
        </p:nvPicPr>
        <p:blipFill>
          <a:blip r:embed="rId5">
            <a:alphaModFix/>
          </a:blip>
          <a:stretch>
            <a:fillRect/>
          </a:stretch>
        </p:blipFill>
        <p:spPr>
          <a:xfrm>
            <a:off x="5187625" y="2658536"/>
            <a:ext cx="3690949" cy="11077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