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sldIdLst>
    <p:sldId id="256" r:id="rId3"/>
    <p:sldId id="257" r:id="rId4"/>
    <p:sldId id="273" r:id="rId5"/>
    <p:sldId id="261" r:id="rId6"/>
    <p:sldId id="260" r:id="rId7"/>
    <p:sldId id="259" r:id="rId8"/>
    <p:sldId id="258" r:id="rId9"/>
    <p:sldId id="262" r:id="rId10"/>
    <p:sldId id="263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1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b.senthil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data.xlsx]Sheet12!PivotTable30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Key</a:t>
            </a:r>
            <a:r>
              <a:rPr lang="en-IN" baseline="0"/>
              <a:t> Metrics Analysis</a:t>
            </a:r>
            <a:endParaRPr lang="en-IN"/>
          </a:p>
        </c:rich>
      </c:tx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Sum of views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Sheet12!$A$4:$A$15</c:f>
              <c:strCache>
                <c:ptCount val="12"/>
                <c:pt idx="0">
                  <c:v>(blank)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</c:strCache>
            </c:strRef>
          </c:cat>
          <c:val>
            <c:numRef>
              <c:f>Sheet12!$B$4:$B$15</c:f>
              <c:numCache>
                <c:formatCode>General</c:formatCode>
                <c:ptCount val="12"/>
                <c:pt idx="0">
                  <c:v>10937271137</c:v>
                </c:pt>
                <c:pt idx="1">
                  <c:v>3000402</c:v>
                </c:pt>
                <c:pt idx="2">
                  <c:v>4726045</c:v>
                </c:pt>
                <c:pt idx="3">
                  <c:v>91068750</c:v>
                </c:pt>
                <c:pt idx="4">
                  <c:v>28772359</c:v>
                </c:pt>
                <c:pt idx="5">
                  <c:v>4641565</c:v>
                </c:pt>
                <c:pt idx="6">
                  <c:v>1954645</c:v>
                </c:pt>
                <c:pt idx="7">
                  <c:v>47050581</c:v>
                </c:pt>
                <c:pt idx="8">
                  <c:v>19296320</c:v>
                </c:pt>
                <c:pt idx="9">
                  <c:v>2542635</c:v>
                </c:pt>
                <c:pt idx="10">
                  <c:v>3449587</c:v>
                </c:pt>
                <c:pt idx="11">
                  <c:v>2543198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E-4173-A122-369293D5D362}"/>
            </c:ext>
          </c:extLst>
        </c:ser>
        <c:ser>
          <c:idx val="1"/>
          <c:order val="1"/>
          <c:tx>
            <c:strRef>
              <c:f>Sheet12!$C$3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Sheet12!$A$4:$A$15</c:f>
              <c:strCache>
                <c:ptCount val="12"/>
                <c:pt idx="0">
                  <c:v>(blank)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</c:strCache>
            </c:strRef>
          </c:cat>
          <c:val>
            <c:numRef>
              <c:f>Sheet12!$C$4:$C$15</c:f>
              <c:numCache>
                <c:formatCode>General</c:formatCode>
                <c:ptCount val="12"/>
                <c:pt idx="1">
                  <c:v>2</c:v>
                </c:pt>
                <c:pt idx="2">
                  <c:v>116</c:v>
                </c:pt>
                <c:pt idx="3">
                  <c:v>194</c:v>
                </c:pt>
                <c:pt idx="4">
                  <c:v>24</c:v>
                </c:pt>
                <c:pt idx="5">
                  <c:v>13</c:v>
                </c:pt>
                <c:pt idx="6">
                  <c:v>4</c:v>
                </c:pt>
                <c:pt idx="7">
                  <c:v>108</c:v>
                </c:pt>
                <c:pt idx="8">
                  <c:v>82</c:v>
                </c:pt>
                <c:pt idx="9">
                  <c:v>42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FE-4173-A122-369293D5D362}"/>
            </c:ext>
          </c:extLst>
        </c:ser>
        <c:ser>
          <c:idx val="2"/>
          <c:order val="2"/>
          <c:tx>
            <c:strRef>
              <c:f>Sheet12!$D$3</c:f>
              <c:strCache>
                <c:ptCount val="1"/>
                <c:pt idx="0">
                  <c:v>Sum of likes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Sheet12!$A$4:$A$15</c:f>
              <c:strCache>
                <c:ptCount val="12"/>
                <c:pt idx="0">
                  <c:v>(blank)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</c:strCache>
            </c:strRef>
          </c:cat>
          <c:val>
            <c:numRef>
              <c:f>Sheet12!$D$4:$D$15</c:f>
              <c:numCache>
                <c:formatCode>General</c:formatCode>
                <c:ptCount val="12"/>
                <c:pt idx="0">
                  <c:v>234275552</c:v>
                </c:pt>
                <c:pt idx="1">
                  <c:v>54702</c:v>
                </c:pt>
                <c:pt idx="2">
                  <c:v>21857</c:v>
                </c:pt>
                <c:pt idx="3">
                  <c:v>701192</c:v>
                </c:pt>
                <c:pt idx="4">
                  <c:v>92950</c:v>
                </c:pt>
                <c:pt idx="5">
                  <c:v>27650</c:v>
                </c:pt>
                <c:pt idx="6">
                  <c:v>12238</c:v>
                </c:pt>
                <c:pt idx="7">
                  <c:v>136839</c:v>
                </c:pt>
                <c:pt idx="8">
                  <c:v>45128</c:v>
                </c:pt>
                <c:pt idx="9">
                  <c:v>49603</c:v>
                </c:pt>
                <c:pt idx="10">
                  <c:v>53599</c:v>
                </c:pt>
                <c:pt idx="11">
                  <c:v>2516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FE-4173-A122-369293D5D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0296896"/>
        <c:axId val="539805584"/>
      </c:barChart>
      <c:catAx>
        <c:axId val="6902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05584"/>
        <c:crosses val="autoZero"/>
        <c:auto val="1"/>
        <c:lblAlgn val="ctr"/>
        <c:lblOffset val="100"/>
        <c:noMultiLvlLbl val="0"/>
      </c:catAx>
      <c:valAx>
        <c:axId val="5398055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2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data.xlsx]Sheet20!PivotTable36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  <a:r>
              <a:rPr lang="en-IN" baseline="0"/>
              <a:t> evaluation</a:t>
            </a:r>
            <a:endParaRPr lang="en-IN"/>
          </a:p>
        </c:rich>
      </c:tx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Sum of views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Sheet20!$B$4:$B$14</c:f>
              <c:numCache>
                <c:formatCode>General</c:formatCode>
                <c:ptCount val="11"/>
                <c:pt idx="0">
                  <c:v>3000402</c:v>
                </c:pt>
                <c:pt idx="1">
                  <c:v>4726045</c:v>
                </c:pt>
                <c:pt idx="2">
                  <c:v>91068750</c:v>
                </c:pt>
                <c:pt idx="3">
                  <c:v>28772359</c:v>
                </c:pt>
                <c:pt idx="4">
                  <c:v>4641565</c:v>
                </c:pt>
                <c:pt idx="5">
                  <c:v>1954645</c:v>
                </c:pt>
                <c:pt idx="6">
                  <c:v>47050581</c:v>
                </c:pt>
                <c:pt idx="7">
                  <c:v>19296320</c:v>
                </c:pt>
                <c:pt idx="8">
                  <c:v>2542635</c:v>
                </c:pt>
                <c:pt idx="9">
                  <c:v>3449587</c:v>
                </c:pt>
                <c:pt idx="10">
                  <c:v>2543198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0-492B-9854-39A2C61AE1F9}"/>
            </c:ext>
          </c:extLst>
        </c:ser>
        <c:ser>
          <c:idx val="1"/>
          <c:order val="1"/>
          <c:tx>
            <c:strRef>
              <c:f>Sheet20!$C$3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Sheet20!$C$4:$C$14</c:f>
              <c:numCache>
                <c:formatCode>General</c:formatCode>
                <c:ptCount val="11"/>
                <c:pt idx="0">
                  <c:v>2</c:v>
                </c:pt>
                <c:pt idx="1">
                  <c:v>116</c:v>
                </c:pt>
                <c:pt idx="2">
                  <c:v>194</c:v>
                </c:pt>
                <c:pt idx="3">
                  <c:v>24</c:v>
                </c:pt>
                <c:pt idx="4">
                  <c:v>13</c:v>
                </c:pt>
                <c:pt idx="5">
                  <c:v>4</c:v>
                </c:pt>
                <c:pt idx="6">
                  <c:v>108</c:v>
                </c:pt>
                <c:pt idx="7">
                  <c:v>82</c:v>
                </c:pt>
                <c:pt idx="8">
                  <c:v>42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0-492B-9854-39A2C61AE1F9}"/>
            </c:ext>
          </c:extLst>
        </c:ser>
        <c:ser>
          <c:idx val="2"/>
          <c:order val="2"/>
          <c:tx>
            <c:strRef>
              <c:f>Sheet20!$D$3</c:f>
              <c:strCache>
                <c:ptCount val="1"/>
                <c:pt idx="0">
                  <c:v>Sum of likes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Sheet20!$D$4:$D$14</c:f>
              <c:numCache>
                <c:formatCode>General</c:formatCode>
                <c:ptCount val="11"/>
                <c:pt idx="0">
                  <c:v>54702</c:v>
                </c:pt>
                <c:pt idx="1">
                  <c:v>21857</c:v>
                </c:pt>
                <c:pt idx="2">
                  <c:v>701192</c:v>
                </c:pt>
                <c:pt idx="3">
                  <c:v>92950</c:v>
                </c:pt>
                <c:pt idx="4">
                  <c:v>27650</c:v>
                </c:pt>
                <c:pt idx="5">
                  <c:v>12238</c:v>
                </c:pt>
                <c:pt idx="6">
                  <c:v>136839</c:v>
                </c:pt>
                <c:pt idx="7">
                  <c:v>45128</c:v>
                </c:pt>
                <c:pt idx="8">
                  <c:v>49603</c:v>
                </c:pt>
                <c:pt idx="9">
                  <c:v>53599</c:v>
                </c:pt>
                <c:pt idx="10">
                  <c:v>2516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80-492B-9854-39A2C61AE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440128"/>
        <c:axId val="495061520"/>
      </c:barChart>
      <c:catAx>
        <c:axId val="4684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61520"/>
        <c:crosses val="autoZero"/>
        <c:auto val="1"/>
        <c:lblAlgn val="ctr"/>
        <c:lblOffset val="100"/>
        <c:noMultiLvlLbl val="0"/>
      </c:catAx>
      <c:valAx>
        <c:axId val="4950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4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data.xlsx]Sheet20!PivotTable36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  <a:r>
              <a:rPr lang="en-IN" baseline="0"/>
              <a:t> evaluation</a:t>
            </a:r>
            <a:endParaRPr lang="en-IN"/>
          </a:p>
        </c:rich>
      </c:tx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Sum of views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Sheet20!$B$4:$B$14</c:f>
              <c:numCache>
                <c:formatCode>General</c:formatCode>
                <c:ptCount val="11"/>
                <c:pt idx="0">
                  <c:v>3000402</c:v>
                </c:pt>
                <c:pt idx="1">
                  <c:v>4726045</c:v>
                </c:pt>
                <c:pt idx="2">
                  <c:v>91068750</c:v>
                </c:pt>
                <c:pt idx="3">
                  <c:v>28772359</c:v>
                </c:pt>
                <c:pt idx="4">
                  <c:v>4641565</c:v>
                </c:pt>
                <c:pt idx="5">
                  <c:v>1954645</c:v>
                </c:pt>
                <c:pt idx="6">
                  <c:v>47050581</c:v>
                </c:pt>
                <c:pt idx="7">
                  <c:v>19296320</c:v>
                </c:pt>
                <c:pt idx="8">
                  <c:v>2542635</c:v>
                </c:pt>
                <c:pt idx="9">
                  <c:v>3449587</c:v>
                </c:pt>
                <c:pt idx="10">
                  <c:v>2543198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8-4AA1-B2DE-57A78D194B6D}"/>
            </c:ext>
          </c:extLst>
        </c:ser>
        <c:ser>
          <c:idx val="1"/>
          <c:order val="1"/>
          <c:tx>
            <c:strRef>
              <c:f>Sheet20!$C$3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Sheet20!$C$4:$C$14</c:f>
              <c:numCache>
                <c:formatCode>General</c:formatCode>
                <c:ptCount val="11"/>
                <c:pt idx="0">
                  <c:v>2</c:v>
                </c:pt>
                <c:pt idx="1">
                  <c:v>116</c:v>
                </c:pt>
                <c:pt idx="2">
                  <c:v>194</c:v>
                </c:pt>
                <c:pt idx="3">
                  <c:v>24</c:v>
                </c:pt>
                <c:pt idx="4">
                  <c:v>13</c:v>
                </c:pt>
                <c:pt idx="5">
                  <c:v>4</c:v>
                </c:pt>
                <c:pt idx="6">
                  <c:v>108</c:v>
                </c:pt>
                <c:pt idx="7">
                  <c:v>82</c:v>
                </c:pt>
                <c:pt idx="8">
                  <c:v>42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48-4AA1-B2DE-57A78D194B6D}"/>
            </c:ext>
          </c:extLst>
        </c:ser>
        <c:ser>
          <c:idx val="2"/>
          <c:order val="2"/>
          <c:tx>
            <c:strRef>
              <c:f>Sheet20!$D$3</c:f>
              <c:strCache>
                <c:ptCount val="1"/>
                <c:pt idx="0">
                  <c:v>Sum of likes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Sheet20!$D$4:$D$14</c:f>
              <c:numCache>
                <c:formatCode>General</c:formatCode>
                <c:ptCount val="11"/>
                <c:pt idx="0">
                  <c:v>54702</c:v>
                </c:pt>
                <c:pt idx="1">
                  <c:v>21857</c:v>
                </c:pt>
                <c:pt idx="2">
                  <c:v>701192</c:v>
                </c:pt>
                <c:pt idx="3">
                  <c:v>92950</c:v>
                </c:pt>
                <c:pt idx="4">
                  <c:v>27650</c:v>
                </c:pt>
                <c:pt idx="5">
                  <c:v>12238</c:v>
                </c:pt>
                <c:pt idx="6">
                  <c:v>136839</c:v>
                </c:pt>
                <c:pt idx="7">
                  <c:v>45128</c:v>
                </c:pt>
                <c:pt idx="8">
                  <c:v>49603</c:v>
                </c:pt>
                <c:pt idx="9">
                  <c:v>53599</c:v>
                </c:pt>
                <c:pt idx="10">
                  <c:v>2516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48-4AA1-B2DE-57A78D194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440128"/>
        <c:axId val="495061520"/>
      </c:barChart>
      <c:catAx>
        <c:axId val="4684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61520"/>
        <c:crosses val="autoZero"/>
        <c:auto val="1"/>
        <c:lblAlgn val="ctr"/>
        <c:lblOffset val="100"/>
        <c:noMultiLvlLbl val="0"/>
      </c:catAx>
      <c:valAx>
        <c:axId val="4950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4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data.xlsx]Sheet22!PivotTable37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views</a:t>
            </a:r>
            <a:r>
              <a:rPr lang="en-US" baseline="0"/>
              <a:t> based on geography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Sheet22!$A$4:$A$40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Sheet22!$B$4:$B$40</c:f>
              <c:numCache>
                <c:formatCode>General</c:formatCode>
                <c:ptCount val="36"/>
                <c:pt idx="0">
                  <c:v>156945877</c:v>
                </c:pt>
                <c:pt idx="1">
                  <c:v>566642758</c:v>
                </c:pt>
                <c:pt idx="2">
                  <c:v>145746282</c:v>
                </c:pt>
                <c:pt idx="3">
                  <c:v>179709601</c:v>
                </c:pt>
                <c:pt idx="4">
                  <c:v>520981398</c:v>
                </c:pt>
                <c:pt idx="5">
                  <c:v>267108304</c:v>
                </c:pt>
                <c:pt idx="6">
                  <c:v>246464427</c:v>
                </c:pt>
                <c:pt idx="7">
                  <c:v>184758231</c:v>
                </c:pt>
                <c:pt idx="8">
                  <c:v>187652005</c:v>
                </c:pt>
                <c:pt idx="9">
                  <c:v>283300525</c:v>
                </c:pt>
                <c:pt idx="10">
                  <c:v>262203504</c:v>
                </c:pt>
                <c:pt idx="11">
                  <c:v>454749240</c:v>
                </c:pt>
                <c:pt idx="12">
                  <c:v>314960455</c:v>
                </c:pt>
                <c:pt idx="13">
                  <c:v>229603221</c:v>
                </c:pt>
                <c:pt idx="14">
                  <c:v>244936427</c:v>
                </c:pt>
                <c:pt idx="15">
                  <c:v>541416281</c:v>
                </c:pt>
                <c:pt idx="16">
                  <c:v>434723853</c:v>
                </c:pt>
                <c:pt idx="17">
                  <c:v>268905182</c:v>
                </c:pt>
                <c:pt idx="18">
                  <c:v>227046261</c:v>
                </c:pt>
                <c:pt idx="19">
                  <c:v>216093176</c:v>
                </c:pt>
                <c:pt idx="20">
                  <c:v>315862320</c:v>
                </c:pt>
                <c:pt idx="21">
                  <c:v>232069498</c:v>
                </c:pt>
                <c:pt idx="22">
                  <c:v>264914167</c:v>
                </c:pt>
                <c:pt idx="23">
                  <c:v>163648123</c:v>
                </c:pt>
                <c:pt idx="24">
                  <c:v>213080462</c:v>
                </c:pt>
                <c:pt idx="25">
                  <c:v>480868063</c:v>
                </c:pt>
                <c:pt idx="26">
                  <c:v>197983558</c:v>
                </c:pt>
                <c:pt idx="27">
                  <c:v>474397107</c:v>
                </c:pt>
                <c:pt idx="28">
                  <c:v>395081559</c:v>
                </c:pt>
                <c:pt idx="29">
                  <c:v>144731453</c:v>
                </c:pt>
                <c:pt idx="30">
                  <c:v>193305634</c:v>
                </c:pt>
                <c:pt idx="31">
                  <c:v>482710424</c:v>
                </c:pt>
                <c:pt idx="32">
                  <c:v>318572064</c:v>
                </c:pt>
                <c:pt idx="33">
                  <c:v>587259021</c:v>
                </c:pt>
                <c:pt idx="34">
                  <c:v>262948597</c:v>
                </c:pt>
                <c:pt idx="35">
                  <c:v>484938166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C-47A6-A98D-F2EB3F003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0833983"/>
        <c:axId val="543234080"/>
      </c:barChart>
      <c:catAx>
        <c:axId val="93083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34080"/>
        <c:crosses val="autoZero"/>
        <c:auto val="1"/>
        <c:lblAlgn val="ctr"/>
        <c:lblOffset val="100"/>
        <c:noMultiLvlLbl val="0"/>
      </c:catAx>
      <c:valAx>
        <c:axId val="5432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83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data.xlsx]Sheet26!PivotTable40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Sheet26!$B$3</c:f>
              <c:strCache>
                <c:ptCount val="1"/>
                <c:pt idx="0">
                  <c:v>Count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Sheet26!$A$4:$A$14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Sheet26!$B$4:$B$14</c:f>
              <c:numCache>
                <c:formatCode>General</c:formatCode>
                <c:ptCount val="8"/>
                <c:pt idx="0">
                  <c:v>1508</c:v>
                </c:pt>
                <c:pt idx="1">
                  <c:v>2815</c:v>
                </c:pt>
                <c:pt idx="2">
                  <c:v>2670</c:v>
                </c:pt>
                <c:pt idx="3">
                  <c:v>2335</c:v>
                </c:pt>
                <c:pt idx="4">
                  <c:v>2300</c:v>
                </c:pt>
                <c:pt idx="5">
                  <c:v>1700</c:v>
                </c:pt>
                <c:pt idx="6">
                  <c:v>2030</c:v>
                </c:pt>
                <c:pt idx="7">
                  <c:v>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FF-4E92-92C6-CB7F3E0CCD94}"/>
            </c:ext>
          </c:extLst>
        </c:ser>
        <c:ser>
          <c:idx val="1"/>
          <c:order val="1"/>
          <c:tx>
            <c:strRef>
              <c:f>Sheet26!$C$3</c:f>
              <c:strCache>
                <c:ptCount val="1"/>
                <c:pt idx="0">
                  <c:v>Count of dislikes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Sheet26!$A$4:$A$14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2017</c:v>
                  </c:pt>
                  <c:pt idx="2">
                    <c:v>2018</c:v>
                  </c:pt>
                </c:lvl>
              </c:multiLvlStrCache>
            </c:multiLvlStrRef>
          </c:cat>
          <c:val>
            <c:numRef>
              <c:f>Sheet26!$C$4:$C$14</c:f>
              <c:numCache>
                <c:formatCode>General</c:formatCode>
                <c:ptCount val="8"/>
                <c:pt idx="0">
                  <c:v>1508</c:v>
                </c:pt>
                <c:pt idx="1">
                  <c:v>2815</c:v>
                </c:pt>
                <c:pt idx="2">
                  <c:v>2670</c:v>
                </c:pt>
                <c:pt idx="3">
                  <c:v>2335</c:v>
                </c:pt>
                <c:pt idx="4">
                  <c:v>2300</c:v>
                </c:pt>
                <c:pt idx="5">
                  <c:v>1700</c:v>
                </c:pt>
                <c:pt idx="6">
                  <c:v>2030</c:v>
                </c:pt>
                <c:pt idx="7">
                  <c:v>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FF-4E92-92C6-CB7F3E0CC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2096463"/>
        <c:axId val="539809552"/>
      </c:lineChart>
      <c:catAx>
        <c:axId val="43209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09552"/>
        <c:crosses val="autoZero"/>
        <c:auto val="1"/>
        <c:lblAlgn val="ctr"/>
        <c:lblOffset val="100"/>
        <c:noMultiLvlLbl val="0"/>
      </c:catAx>
      <c:valAx>
        <c:axId val="5398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09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data.xlsx]Sheet28!PivotTable41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Sheet28!$B$3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Sheet28!$A$4:$A$6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Sheet28!$B$4:$B$6</c:f>
              <c:numCache>
                <c:formatCode>General</c:formatCode>
                <c:ptCount val="2"/>
                <c:pt idx="0">
                  <c:v>2477737321</c:v>
                </c:pt>
                <c:pt idx="1">
                  <c:v>8668579903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4-49D0-843D-E4E46F90ECAE}"/>
            </c:ext>
          </c:extLst>
        </c:ser>
        <c:ser>
          <c:idx val="1"/>
          <c:order val="1"/>
          <c:tx>
            <c:strRef>
              <c:f>Sheet28!$C$3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Sheet28!$A$4:$A$6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Sheet28!$C$4:$C$6</c:f>
              <c:numCache>
                <c:formatCode>General</c:formatCode>
                <c:ptCount val="2"/>
                <c:pt idx="0">
                  <c:v>175</c:v>
                </c:pt>
                <c:pt idx="1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4-49D0-843D-E4E46F90ECAE}"/>
            </c:ext>
          </c:extLst>
        </c:ser>
        <c:ser>
          <c:idx val="2"/>
          <c:order val="2"/>
          <c:tx>
            <c:strRef>
              <c:f>Sheet28!$D$3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Sheet28!$A$4:$A$6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Sheet28!$D$4:$D$6</c:f>
              <c:numCache>
                <c:formatCode>General</c:formatCode>
                <c:ptCount val="2"/>
                <c:pt idx="0">
                  <c:v>53130721</c:v>
                </c:pt>
                <c:pt idx="1">
                  <c:v>182343105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4-49D0-843D-E4E46F90E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505760"/>
        <c:axId val="459823664"/>
      </c:barChart>
      <c:catAx>
        <c:axId val="53850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3664"/>
        <c:crosses val="autoZero"/>
        <c:auto val="1"/>
        <c:lblAlgn val="ctr"/>
        <c:lblOffset val="100"/>
        <c:noMultiLvlLbl val="0"/>
      </c:catAx>
      <c:valAx>
        <c:axId val="4598236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0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data.xlsx]Sheet20!PivotTable36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  <a:r>
              <a:rPr lang="en-IN" baseline="0"/>
              <a:t> evaluation</a:t>
            </a:r>
            <a:endParaRPr lang="en-IN"/>
          </a:p>
        </c:rich>
      </c:tx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Sum of views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Sheet20!$B$4:$B$14</c:f>
              <c:numCache>
                <c:formatCode>General</c:formatCode>
                <c:ptCount val="11"/>
                <c:pt idx="0">
                  <c:v>3000402</c:v>
                </c:pt>
                <c:pt idx="1">
                  <c:v>4726045</c:v>
                </c:pt>
                <c:pt idx="2">
                  <c:v>91068750</c:v>
                </c:pt>
                <c:pt idx="3">
                  <c:v>28772359</c:v>
                </c:pt>
                <c:pt idx="4">
                  <c:v>4641565</c:v>
                </c:pt>
                <c:pt idx="5">
                  <c:v>1954645</c:v>
                </c:pt>
                <c:pt idx="6">
                  <c:v>47050581</c:v>
                </c:pt>
                <c:pt idx="7">
                  <c:v>19296320</c:v>
                </c:pt>
                <c:pt idx="8">
                  <c:v>2542635</c:v>
                </c:pt>
                <c:pt idx="9">
                  <c:v>3449587</c:v>
                </c:pt>
                <c:pt idx="10">
                  <c:v>2543198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7-46DA-A42F-5D26CF467826}"/>
            </c:ext>
          </c:extLst>
        </c:ser>
        <c:ser>
          <c:idx val="1"/>
          <c:order val="1"/>
          <c:tx>
            <c:strRef>
              <c:f>Sheet20!$C$3</c:f>
              <c:strCache>
                <c:ptCount val="1"/>
                <c:pt idx="0">
                  <c:v>Count of comment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Sheet20!$C$4:$C$14</c:f>
              <c:numCache>
                <c:formatCode>General</c:formatCode>
                <c:ptCount val="11"/>
                <c:pt idx="0">
                  <c:v>2</c:v>
                </c:pt>
                <c:pt idx="1">
                  <c:v>116</c:v>
                </c:pt>
                <c:pt idx="2">
                  <c:v>194</c:v>
                </c:pt>
                <c:pt idx="3">
                  <c:v>24</c:v>
                </c:pt>
                <c:pt idx="4">
                  <c:v>13</c:v>
                </c:pt>
                <c:pt idx="5">
                  <c:v>4</c:v>
                </c:pt>
                <c:pt idx="6">
                  <c:v>108</c:v>
                </c:pt>
                <c:pt idx="7">
                  <c:v>82</c:v>
                </c:pt>
                <c:pt idx="8">
                  <c:v>42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7-46DA-A42F-5D26CF467826}"/>
            </c:ext>
          </c:extLst>
        </c:ser>
        <c:ser>
          <c:idx val="2"/>
          <c:order val="2"/>
          <c:tx>
            <c:strRef>
              <c:f>Sheet20!$D$3</c:f>
              <c:strCache>
                <c:ptCount val="1"/>
                <c:pt idx="0">
                  <c:v>Sum of likes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Sheet20!$A$4:$A$14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Sheet20!$D$4:$D$14</c:f>
              <c:numCache>
                <c:formatCode>General</c:formatCode>
                <c:ptCount val="11"/>
                <c:pt idx="0">
                  <c:v>54702</c:v>
                </c:pt>
                <c:pt idx="1">
                  <c:v>21857</c:v>
                </c:pt>
                <c:pt idx="2">
                  <c:v>701192</c:v>
                </c:pt>
                <c:pt idx="3">
                  <c:v>92950</c:v>
                </c:pt>
                <c:pt idx="4">
                  <c:v>27650</c:v>
                </c:pt>
                <c:pt idx="5">
                  <c:v>12238</c:v>
                </c:pt>
                <c:pt idx="6">
                  <c:v>136839</c:v>
                </c:pt>
                <c:pt idx="7">
                  <c:v>45128</c:v>
                </c:pt>
                <c:pt idx="8">
                  <c:v>49603</c:v>
                </c:pt>
                <c:pt idx="9">
                  <c:v>53599</c:v>
                </c:pt>
                <c:pt idx="10">
                  <c:v>2516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57-46DA-A42F-5D26CF467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440128"/>
        <c:axId val="495061520"/>
      </c:barChart>
      <c:catAx>
        <c:axId val="4684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061520"/>
        <c:crosses val="autoZero"/>
        <c:auto val="1"/>
        <c:lblAlgn val="ctr"/>
        <c:lblOffset val="100"/>
        <c:noMultiLvlLbl val="0"/>
      </c:catAx>
      <c:valAx>
        <c:axId val="495061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4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C079-55F5-48A8-8B11-24043D6F836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4191-7535-40C3-8A45-478296890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6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191-7535-40C3-8A45-4782968904D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8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009D8EC0-5709-00A6-A7E8-3CF612BFC2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929549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32539710-51BF-03E2-139D-4F9ABCC2123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12176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5612F182-0DFB-2640-4B96-335EDD917D9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0766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F9FDEEB7-D7C0-79C6-533D-BD32269F1C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94868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993EA6F2-192B-BE71-C313-D5F6ED2D49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87057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91E074EB-ABA4-C4BA-50D7-99490E8FD1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951247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D902DEEB-9780-B160-8744-D96B8FF3817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76494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C23406F-E93C-AA8C-EED5-EB35D74CF1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582531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BD7708E4-AA95-FB4A-2658-89ED8AD456B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357865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6C908E6D-DF7C-0245-A769-C9050A2AF95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476035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66E6D3D0-408F-AD1A-BD3D-16B17841928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524659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D9DC249A-7554-266A-9238-7AF8C5DA9AB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27754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97F5FDC-DA5F-112F-60DF-05EC78988D1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295014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FA02E854-29CA-EA38-10A8-7F64DCEE43F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270746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5ADCD6EF-452D-6861-B930-93CDCD7B482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5763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0E88D26F-D739-8784-2AA5-7840CFEC8D8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24152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543E-15AE-4FD2-9552-B849154CE9F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02137D-5E80-4367-A430-27EE7F9F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4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953B-E82B-25D6-BE12-705434E5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810D-1F05-1496-941E-AE7A3A601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RISHAB SENTHILKUMAR</a:t>
            </a:r>
          </a:p>
        </p:txBody>
      </p:sp>
    </p:spTree>
    <p:extLst>
      <p:ext uri="{BB962C8B-B14F-4D97-AF65-F5344CB8AC3E}">
        <p14:creationId xmlns:p14="http://schemas.microsoft.com/office/powerpoint/2010/main" val="74041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EDAF-B6D5-D6EE-12AD-AE8CA571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 </a:t>
            </a:r>
            <a:r>
              <a:rPr lang="en-IN" dirty="0" err="1"/>
              <a:t>contd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8DC86A-C7B8-401B-A2A7-41784DC0F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638806"/>
              </p:ext>
            </p:extLst>
          </p:nvPr>
        </p:nvGraphicFramePr>
        <p:xfrm>
          <a:off x="543111" y="1347002"/>
          <a:ext cx="648333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B43C3EB7-0CF5-FA0B-3E9F-16C43BD50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677" y="1819175"/>
            <a:ext cx="1838325" cy="22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50D8-6A84-5618-3700-2E114E8B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23DE3-A05D-9C7B-66D6-8EA14BFF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17" y="1270001"/>
            <a:ext cx="5754383" cy="2915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DC97B-C0D7-AB55-5A33-9815A09BB81C}"/>
              </a:ext>
            </a:extLst>
          </p:cNvPr>
          <p:cNvSpPr txBox="1"/>
          <p:nvPr/>
        </p:nvSpPr>
        <p:spPr>
          <a:xfrm>
            <a:off x="6908800" y="1849120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&amp; steps:</a:t>
            </a:r>
          </a:p>
          <a:p>
            <a:r>
              <a:rPr lang="en-IN" dirty="0"/>
              <a:t>-&gt;created a pivot table with category and video title in rows.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Sorted descending based on views and engagement.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Filtered top 5 videos in each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F6BD4-3ABE-5116-CBF3-3ED28FA73C54}"/>
              </a:ext>
            </a:extLst>
          </p:cNvPr>
          <p:cNvSpPr txBox="1"/>
          <p:nvPr/>
        </p:nvSpPr>
        <p:spPr>
          <a:xfrm>
            <a:off x="2621280" y="4958080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-&gt;found the top 5 videos on categories.</a:t>
            </a:r>
          </a:p>
        </p:txBody>
      </p:sp>
    </p:spTree>
    <p:extLst>
      <p:ext uri="{BB962C8B-B14F-4D97-AF65-F5344CB8AC3E}">
        <p14:creationId xmlns:p14="http://schemas.microsoft.com/office/powerpoint/2010/main" val="25648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C003-5FB5-1DA8-E664-D59ADB5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BFD8CA-5AAE-7732-958B-70BA76AF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9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A7A-7AB4-C111-043F-4A5137B4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E205C-D193-6F69-7845-0AC72410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93" y="1808480"/>
            <a:ext cx="3254947" cy="17170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F6B69-FF35-2EB5-0814-0432E6A3E284}"/>
              </a:ext>
            </a:extLst>
          </p:cNvPr>
          <p:cNvSpPr txBox="1"/>
          <p:nvPr/>
        </p:nvSpPr>
        <p:spPr>
          <a:xfrm>
            <a:off x="5811520" y="1930400"/>
            <a:ext cx="398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&amp; steps:</a:t>
            </a:r>
          </a:p>
          <a:p>
            <a:r>
              <a:rPr lang="en-IN" dirty="0"/>
              <a:t>-&gt;Using pivot grouped views and likes for years.</a:t>
            </a:r>
          </a:p>
          <a:p>
            <a:r>
              <a:rPr lang="en-IN" dirty="0"/>
              <a:t>-&gt; =(b2/b3)*100 for percentage.</a:t>
            </a:r>
          </a:p>
        </p:txBody>
      </p:sp>
    </p:spTree>
    <p:extLst>
      <p:ext uri="{BB962C8B-B14F-4D97-AF65-F5344CB8AC3E}">
        <p14:creationId xmlns:p14="http://schemas.microsoft.com/office/powerpoint/2010/main" val="260390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7143-E530-9A38-5BAC-F7B86DA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DB656-FBBA-501C-4B75-71F7090C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111" y="1500926"/>
            <a:ext cx="2382409" cy="2430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DA4989-166E-7EA1-9D56-67452922FEC3}"/>
              </a:ext>
            </a:extLst>
          </p:cNvPr>
          <p:cNvSpPr txBox="1"/>
          <p:nvPr/>
        </p:nvSpPr>
        <p:spPr>
          <a:xfrm>
            <a:off x="5557520" y="1676400"/>
            <a:ext cx="359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&amp; steps:</a:t>
            </a:r>
          </a:p>
          <a:p>
            <a:r>
              <a:rPr lang="en-IN" dirty="0"/>
              <a:t>-&gt; Used pivot table and grouped the engagement based on published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0EAD3-13C6-79A9-4849-6151252662E1}"/>
              </a:ext>
            </a:extLst>
          </p:cNvPr>
          <p:cNvSpPr txBox="1"/>
          <p:nvPr/>
        </p:nvSpPr>
        <p:spPr>
          <a:xfrm>
            <a:off x="5557520" y="3525520"/>
            <a:ext cx="302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-&gt;Retention rates have been mentioned for each published time.</a:t>
            </a:r>
          </a:p>
        </p:txBody>
      </p:sp>
    </p:spTree>
    <p:extLst>
      <p:ext uri="{BB962C8B-B14F-4D97-AF65-F5344CB8AC3E}">
        <p14:creationId xmlns:p14="http://schemas.microsoft.com/office/powerpoint/2010/main" val="17154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FA2C-C2AE-CD01-3267-2801D352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E9D35-FA98-2DCB-24C3-C36D102C2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3" y="1561432"/>
            <a:ext cx="6769417" cy="2519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2BD3C-ECB7-3613-ED54-A6F8E6C66DD5}"/>
              </a:ext>
            </a:extLst>
          </p:cNvPr>
          <p:cNvSpPr txBox="1"/>
          <p:nvPr/>
        </p:nvSpPr>
        <p:spPr>
          <a:xfrm>
            <a:off x="1534160" y="4521200"/>
            <a:ext cx="652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Formulas and Steps:’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Considering 3 rupees for each view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=(B2*$D$2) [Revenue calculation]</a:t>
            </a:r>
          </a:p>
        </p:txBody>
      </p:sp>
    </p:spTree>
    <p:extLst>
      <p:ext uri="{BB962C8B-B14F-4D97-AF65-F5344CB8AC3E}">
        <p14:creationId xmlns:p14="http://schemas.microsoft.com/office/powerpoint/2010/main" val="131925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5CC9-5311-E72F-BAC3-40B63F9E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7045-4FA0-7454-449A-6DF2CCFA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93" y="1495846"/>
            <a:ext cx="2786287" cy="2771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C4437-D7E8-4A3C-5D5E-968E936DA386}"/>
              </a:ext>
            </a:extLst>
          </p:cNvPr>
          <p:cNvSpPr txBox="1"/>
          <p:nvPr/>
        </p:nvSpPr>
        <p:spPr>
          <a:xfrm>
            <a:off x="5516880" y="1930400"/>
            <a:ext cx="386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Formulas &amp; steps:</a:t>
            </a:r>
          </a:p>
          <a:p>
            <a:r>
              <a:rPr lang="en-IN" dirty="0"/>
              <a:t>-&gt; Created pivot table and found count of comment for each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8EC35-858B-A897-3BCC-24EAB1B4C520}"/>
              </a:ext>
            </a:extLst>
          </p:cNvPr>
          <p:cNvSpPr txBox="1"/>
          <p:nvPr/>
        </p:nvSpPr>
        <p:spPr>
          <a:xfrm>
            <a:off x="5059680" y="392176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-&gt; Found the comment count</a:t>
            </a:r>
          </a:p>
        </p:txBody>
      </p:sp>
    </p:spTree>
    <p:extLst>
      <p:ext uri="{BB962C8B-B14F-4D97-AF65-F5344CB8AC3E}">
        <p14:creationId xmlns:p14="http://schemas.microsoft.com/office/powerpoint/2010/main" val="8007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EB1E-4E22-2647-8319-8D158B66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14 will be </a:t>
            </a:r>
            <a:r>
              <a:rPr lang="en-IN" dirty="0" err="1"/>
              <a:t>contd</a:t>
            </a:r>
            <a:r>
              <a:rPr lang="en-IN" dirty="0"/>
              <a:t> in next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229EC-8A54-5000-09C8-D1B7B863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773844-5B37-9A3B-56F6-0CA8B87FA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198550"/>
              </p:ext>
            </p:extLst>
          </p:nvPr>
        </p:nvGraphicFramePr>
        <p:xfrm>
          <a:off x="873760" y="1833880"/>
          <a:ext cx="5831840" cy="346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056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98E8-4DBD-8C85-1860-6C98AC7C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14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D19D-6A70-F5A2-DFDC-DB2BA712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a visualization for key performance indicator of all category</a:t>
            </a:r>
          </a:p>
        </p:txBody>
      </p:sp>
    </p:spTree>
    <p:extLst>
      <p:ext uri="{BB962C8B-B14F-4D97-AF65-F5344CB8AC3E}">
        <p14:creationId xmlns:p14="http://schemas.microsoft.com/office/powerpoint/2010/main" val="96093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2BA3-08FF-0F25-7B87-E255E9AD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C0277-A471-865F-643F-8F8AE7EC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387" y="1697123"/>
            <a:ext cx="2006703" cy="2857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962A1-CA4E-76B7-233E-F2D11B143B3C}"/>
              </a:ext>
            </a:extLst>
          </p:cNvPr>
          <p:cNvSpPr txBox="1"/>
          <p:nvPr/>
        </p:nvSpPr>
        <p:spPr>
          <a:xfrm>
            <a:off x="5334000" y="1930400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&amp; steps:</a:t>
            </a:r>
          </a:p>
          <a:p>
            <a:r>
              <a:rPr lang="en-IN" dirty="0"/>
              <a:t>-&gt;</a:t>
            </a:r>
            <a:r>
              <a:rPr lang="pt-BR" dirty="0"/>
              <a:t>=CORREL(A2:A593,B2:B593)</a:t>
            </a:r>
            <a:r>
              <a:rPr lang="en-IN" dirty="0"/>
              <a:t> [correlation ]</a:t>
            </a:r>
          </a:p>
        </p:txBody>
      </p:sp>
    </p:spTree>
    <p:extLst>
      <p:ext uri="{BB962C8B-B14F-4D97-AF65-F5344CB8AC3E}">
        <p14:creationId xmlns:p14="http://schemas.microsoft.com/office/powerpoint/2010/main" val="40280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78A6-6804-491E-2FEB-71CE65E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C6AEE-3D6B-C39B-DA25-A5C0EE08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83" y="1685272"/>
            <a:ext cx="4696777" cy="2774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4843-A4B1-E2D1-A2FD-CA28EB10170A}"/>
              </a:ext>
            </a:extLst>
          </p:cNvPr>
          <p:cNvSpPr txBox="1"/>
          <p:nvPr/>
        </p:nvSpPr>
        <p:spPr>
          <a:xfrm>
            <a:off x="6319520" y="220472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and Formula: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Removed the duplicate values from the dataset.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Selected the data and From data tab, selected remove duplicates.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07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D402-4E24-185E-F4E6-98373253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01600"/>
            <a:ext cx="8596668" cy="1320800"/>
          </a:xfrm>
        </p:spPr>
        <p:txBody>
          <a:bodyPr/>
          <a:lstStyle/>
          <a:p>
            <a:r>
              <a:rPr lang="en-IN" dirty="0"/>
              <a:t>VISUALIZATION 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773844-5B37-9A3B-56F6-0CA8B87F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02886"/>
              </p:ext>
            </p:extLst>
          </p:nvPr>
        </p:nvGraphicFramePr>
        <p:xfrm>
          <a:off x="545783" y="1154748"/>
          <a:ext cx="5875337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FF98A522-6872-A13B-7E0B-15F9E6C98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3569" y="1154748"/>
            <a:ext cx="1838325" cy="22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7B22-5D1B-E700-1FA0-0EEC1936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8362-BACD-3F5C-8D62-16D4F24B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Formula &amp; Steps: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Created a pivot table with Category as reference and </a:t>
            </a:r>
            <a:r>
              <a:rPr lang="en-IN" dirty="0" err="1"/>
              <a:t>views,comment,likes</a:t>
            </a:r>
            <a:r>
              <a:rPr lang="en-IN" dirty="0"/>
              <a:t> as key parameters.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Then created a dashboard with </a:t>
            </a:r>
            <a:r>
              <a:rPr lang="en-IN" dirty="0" err="1"/>
              <a:t>interative</a:t>
            </a:r>
            <a:r>
              <a:rPr lang="en-IN" dirty="0"/>
              <a:t> slicer.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2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297C-FC5D-58D1-D997-158A0D7C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946A9-A362-58A6-6D17-5DBB7B657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343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3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7EA-F551-A290-AF5C-12067229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468D0-3C02-25DF-E307-68F12FED7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03" y="1270000"/>
            <a:ext cx="8596312" cy="3012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BF0EB-C5C4-32BD-D7DF-DF80E7B230AF}"/>
              </a:ext>
            </a:extLst>
          </p:cNvPr>
          <p:cNvSpPr txBox="1"/>
          <p:nvPr/>
        </p:nvSpPr>
        <p:spPr>
          <a:xfrm>
            <a:off x="2062480" y="4988560"/>
            <a:ext cx="626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  <a:p>
            <a:r>
              <a:rPr lang="en-IN" dirty="0"/>
              <a:t>=SKEW(A2:A593)</a:t>
            </a:r>
          </a:p>
        </p:txBody>
      </p:sp>
    </p:spTree>
    <p:extLst>
      <p:ext uri="{BB962C8B-B14F-4D97-AF65-F5344CB8AC3E}">
        <p14:creationId xmlns:p14="http://schemas.microsoft.com/office/powerpoint/2010/main" val="1149936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4693-1A1E-D0CA-462D-37A90C3A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V4 </a:t>
            </a:r>
            <a:r>
              <a:rPr lang="en-IN" dirty="0" err="1"/>
              <a:t>contd</a:t>
            </a:r>
            <a:r>
              <a:rPr lang="en-IN" dirty="0"/>
              <a:t> next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93395-D393-9F3A-6961-BD64082016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1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EC7B-945F-4C1D-DC06-B4BAFDA7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V4 </a:t>
            </a:r>
            <a:r>
              <a:rPr lang="en-IN" dirty="0" err="1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EA4D2-418B-6E71-627B-753ECE5BA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62" y="2453397"/>
            <a:ext cx="8039513" cy="3295819"/>
          </a:xfrm>
        </p:spPr>
      </p:pic>
    </p:spTree>
    <p:extLst>
      <p:ext uri="{BB962C8B-B14F-4D97-AF65-F5344CB8AC3E}">
        <p14:creationId xmlns:p14="http://schemas.microsoft.com/office/powerpoint/2010/main" val="198181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BD72-9FFB-87AA-25CA-2AAF8EDB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V5 </a:t>
            </a:r>
            <a:r>
              <a:rPr lang="en-IN" dirty="0" err="1"/>
              <a:t>contd</a:t>
            </a:r>
            <a:r>
              <a:rPr lang="en-IN" dirty="0"/>
              <a:t> next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8A56D7-6FD4-1063-504E-444596A0D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981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8CF8-BEFC-70C4-DFAB-5C5D088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V5 </a:t>
            </a:r>
            <a:r>
              <a:rPr lang="en-IN" dirty="0" err="1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C89A9-7505-3859-01E8-B5A21ACF0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77" y="2520075"/>
            <a:ext cx="8426883" cy="3162463"/>
          </a:xfrm>
        </p:spPr>
      </p:pic>
    </p:spTree>
    <p:extLst>
      <p:ext uri="{BB962C8B-B14F-4D97-AF65-F5344CB8AC3E}">
        <p14:creationId xmlns:p14="http://schemas.microsoft.com/office/powerpoint/2010/main" val="193777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01B0-0286-7303-DB5E-0AF3AB31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cohert</a:t>
            </a:r>
            <a:endParaRPr lang="en-IN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7411FE89-A0B7-21EB-F843-C03647839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0886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115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B81-1148-B0BA-A025-76572A7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04001-4C31-D2CF-13D6-FBF0501A1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59" y="1625508"/>
            <a:ext cx="1759040" cy="3302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29AB6-A070-E406-0167-6DECB2C26389}"/>
              </a:ext>
            </a:extLst>
          </p:cNvPr>
          <p:cNvSpPr txBox="1"/>
          <p:nvPr/>
        </p:nvSpPr>
        <p:spPr>
          <a:xfrm>
            <a:off x="4236720" y="1930400"/>
            <a:ext cx="517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-&gt; The entire comment count column is zero , so I have removed it in cleaning the data.</a:t>
            </a:r>
          </a:p>
        </p:txBody>
      </p:sp>
    </p:spTree>
    <p:extLst>
      <p:ext uri="{BB962C8B-B14F-4D97-AF65-F5344CB8AC3E}">
        <p14:creationId xmlns:p14="http://schemas.microsoft.com/office/powerpoint/2010/main" val="9996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5F4F-8BA8-B433-C496-677ADAD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799CE9-3AA9-EE3B-78F1-5A0FE1134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4" y="1432336"/>
            <a:ext cx="3695890" cy="25337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6B6EB-3019-F465-BFDD-92379D7FF76E}"/>
              </a:ext>
            </a:extLst>
          </p:cNvPr>
          <p:cNvSpPr txBox="1"/>
          <p:nvPr/>
        </p:nvSpPr>
        <p:spPr>
          <a:xfrm>
            <a:off x="5435600" y="165608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=B2-A2 (difference) and filled it for every cell.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=AVERAGE(C2:C593) [average] and filled it every cell.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B5D1C-CF99-4673-25CE-361615DD496D}"/>
              </a:ext>
            </a:extLst>
          </p:cNvPr>
          <p:cNvSpPr txBox="1"/>
          <p:nvPr/>
        </p:nvSpPr>
        <p:spPr>
          <a:xfrm>
            <a:off x="5578112" y="3227950"/>
            <a:ext cx="369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Steps:</a:t>
            </a:r>
          </a:p>
          <a:p>
            <a:r>
              <a:rPr lang="en-IN" dirty="0"/>
              <a:t>-&gt;Calculate the difference between publish date and trend date. Find the average.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5416B-EF85-5C7D-88D9-EABC61085D4C}"/>
              </a:ext>
            </a:extLst>
          </p:cNvPr>
          <p:cNvSpPr txBox="1"/>
          <p:nvPr/>
        </p:nvSpPr>
        <p:spPr>
          <a:xfrm>
            <a:off x="2966364" y="5012596"/>
            <a:ext cx="401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-&gt; Average days for videos to trend is 2.2 days.</a:t>
            </a:r>
          </a:p>
        </p:txBody>
      </p:sp>
    </p:spTree>
    <p:extLst>
      <p:ext uri="{BB962C8B-B14F-4D97-AF65-F5344CB8AC3E}">
        <p14:creationId xmlns:p14="http://schemas.microsoft.com/office/powerpoint/2010/main" val="86858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E21F-285E-48B8-6C2A-BA690466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09DDA-8C10-D798-9DE2-DE92AEA6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65" y="1684446"/>
            <a:ext cx="4124255" cy="23693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8A5B0-EF64-5E2E-0BE7-9FDEF5E3B067}"/>
              </a:ext>
            </a:extLst>
          </p:cNvPr>
          <p:cNvSpPr txBox="1"/>
          <p:nvPr/>
        </p:nvSpPr>
        <p:spPr>
          <a:xfrm>
            <a:off x="6096000" y="1818640"/>
            <a:ext cx="4257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Steps:</a:t>
            </a:r>
          </a:p>
          <a:p>
            <a:r>
              <a:rPr lang="en-IN" dirty="0"/>
              <a:t>-&gt;Initially filled the category column in main sheet using </a:t>
            </a:r>
            <a:r>
              <a:rPr lang="en-IN" dirty="0" err="1"/>
              <a:t>vlookup</a:t>
            </a:r>
            <a:r>
              <a:rPr lang="en-IN" dirty="0"/>
              <a:t>.</a:t>
            </a:r>
          </a:p>
          <a:p>
            <a:r>
              <a:rPr lang="en-IN" dirty="0"/>
              <a:t>-&gt;Created a pivot table with category in rows and views , likes in values.</a:t>
            </a:r>
          </a:p>
          <a:p>
            <a:r>
              <a:rPr lang="en-IN" dirty="0"/>
              <a:t>-&gt;Found average.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401BD-9F45-0330-C618-C3A755BD49B7}"/>
              </a:ext>
            </a:extLst>
          </p:cNvPr>
          <p:cNvSpPr txBox="1"/>
          <p:nvPr/>
        </p:nvSpPr>
        <p:spPr>
          <a:xfrm>
            <a:off x="6197600" y="3982720"/>
            <a:ext cx="388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  <a:p>
            <a:r>
              <a:rPr lang="en-IN" dirty="0"/>
              <a:t>-&gt;=VLOOKUP('YouTube data'!$E7,Category!$A$1:$B$33,2,0) [</a:t>
            </a:r>
            <a:r>
              <a:rPr lang="en-IN" dirty="0" err="1"/>
              <a:t>vlookup</a:t>
            </a:r>
            <a:r>
              <a:rPr lang="en-IN" dirty="0"/>
              <a:t> for category]</a:t>
            </a:r>
          </a:p>
          <a:p>
            <a:r>
              <a:rPr lang="en-IN" dirty="0"/>
              <a:t>-&gt;pivot table and average.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6B82-5F7B-55A1-4E2D-A229A15F39E3}"/>
              </a:ext>
            </a:extLst>
          </p:cNvPr>
          <p:cNvSpPr txBox="1"/>
          <p:nvPr/>
        </p:nvSpPr>
        <p:spPr>
          <a:xfrm>
            <a:off x="1722922" y="4927601"/>
            <a:ext cx="342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>
                <a:solidFill>
                  <a:srgbClr val="00B050"/>
                </a:solidFill>
              </a:rPr>
              <a:t>Auto &amp; Vehicles category has highest average views and engagement rate.</a:t>
            </a:r>
          </a:p>
        </p:txBody>
      </p:sp>
    </p:spTree>
    <p:extLst>
      <p:ext uri="{BB962C8B-B14F-4D97-AF65-F5344CB8AC3E}">
        <p14:creationId xmlns:p14="http://schemas.microsoft.com/office/powerpoint/2010/main" val="314728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35EA-AA3A-1FCF-A785-C244BDD9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DC5F6-A530-CB3A-DC89-96EA51C2C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342" y="3469449"/>
            <a:ext cx="7855354" cy="1263715"/>
          </a:xfrm>
        </p:spPr>
      </p:pic>
    </p:spTree>
    <p:extLst>
      <p:ext uri="{BB962C8B-B14F-4D97-AF65-F5344CB8AC3E}">
        <p14:creationId xmlns:p14="http://schemas.microsoft.com/office/powerpoint/2010/main" val="33214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66A6-F07F-298B-B2FE-423CA60D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3085B-D5BA-9371-461F-3237AC000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3" y="1355574"/>
            <a:ext cx="5458777" cy="28100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F508E-8F09-FE0B-0B6F-B9072D4929DA}"/>
              </a:ext>
            </a:extLst>
          </p:cNvPr>
          <p:cNvSpPr txBox="1"/>
          <p:nvPr/>
        </p:nvSpPr>
        <p:spPr>
          <a:xfrm>
            <a:off x="6542037" y="1200808"/>
            <a:ext cx="332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=CONCAT('YouTube data'!C7,"----&gt;",'YouTube data'!D7)  [</a:t>
            </a:r>
            <a:r>
              <a:rPr lang="en-IN" dirty="0" err="1"/>
              <a:t>concat</a:t>
            </a:r>
            <a:r>
              <a:rPr lang="en-IN" dirty="0"/>
              <a:t> title and channel title]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=TEXTJOIN("-",0,FILTER('YouTube data'!O7:O16203,'YouTube data'!Q7:Q16203=Sheet8!A2))  [filtering and </a:t>
            </a:r>
            <a:r>
              <a:rPr lang="en-IN" dirty="0" err="1"/>
              <a:t>textjoining</a:t>
            </a:r>
            <a:r>
              <a:rPr lang="en-IN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D05D8-A8D4-6F66-46BA-BF36AA2A5F70}"/>
              </a:ext>
            </a:extLst>
          </p:cNvPr>
          <p:cNvSpPr txBox="1"/>
          <p:nvPr/>
        </p:nvSpPr>
        <p:spPr>
          <a:xfrm>
            <a:off x="6814686" y="511101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Steps:</a:t>
            </a:r>
          </a:p>
          <a:p>
            <a:r>
              <a:rPr lang="en-IN" dirty="0"/>
              <a:t>-&gt;</a:t>
            </a:r>
            <a:r>
              <a:rPr lang="en-IN" dirty="0" err="1"/>
              <a:t>Concat</a:t>
            </a:r>
            <a:r>
              <a:rPr lang="en-IN" dirty="0"/>
              <a:t> and create a new column.</a:t>
            </a:r>
          </a:p>
          <a:p>
            <a:r>
              <a:rPr lang="en-IN" dirty="0"/>
              <a:t>-&gt;filter for the </a:t>
            </a:r>
            <a:r>
              <a:rPr lang="en-IN" dirty="0" err="1"/>
              <a:t>concat</a:t>
            </a:r>
            <a:r>
              <a:rPr lang="en-IN" dirty="0"/>
              <a:t> column and do </a:t>
            </a:r>
            <a:r>
              <a:rPr lang="en-IN" dirty="0" err="1"/>
              <a:t>textjoin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92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49F0-0DB8-2846-3A31-8D0B193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AE4E6-4835-4A0F-E533-8CC180E79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37534"/>
            <a:ext cx="2933851" cy="876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BC1E2-1958-D8AB-4FFD-D25659974717}"/>
              </a:ext>
            </a:extLst>
          </p:cNvPr>
          <p:cNvSpPr txBox="1"/>
          <p:nvPr/>
        </p:nvSpPr>
        <p:spPr>
          <a:xfrm>
            <a:off x="5628640" y="2037534"/>
            <a:ext cx="4043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and Steps:</a:t>
            </a:r>
          </a:p>
          <a:p>
            <a:r>
              <a:rPr lang="en-IN" dirty="0"/>
              <a:t>-&gt;Grouped the videos based on comment status[True or false], using pivot table.</a:t>
            </a:r>
          </a:p>
          <a:p>
            <a:endParaRPr lang="en-IN" dirty="0"/>
          </a:p>
          <a:p>
            <a:r>
              <a:rPr lang="en-IN" dirty="0"/>
              <a:t>-&gt;Then found the average for them.</a:t>
            </a:r>
          </a:p>
          <a:p>
            <a:r>
              <a:rPr lang="en-IN" dirty="0"/>
              <a:t>As count of comment is 0 for all it is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9790-6B15-6D89-AAB0-3616C40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46021-1CA7-D902-12FE-971DBD1F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783" y="1391920"/>
            <a:ext cx="8596312" cy="2308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54C0B-ED20-C257-0B6B-7418F93CB7FB}"/>
              </a:ext>
            </a:extLst>
          </p:cNvPr>
          <p:cNvSpPr txBox="1"/>
          <p:nvPr/>
        </p:nvSpPr>
        <p:spPr>
          <a:xfrm>
            <a:off x="1648619" y="3882125"/>
            <a:ext cx="687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 &amp; Steps: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Created a pivot table with Category as reference and </a:t>
            </a:r>
            <a:r>
              <a:rPr lang="en-IN" dirty="0" err="1"/>
              <a:t>views,comment,likes</a:t>
            </a:r>
            <a:r>
              <a:rPr lang="en-IN" dirty="0"/>
              <a:t> as key parameters.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Then created a dashboard with </a:t>
            </a:r>
            <a:r>
              <a:rPr lang="en-IN" dirty="0" err="1"/>
              <a:t>interative</a:t>
            </a:r>
            <a:r>
              <a:rPr lang="en-IN" dirty="0"/>
              <a:t> slicer.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C1E97-A853-5991-5B07-41A6D1768EF3}"/>
              </a:ext>
            </a:extLst>
          </p:cNvPr>
          <p:cNvSpPr txBox="1"/>
          <p:nvPr/>
        </p:nvSpPr>
        <p:spPr>
          <a:xfrm>
            <a:off x="2184400" y="5425440"/>
            <a:ext cx="553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-&gt; </a:t>
            </a:r>
            <a:r>
              <a:rPr lang="en-IN" dirty="0">
                <a:solidFill>
                  <a:srgbClr val="00B050"/>
                </a:solidFill>
              </a:rPr>
              <a:t>On Analysing key factors , Autos &amp; Vehicles Category had a extraordinary reach compared to other! </a:t>
            </a:r>
          </a:p>
        </p:txBody>
      </p:sp>
    </p:spTree>
    <p:extLst>
      <p:ext uri="{BB962C8B-B14F-4D97-AF65-F5344CB8AC3E}">
        <p14:creationId xmlns:p14="http://schemas.microsoft.com/office/powerpoint/2010/main" val="3773267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ed495ad7-4f7d-48c5-bba3-2c5e39d3f8b1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6C68961-677B-45BE-BDA4-45FB396D1642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633</Words>
  <Application>Microsoft Office PowerPoint</Application>
  <PresentationFormat>Widescreen</PresentationFormat>
  <Paragraphs>100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Microsoft Sans Serif</vt:lpstr>
      <vt:lpstr>Trebuchet MS</vt:lpstr>
      <vt:lpstr>Wingdings</vt:lpstr>
      <vt:lpstr>Wingdings 3</vt:lpstr>
      <vt:lpstr>Facet</vt:lpstr>
      <vt:lpstr>EXCEL ASSESSMENT</vt:lpstr>
      <vt:lpstr>QUESTION 1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7 contd</vt:lpstr>
      <vt:lpstr>QUESTION 8</vt:lpstr>
      <vt:lpstr>QUESTION 9</vt:lpstr>
      <vt:lpstr>QUESTION 10</vt:lpstr>
      <vt:lpstr>QUESTION 11</vt:lpstr>
      <vt:lpstr>QUESTION 12</vt:lpstr>
      <vt:lpstr>QUESTION 13</vt:lpstr>
      <vt:lpstr>QUESTION 14 will be contd in next</vt:lpstr>
      <vt:lpstr>Question 14 contd</vt:lpstr>
      <vt:lpstr>QUESTION 15</vt:lpstr>
      <vt:lpstr>VISUALIZATION 1</vt:lpstr>
      <vt:lpstr>V1</vt:lpstr>
      <vt:lpstr>V2</vt:lpstr>
      <vt:lpstr>V3</vt:lpstr>
      <vt:lpstr>V4 contd next</vt:lpstr>
      <vt:lpstr>V4 contd</vt:lpstr>
      <vt:lpstr>V5 contd next</vt:lpstr>
      <vt:lpstr>V5 contd</vt:lpstr>
      <vt:lpstr>cohert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ASSESSMENT</dc:title>
  <dc:creator>Rishab Senthilkumar</dc:creator>
  <cp:keywords>Classification=LV_C0NF1D3NT1AL</cp:keywords>
  <cp:lastModifiedBy>Rishab Senthilkumar</cp:lastModifiedBy>
  <cp:revision>16</cp:revision>
  <dcterms:created xsi:type="dcterms:W3CDTF">2024-02-28T07:46:20Z</dcterms:created>
  <dcterms:modified xsi:type="dcterms:W3CDTF">2024-02-28T12:12:14Z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ed495ad7-4f7d-48c5-bba3-2c5e39d3f8b1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