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30" d="100"/>
          <a:sy n="30" d="100"/>
        </p:scale>
        <p:origin x="1320" y="-16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9/9/2019</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hyperlink" Target="http://www.ijpam.eu/index.html" TargetMode="External"/><Relationship Id="rId7" Type="http://schemas.openxmlformats.org/officeDocument/2006/relationships/image" Target="../media/image6.jpg"/><Relationship Id="rId2" Type="http://schemas.openxmlformats.org/officeDocument/2006/relationships/hyperlink" Target="https://www.researchgate.net/publication" TargetMode="Externa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638946" y="787228"/>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8000" b="1" dirty="0">
                <a:solidFill>
                  <a:schemeClr val="bg1"/>
                </a:solidFill>
                <a:latin typeface="Merriweather Light" panose="00000400000000000000" pitchFamily="2" charset="0"/>
                <a:ea typeface="Open Sans" panose="020B0606030504020204" pitchFamily="34" charset="0"/>
                <a:cs typeface="Open Sans" panose="020B0606030504020204" pitchFamily="34" charset="0"/>
              </a:rPr>
              <a:t>AN AGRICULTURAL GUIDE USING CLOUD</a:t>
            </a:r>
          </a:p>
          <a:p>
            <a:pPr algn="ctr"/>
            <a:r>
              <a:rPr lang="en-US" sz="8000" b="1" dirty="0">
                <a:solidFill>
                  <a:schemeClr val="bg1"/>
                </a:solidFill>
                <a:latin typeface="Merriweather Light" panose="00000400000000000000" pitchFamily="2" charset="0"/>
                <a:ea typeface="Open Sans" panose="020B0606030504020204" pitchFamily="34" charset="0"/>
                <a:cs typeface="Open Sans" panose="020B0606030504020204" pitchFamily="34" charset="0"/>
              </a:rPr>
              <a:t>COMPUTING AND BIG DATA ANALYSIS</a:t>
            </a:r>
          </a:p>
        </p:txBody>
      </p:sp>
      <p:sp>
        <p:nvSpPr>
          <p:cNvPr id="26" name="TextBox 25"/>
          <p:cNvSpPr txBox="1"/>
          <p:nvPr/>
        </p:nvSpPr>
        <p:spPr>
          <a:xfrm>
            <a:off x="914400" y="29578986"/>
            <a:ext cx="42748200" cy="2339102"/>
          </a:xfrm>
          <a:prstGeom prst="rect">
            <a:avLst/>
          </a:prstGeom>
          <a:noFill/>
          <a:ln>
            <a:noFill/>
          </a:ln>
        </p:spPr>
        <p:txBody>
          <a:bodyPr wrap="square" lIns="91440" tIns="91440" rIns="91440" bIns="91440" numCol="1" spcCol="342842" rtlCol="0">
            <a:noAutofit/>
          </a:bodyPr>
          <a:lstStyle/>
          <a:p>
            <a:r>
              <a:rPr lang="en-US" sz="2800" dirty="0">
                <a:latin typeface="Merriweather Light" panose="00000400000000000000" pitchFamily="2" charset="0"/>
              </a:rPr>
              <a:t>[1] M. N. </a:t>
            </a:r>
            <a:r>
              <a:rPr lang="en-US" sz="2800" dirty="0" err="1">
                <a:latin typeface="Merriweather Light" panose="00000400000000000000" pitchFamily="2" charset="0"/>
              </a:rPr>
              <a:t>Napiah</a:t>
            </a:r>
            <a:r>
              <a:rPr lang="en-US" sz="2800" dirty="0">
                <a:latin typeface="Merriweather Light" panose="00000400000000000000" pitchFamily="2" charset="0"/>
              </a:rPr>
              <a:t>, M. Y. I. </a:t>
            </a:r>
            <a:r>
              <a:rPr lang="en-US" sz="2800" dirty="0" err="1">
                <a:latin typeface="Merriweather Light" panose="00000400000000000000" pitchFamily="2" charset="0"/>
              </a:rPr>
              <a:t>Idris</a:t>
            </a:r>
            <a:r>
              <a:rPr lang="en-US" sz="2800" dirty="0">
                <a:latin typeface="Merriweather Light" panose="00000400000000000000" pitchFamily="2" charset="0"/>
              </a:rPr>
              <a:t>, I. </a:t>
            </a:r>
            <a:r>
              <a:rPr lang="en-US" sz="2800" dirty="0" err="1">
                <a:latin typeface="Merriweather Light" panose="00000400000000000000" pitchFamily="2" charset="0"/>
              </a:rPr>
              <a:t>Ahmedy</a:t>
            </a:r>
            <a:r>
              <a:rPr lang="en-US" sz="2800" dirty="0">
                <a:latin typeface="Merriweather Light" panose="00000400000000000000" pitchFamily="2" charset="0"/>
              </a:rPr>
              <a:t>, and M. A. </a:t>
            </a:r>
            <a:r>
              <a:rPr lang="en-US" sz="2800" dirty="0" err="1">
                <a:latin typeface="Merriweather Light" panose="00000400000000000000" pitchFamily="2" charset="0"/>
              </a:rPr>
              <a:t>Ngadi</a:t>
            </a:r>
            <a:r>
              <a:rPr lang="en-US" sz="2800" dirty="0">
                <a:latin typeface="Merriweather Light" panose="00000400000000000000" pitchFamily="2" charset="0"/>
              </a:rPr>
              <a:t>, “Flood alerts system with android application,” in 2017 6th ICT International Student Project Conference (ICT-ISPC). IEEE, 2017, pp. 1–4.</a:t>
            </a:r>
          </a:p>
          <a:p>
            <a:r>
              <a:rPr lang="en-US" sz="2800" dirty="0">
                <a:latin typeface="Merriweather Light" panose="00000400000000000000" pitchFamily="2" charset="0"/>
              </a:rPr>
              <a:t>[2] </a:t>
            </a:r>
            <a:r>
              <a:rPr lang="en-US" sz="2800" dirty="0" err="1">
                <a:latin typeface="Merriweather Light" panose="00000400000000000000" pitchFamily="2" charset="0"/>
              </a:rPr>
              <a:t>Udathu</a:t>
            </a:r>
            <a:r>
              <a:rPr lang="en-US" sz="2800" dirty="0">
                <a:latin typeface="Merriweather Light" panose="00000400000000000000" pitchFamily="2" charset="0"/>
              </a:rPr>
              <a:t>, R. and </a:t>
            </a:r>
            <a:r>
              <a:rPr lang="en-US" sz="2800" dirty="0" err="1">
                <a:latin typeface="Merriweather Light" panose="00000400000000000000" pitchFamily="2" charset="0"/>
              </a:rPr>
              <a:t>Hency</a:t>
            </a:r>
            <a:r>
              <a:rPr lang="en-US" sz="2800" dirty="0">
                <a:latin typeface="Merriweather Light" panose="00000400000000000000" pitchFamily="2" charset="0"/>
              </a:rPr>
              <a:t>, V. (2015). Implementation of an automated irrigation system: Smart irrigation system. In: 2nd International Conference on Innovations in Information, Embedded and Communication systems (ICIIECS). [online] International Journal of Applied Engineering Research, pp.16261-16265. Available at: </a:t>
            </a:r>
            <a:r>
              <a:rPr lang="en-US" sz="2800" dirty="0">
                <a:latin typeface="Merriweather Light" panose="00000400000000000000" pitchFamily="2" charset="0"/>
                <a:hlinkClick r:id="rId2"/>
              </a:rPr>
              <a:t>https://www.researchgate.net/publication</a:t>
            </a:r>
            <a:r>
              <a:rPr lang="en-US" sz="2800" dirty="0">
                <a:latin typeface="Merriweather Light" panose="00000400000000000000" pitchFamily="2" charset="0"/>
              </a:rPr>
              <a:t> [Accessed 10 Mar. 2019].</a:t>
            </a:r>
          </a:p>
          <a:p>
            <a:r>
              <a:rPr lang="en-US" sz="2800" dirty="0">
                <a:latin typeface="Merriweather Light" panose="00000400000000000000" pitchFamily="2" charset="0"/>
              </a:rPr>
              <a:t>[3] J. B. </a:t>
            </a:r>
            <a:r>
              <a:rPr lang="en-US" sz="2800" dirty="0" err="1">
                <a:latin typeface="Merriweather Light" panose="00000400000000000000" pitchFamily="2" charset="0"/>
              </a:rPr>
              <a:t>Mallisetty</a:t>
            </a:r>
            <a:r>
              <a:rPr lang="en-US" sz="2800" dirty="0">
                <a:latin typeface="Merriweather Light" panose="00000400000000000000" pitchFamily="2" charset="0"/>
              </a:rPr>
              <a:t> and Chandrasekhar, “Internet of things based real time flood monitoring and alert management system,” International Journal of Pure and Applied Mathematics, vol. 118, no. 17, pp. 859–868, 2018. [Online]. Available: </a:t>
            </a:r>
            <a:r>
              <a:rPr lang="en-US" sz="2800" dirty="0">
                <a:latin typeface="Merriweather Light" panose="00000400000000000000" pitchFamily="2" charset="0"/>
                <a:hlinkClick r:id="rId3"/>
              </a:rPr>
              <a:t>www.ijpam.eu/index.html</a:t>
            </a:r>
            <a:endParaRPr lang="en-US" sz="2800" dirty="0">
              <a:latin typeface="Merriweather Light" panose="00000400000000000000" pitchFamily="2" charset="0"/>
            </a:endParaRPr>
          </a:p>
          <a:p>
            <a:br>
              <a:rPr lang="en-US" sz="2800" dirty="0"/>
            </a:br>
            <a:endParaRPr lang="en-US" sz="2800" dirty="0">
              <a:latin typeface="Titillium Web" panose="00000500000000000000" pitchFamily="2" charset="0"/>
            </a:endParaRPr>
          </a:p>
        </p:txBody>
      </p:sp>
      <p:sp>
        <p:nvSpPr>
          <p:cNvPr id="27" name="TextBox 26"/>
          <p:cNvSpPr txBox="1"/>
          <p:nvPr/>
        </p:nvSpPr>
        <p:spPr>
          <a:xfrm>
            <a:off x="12801600" y="28955186"/>
            <a:ext cx="18288000" cy="685800"/>
          </a:xfrm>
          <a:prstGeom prst="rect">
            <a:avLst/>
          </a:prstGeom>
          <a:noFill/>
          <a:ln>
            <a:noFill/>
          </a:ln>
        </p:spPr>
        <p:txBody>
          <a:bodyPr wrap="none" lIns="68568" tIns="34284" rIns="68568" bIns="34284" rtlCol="0" anchor="ctr" anchorCtr="0">
            <a:noAutofit/>
          </a:bodyPr>
          <a:lstStyle/>
          <a:p>
            <a:pPr algn="ctr"/>
            <a:r>
              <a:rPr lang="en-US" sz="4400" b="1" dirty="0">
                <a:latin typeface="Titillium Web" panose="00000500000000000000" pitchFamily="2" charset="0"/>
              </a:rPr>
              <a:t>References</a:t>
            </a:r>
          </a:p>
        </p:txBody>
      </p:sp>
      <p:sp>
        <p:nvSpPr>
          <p:cNvPr id="10" name="Text Box 189"/>
          <p:cNvSpPr txBox="1">
            <a:spLocks noChangeArrowheads="1"/>
          </p:cNvSpPr>
          <p:nvPr/>
        </p:nvSpPr>
        <p:spPr bwMode="auto">
          <a:xfrm>
            <a:off x="1280160" y="5486400"/>
            <a:ext cx="9144000" cy="569382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Titillium Web" panose="00000500000000000000" pitchFamily="2" charset="0"/>
              </a:rPr>
              <a:t>Rivers are contributing to the most of the agriculture of the country. But the same rivers bring disaster during monsoon. Due to the lack of efficient early warning system for natural disasters like flood every year Bangladesh suffers huge losses which includes crop damage, loss of livestock and destruction of social, physical and institutional infrastructures. So our aim is to develop an information system based on the existing systems with the utilization of some sensors and </a:t>
            </a:r>
            <a:r>
              <a:rPr lang="en-US" sz="3200" dirty="0" err="1">
                <a:latin typeface="Titillium Web" panose="00000500000000000000" pitchFamily="2" charset="0"/>
              </a:rPr>
              <a:t>IoT</a:t>
            </a:r>
            <a:r>
              <a:rPr lang="en-US" sz="3200" dirty="0">
                <a:latin typeface="Titillium Web" panose="00000500000000000000" pitchFamily="2" charset="0"/>
              </a:rPr>
              <a:t> and utilize the existing dams as the main source of irrigation.</a:t>
            </a:r>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Titillium Web" panose="00000500000000000000" pitchFamily="2" charset="0"/>
              </a:rPr>
              <a:t>Abstract</a:t>
            </a:r>
          </a:p>
        </p:txBody>
      </p:sp>
      <p:sp>
        <p:nvSpPr>
          <p:cNvPr id="15" name="Text Box 194"/>
          <p:cNvSpPr txBox="1">
            <a:spLocks noChangeArrowheads="1"/>
          </p:cNvSpPr>
          <p:nvPr/>
        </p:nvSpPr>
        <p:spPr bwMode="auto">
          <a:xfrm>
            <a:off x="9037438" y="27583938"/>
            <a:ext cx="10242654" cy="422329"/>
          </a:xfrm>
          <a:prstGeom prst="rect">
            <a:avLst/>
          </a:prstGeom>
          <a:solidFill>
            <a:schemeClr val="bg1"/>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a:r>
              <a:rPr lang="en-US" sz="3200" b="1" dirty="0">
                <a:latin typeface="Titillium Web" panose="00000500000000000000" pitchFamily="2" charset="0"/>
              </a:rPr>
              <a:t>Main Prototype</a:t>
            </a:r>
          </a:p>
        </p:txBody>
      </p:sp>
      <p:sp>
        <p:nvSpPr>
          <p:cNvPr id="33" name="Rectangle 32"/>
          <p:cNvSpPr/>
          <p:nvPr/>
        </p:nvSpPr>
        <p:spPr>
          <a:xfrm>
            <a:off x="1280160" y="11679162"/>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Titillium Web" panose="00000500000000000000" pitchFamily="2" charset="0"/>
              </a:rPr>
              <a:t>Introduction</a:t>
            </a:r>
          </a:p>
        </p:txBody>
      </p:sp>
      <p:sp>
        <p:nvSpPr>
          <p:cNvPr id="13" name="Text Box 192"/>
          <p:cNvSpPr txBox="1">
            <a:spLocks noChangeArrowheads="1"/>
          </p:cNvSpPr>
          <p:nvPr/>
        </p:nvSpPr>
        <p:spPr bwMode="auto">
          <a:xfrm>
            <a:off x="10740062" y="12409158"/>
            <a:ext cx="21396960" cy="9557286"/>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200" dirty="0">
              <a:latin typeface="Calibri" pitchFamily="34" charset="0"/>
            </a:endParaRPr>
          </a:p>
        </p:txBody>
      </p:sp>
      <p:sp>
        <p:nvSpPr>
          <p:cNvPr id="34" name="Rectangle 33"/>
          <p:cNvSpPr/>
          <p:nvPr/>
        </p:nvSpPr>
        <p:spPr>
          <a:xfrm>
            <a:off x="10740062" y="11723357"/>
            <a:ext cx="32312938" cy="62361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Titillium Web" panose="00000500000000000000" pitchFamily="2" charset="0"/>
              </a:rPr>
              <a:t>System Architecture and Prototype</a:t>
            </a:r>
          </a:p>
        </p:txBody>
      </p:sp>
      <p:sp>
        <p:nvSpPr>
          <p:cNvPr id="12" name="Text Box 191"/>
          <p:cNvSpPr txBox="1">
            <a:spLocks noChangeArrowheads="1"/>
          </p:cNvSpPr>
          <p:nvPr/>
        </p:nvSpPr>
        <p:spPr bwMode="auto">
          <a:xfrm>
            <a:off x="10740062" y="5472661"/>
            <a:ext cx="9144000" cy="569382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Titillium Web" panose="00000500000000000000" pitchFamily="2" charset="0"/>
              </a:rPr>
              <a:t>In the project of Agricultural Guide, apart from hardware resources, software resources will be equally demanding. To fulfill the process the following software or applications will be required:</a:t>
            </a:r>
          </a:p>
          <a:p>
            <a:pPr marL="457200" indent="-457200">
              <a:buFont typeface="Wingdings" panose="05000000000000000000" pitchFamily="2" charset="2"/>
              <a:buChar char="v"/>
            </a:pPr>
            <a:r>
              <a:rPr lang="en-US" sz="3200" dirty="0">
                <a:latin typeface="Titillium Web" panose="00000500000000000000" pitchFamily="2" charset="0"/>
              </a:rPr>
              <a:t>We will a build an android based application for the specific users and there will be an web based</a:t>
            </a:r>
          </a:p>
          <a:p>
            <a:r>
              <a:rPr lang="en-US" sz="3200" dirty="0">
                <a:latin typeface="Titillium Web" panose="00000500000000000000" pitchFamily="2" charset="0"/>
              </a:rPr>
              <a:t>     application for the system developers.</a:t>
            </a:r>
          </a:p>
          <a:p>
            <a:pPr marL="457200" indent="-457200">
              <a:buFont typeface="Wingdings" panose="05000000000000000000" pitchFamily="2" charset="2"/>
              <a:buChar char="v"/>
            </a:pPr>
            <a:r>
              <a:rPr lang="en-US" sz="3200" dirty="0">
                <a:latin typeface="Titillium Web" panose="00000500000000000000" pitchFamily="2" charset="0"/>
              </a:rPr>
              <a:t>The android applications will provide the aforementioned services.</a:t>
            </a:r>
          </a:p>
          <a:p>
            <a:pPr marL="457200" indent="-457200">
              <a:buFont typeface="Wingdings" panose="05000000000000000000" pitchFamily="2" charset="2"/>
              <a:buChar char="v"/>
            </a:pPr>
            <a:r>
              <a:rPr lang="en-US" sz="3200" dirty="0">
                <a:latin typeface="Titillium Web" panose="00000500000000000000" pitchFamily="2" charset="0"/>
              </a:rPr>
              <a:t>The ultimate objective is to provide a cultivator with a full package of information.</a:t>
            </a:r>
          </a:p>
        </p:txBody>
      </p:sp>
      <p:sp>
        <p:nvSpPr>
          <p:cNvPr id="35" name="Rectangle 34"/>
          <p:cNvSpPr/>
          <p:nvPr/>
        </p:nvSpPr>
        <p:spPr>
          <a:xfrm>
            <a:off x="10740062" y="4759966"/>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Titillium Web" panose="00000500000000000000" pitchFamily="2" charset="0"/>
              </a:rPr>
              <a:t>Objective</a:t>
            </a:r>
          </a:p>
        </p:txBody>
      </p:sp>
      <p:sp>
        <p:nvSpPr>
          <p:cNvPr id="14" name="Text Box 193"/>
          <p:cNvSpPr txBox="1">
            <a:spLocks noChangeArrowheads="1"/>
          </p:cNvSpPr>
          <p:nvPr/>
        </p:nvSpPr>
        <p:spPr bwMode="auto">
          <a:xfrm>
            <a:off x="33177114" y="22810430"/>
            <a:ext cx="9803891" cy="569382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Titillium Web" panose="00000500000000000000" pitchFamily="2" charset="0"/>
              </a:rPr>
              <a:t>Digitization of the Agricultural sector of Bangladesh is a must to improve the production level of our country. For that we need to come up with new ideas and experiments to help the production of crops as much as possible. Again we need to keep in mind that the experience of the farmers are lot in this aspect. So we need to create a perfect balance where the farmers can exert their experiences and also use the help of technology as smoothly as possible. Our project is keeping this aspect in mind and trying to help in the  betterment of the agricultural sector of Bangladesh.</a:t>
            </a:r>
          </a:p>
        </p:txBody>
      </p:sp>
      <p:sp>
        <p:nvSpPr>
          <p:cNvPr id="36" name="Rectangle 35"/>
          <p:cNvSpPr/>
          <p:nvPr/>
        </p:nvSpPr>
        <p:spPr>
          <a:xfrm>
            <a:off x="33151138" y="22040398"/>
            <a:ext cx="9803891" cy="62361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Titillium Web" panose="00000500000000000000" pitchFamily="2" charset="0"/>
              </a:rPr>
              <a:t>Discussions</a:t>
            </a:r>
          </a:p>
        </p:txBody>
      </p:sp>
      <p:sp>
        <p:nvSpPr>
          <p:cNvPr id="11" name="Text Box 190"/>
          <p:cNvSpPr txBox="1">
            <a:spLocks noChangeArrowheads="1"/>
          </p:cNvSpPr>
          <p:nvPr/>
        </p:nvSpPr>
        <p:spPr bwMode="auto">
          <a:xfrm>
            <a:off x="1304356" y="12358462"/>
            <a:ext cx="914400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Titillium Web" panose="00000500000000000000" pitchFamily="2" charset="0"/>
              </a:rPr>
              <a:t>Flooding resulting from extreme hydro and meteorological events and taking place in unexpected magnitudes and frequencies can cause loss of lives, livelihoods and infrastructure. Internet of Things (IoT) can be defined as a network of devices which are interconnected. It comprises a set of sensors, communication network as well as software enabled electronic devices that enables end users to acquire accurate data from time to time through the communication channel and allows for data interchange between users and the connected devices. This system can be used to automatize the control of dams without human interference. </a:t>
            </a:r>
          </a:p>
        </p:txBody>
      </p:sp>
      <p:sp>
        <p:nvSpPr>
          <p:cNvPr id="45" name="Rectangle 44"/>
          <p:cNvSpPr/>
          <p:nvPr/>
        </p:nvSpPr>
        <p:spPr>
          <a:xfrm>
            <a:off x="10740062" y="22040398"/>
            <a:ext cx="21419443" cy="668165"/>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Titillium Web" panose="00000500000000000000" pitchFamily="2" charset="0"/>
              </a:rPr>
              <a:t>Prototype Design</a:t>
            </a:r>
          </a:p>
        </p:txBody>
      </p:sp>
      <p:sp>
        <p:nvSpPr>
          <p:cNvPr id="40" name="Text Box 193"/>
          <p:cNvSpPr txBox="1">
            <a:spLocks noChangeArrowheads="1"/>
          </p:cNvSpPr>
          <p:nvPr/>
        </p:nvSpPr>
        <p:spPr bwMode="auto">
          <a:xfrm>
            <a:off x="33887229" y="5839488"/>
            <a:ext cx="9144000" cy="5201377"/>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a:buFont typeface="Wingdings" panose="05000000000000000000" pitchFamily="2" charset="2"/>
              <a:buChar char="v"/>
            </a:pPr>
            <a:r>
              <a:rPr lang="en-US" sz="3200" dirty="0">
                <a:latin typeface="Titillium Web" panose="00000500000000000000" pitchFamily="2" charset="0"/>
              </a:rPr>
              <a:t>We will add pesticide control as a feature of the project where the user can automatically control and prevent the side effects of pesticide in the field. </a:t>
            </a:r>
          </a:p>
          <a:p>
            <a:pPr marL="457200" indent="-457200" algn="just">
              <a:buFont typeface="Wingdings" panose="05000000000000000000" pitchFamily="2" charset="2"/>
              <a:buChar char="v"/>
            </a:pPr>
            <a:r>
              <a:rPr lang="en-US" sz="3200" dirty="0">
                <a:latin typeface="Titillium Web" panose="00000500000000000000" pitchFamily="2" charset="0"/>
              </a:rPr>
              <a:t>We will also add a feature which will give the farmers update about their crops even if the farmers are not in the field.</a:t>
            </a:r>
          </a:p>
          <a:p>
            <a:pPr marL="457200" indent="-457200" algn="just">
              <a:buFont typeface="Wingdings" panose="05000000000000000000" pitchFamily="2" charset="2"/>
              <a:buChar char="v"/>
            </a:pPr>
            <a:r>
              <a:rPr lang="en-US" sz="3200" dirty="0">
                <a:latin typeface="Titillium Web" panose="00000500000000000000" pitchFamily="2" charset="0"/>
              </a:rPr>
              <a:t>Our project can help in lot of ways to the farmers to control their agriculture digitally and efficiently.</a:t>
            </a:r>
          </a:p>
          <a:p>
            <a:pPr marL="457200" indent="-457200" algn="just">
              <a:buFont typeface="Wingdings" panose="05000000000000000000" pitchFamily="2" charset="2"/>
              <a:buChar char="v"/>
            </a:pPr>
            <a:endParaRPr lang="en-US" sz="3200" dirty="0">
              <a:latin typeface="Titillium Web" panose="00000500000000000000" pitchFamily="2" charset="0"/>
            </a:endParaRPr>
          </a:p>
        </p:txBody>
      </p:sp>
      <p:sp>
        <p:nvSpPr>
          <p:cNvPr id="41" name="Rectangle 40"/>
          <p:cNvSpPr/>
          <p:nvPr/>
        </p:nvSpPr>
        <p:spPr>
          <a:xfrm>
            <a:off x="33887229" y="4814756"/>
            <a:ext cx="9226088" cy="78165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Titillium Web" panose="00000500000000000000" pitchFamily="2" charset="0"/>
              </a:rPr>
              <a:t>Future Expansions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113513"/>
            <a:ext cx="4139680" cy="385742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35937840" y="258352"/>
            <a:ext cx="4282440" cy="3589748"/>
          </a:xfrm>
          <a:prstGeom prst="rect">
            <a:avLst/>
          </a:prstGeom>
        </p:spPr>
      </p:pic>
      <p:sp>
        <p:nvSpPr>
          <p:cNvPr id="44" name="Rectangle 43">
            <a:extLst>
              <a:ext uri="{FF2B5EF4-FFF2-40B4-BE49-F238E27FC236}">
                <a16:creationId xmlns:a16="http://schemas.microsoft.com/office/drawing/2014/main" id="{F16CFE3C-E184-4C2A-B1FB-9D2F5CE6DB2B}"/>
              </a:ext>
            </a:extLst>
          </p:cNvPr>
          <p:cNvSpPr/>
          <p:nvPr/>
        </p:nvSpPr>
        <p:spPr>
          <a:xfrm>
            <a:off x="1280160" y="19580089"/>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Titillium Web" panose="00000500000000000000" pitchFamily="2" charset="0"/>
              </a:rPr>
              <a:t>Features</a:t>
            </a:r>
          </a:p>
        </p:txBody>
      </p:sp>
      <p:sp>
        <p:nvSpPr>
          <p:cNvPr id="46" name="Text Box 190">
            <a:extLst>
              <a:ext uri="{FF2B5EF4-FFF2-40B4-BE49-F238E27FC236}">
                <a16:creationId xmlns:a16="http://schemas.microsoft.com/office/drawing/2014/main" id="{351402E7-3EB3-4C0F-A081-3FD243581293}"/>
              </a:ext>
            </a:extLst>
          </p:cNvPr>
          <p:cNvSpPr txBox="1">
            <a:spLocks noChangeArrowheads="1"/>
          </p:cNvSpPr>
          <p:nvPr/>
        </p:nvSpPr>
        <p:spPr bwMode="auto">
          <a:xfrm>
            <a:off x="1280160" y="20300325"/>
            <a:ext cx="9144000" cy="6678705"/>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buFont typeface="Wingdings" panose="05000000000000000000" pitchFamily="2" charset="2"/>
              <a:buChar char="v"/>
            </a:pPr>
            <a:r>
              <a:rPr lang="en-US" sz="3200" i="1" dirty="0">
                <a:latin typeface="Titillium Web" panose="00000500000000000000"/>
              </a:rPr>
              <a:t> </a:t>
            </a:r>
            <a:r>
              <a:rPr lang="en-US" sz="3200" dirty="0">
                <a:latin typeface="Titillium Web" panose="00000500000000000000"/>
              </a:rPr>
              <a:t>Early flood detection using various sensors and cloud data analysis to provide early warning and awareness through application software.</a:t>
            </a:r>
            <a:endParaRPr lang="en-US" sz="3200" i="1" dirty="0">
              <a:latin typeface="Titillium Web" panose="00000500000000000000"/>
            </a:endParaRPr>
          </a:p>
          <a:p>
            <a:pPr marL="457200" indent="-457200">
              <a:buFont typeface="Wingdings" panose="05000000000000000000" pitchFamily="2" charset="2"/>
              <a:buChar char="v"/>
            </a:pPr>
            <a:r>
              <a:rPr lang="en-US" sz="3200" i="1" dirty="0">
                <a:latin typeface="Titillium Web" panose="00000500000000000000"/>
              </a:rPr>
              <a:t> </a:t>
            </a:r>
            <a:r>
              <a:rPr lang="en-US" sz="3200" dirty="0">
                <a:latin typeface="Titillium Web" panose="00000500000000000000"/>
              </a:rPr>
              <a:t>Using the dam/reservoir water for irrigation of agricultural field in a certain area in an efficient way for maximum usage of resources.</a:t>
            </a:r>
            <a:endParaRPr lang="en-US" sz="3200" i="1" dirty="0">
              <a:latin typeface="Titillium Web" panose="00000500000000000000"/>
            </a:endParaRPr>
          </a:p>
          <a:p>
            <a:pPr marL="457200" indent="-457200">
              <a:buFont typeface="Wingdings" panose="05000000000000000000" pitchFamily="2" charset="2"/>
              <a:buChar char="v"/>
            </a:pPr>
            <a:r>
              <a:rPr lang="en-US" sz="3200" i="1" dirty="0">
                <a:latin typeface="Titillium Web" panose="00000500000000000000"/>
              </a:rPr>
              <a:t> </a:t>
            </a:r>
            <a:r>
              <a:rPr lang="en-US" sz="3200" dirty="0">
                <a:latin typeface="Titillium Web" panose="00000500000000000000"/>
              </a:rPr>
              <a:t>Using Big Data analysis and sensor data predictions will be given for a particular land for maximum utilization of resources available.</a:t>
            </a:r>
            <a:endParaRPr lang="en-US" sz="3200" i="1" dirty="0">
              <a:latin typeface="Titillium Web" panose="00000500000000000000"/>
            </a:endParaRPr>
          </a:p>
          <a:p>
            <a:pPr marL="457200" indent="-457200">
              <a:buFont typeface="Wingdings" panose="05000000000000000000" pitchFamily="2" charset="2"/>
              <a:buChar char="v"/>
            </a:pPr>
            <a:r>
              <a:rPr lang="en-US" sz="3200" i="1" dirty="0">
                <a:latin typeface="Titillium Web" panose="00000500000000000000"/>
              </a:rPr>
              <a:t> </a:t>
            </a:r>
            <a:r>
              <a:rPr lang="en-US" sz="3200" dirty="0">
                <a:latin typeface="Titillium Web" panose="00000500000000000000"/>
              </a:rPr>
              <a:t>Forecasting weather using available data from the sensor and alerting user about upcoming weather situation</a:t>
            </a:r>
            <a:r>
              <a:rPr lang="en-US" sz="3200" dirty="0"/>
              <a:t>. </a:t>
            </a:r>
            <a:br>
              <a:rPr lang="en-US" sz="3200" dirty="0"/>
            </a:br>
            <a:endParaRPr lang="en-US" sz="3200" dirty="0">
              <a:latin typeface="Titillium Web" panose="00000500000000000000" pitchFamily="2" charset="0"/>
            </a:endParaRPr>
          </a:p>
        </p:txBody>
      </p:sp>
      <p:pic>
        <p:nvPicPr>
          <p:cNvPr id="8" name="Picture 7">
            <a:extLst>
              <a:ext uri="{FF2B5EF4-FFF2-40B4-BE49-F238E27FC236}">
                <a16:creationId xmlns:a16="http://schemas.microsoft.com/office/drawing/2014/main" id="{F441C792-AE99-41F9-A3CA-403B2BCBE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32779" y="22782517"/>
            <a:ext cx="7599779" cy="4850169"/>
          </a:xfrm>
          <a:prstGeom prst="rect">
            <a:avLst/>
          </a:prstGeom>
        </p:spPr>
      </p:pic>
      <p:pic>
        <p:nvPicPr>
          <p:cNvPr id="28" name="Picture 27">
            <a:extLst>
              <a:ext uri="{FF2B5EF4-FFF2-40B4-BE49-F238E27FC236}">
                <a16:creationId xmlns:a16="http://schemas.microsoft.com/office/drawing/2014/main" id="{4A990B61-445A-465B-8631-9C7A78701C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101471" y="22962211"/>
            <a:ext cx="4114005" cy="4885890"/>
          </a:xfrm>
          <a:prstGeom prst="rect">
            <a:avLst/>
          </a:prstGeom>
        </p:spPr>
      </p:pic>
      <p:pic>
        <p:nvPicPr>
          <p:cNvPr id="37" name="Picture 36">
            <a:extLst>
              <a:ext uri="{FF2B5EF4-FFF2-40B4-BE49-F238E27FC236}">
                <a16:creationId xmlns:a16="http://schemas.microsoft.com/office/drawing/2014/main" id="{2E9318C0-D324-4C3C-A48B-D64136130F5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806917" y="22915363"/>
            <a:ext cx="7058825" cy="4833564"/>
          </a:xfrm>
          <a:prstGeom prst="rect">
            <a:avLst/>
          </a:prstGeom>
        </p:spPr>
      </p:pic>
      <p:sp>
        <p:nvSpPr>
          <p:cNvPr id="38" name="Text Box 194"/>
          <p:cNvSpPr txBox="1">
            <a:spLocks noChangeArrowheads="1"/>
          </p:cNvSpPr>
          <p:nvPr/>
        </p:nvSpPr>
        <p:spPr bwMode="auto">
          <a:xfrm>
            <a:off x="18371739" y="27604745"/>
            <a:ext cx="10242654" cy="422329"/>
          </a:xfrm>
          <a:prstGeom prst="rect">
            <a:avLst/>
          </a:prstGeom>
          <a:solidFill>
            <a:schemeClr val="bg1"/>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a:r>
              <a:rPr lang="en-US" sz="3200" b="1" dirty="0">
                <a:latin typeface="Titillium Web" panose="00000500000000000000" pitchFamily="2" charset="0"/>
              </a:rPr>
              <a:t>Wind Direction Sensor</a:t>
            </a:r>
          </a:p>
        </p:txBody>
      </p:sp>
      <p:sp>
        <p:nvSpPr>
          <p:cNvPr id="43" name="Text Box 194"/>
          <p:cNvSpPr txBox="1">
            <a:spLocks noChangeArrowheads="1"/>
          </p:cNvSpPr>
          <p:nvPr/>
        </p:nvSpPr>
        <p:spPr bwMode="auto">
          <a:xfrm>
            <a:off x="27310737" y="27550710"/>
            <a:ext cx="5273810" cy="668165"/>
          </a:xfrm>
          <a:prstGeom prst="rect">
            <a:avLst/>
          </a:prstGeom>
          <a:solidFill>
            <a:schemeClr val="bg1"/>
          </a:solidFill>
          <a:ln w="12700">
            <a:no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ctr"/>
            <a:r>
              <a:rPr lang="en-US" sz="3200" b="1" dirty="0">
                <a:latin typeface="Titillium Web" panose="00000500000000000000" pitchFamily="2" charset="0"/>
              </a:rPr>
              <a:t>Rain Sensor</a:t>
            </a:r>
          </a:p>
        </p:txBody>
      </p:sp>
      <p:sp>
        <p:nvSpPr>
          <p:cNvPr id="47" name="Rectangle 46"/>
          <p:cNvSpPr/>
          <p:nvPr/>
        </p:nvSpPr>
        <p:spPr>
          <a:xfrm>
            <a:off x="20199964" y="4756467"/>
            <a:ext cx="13331556" cy="782602"/>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Titillium Web" panose="00000500000000000000" pitchFamily="2" charset="0"/>
              </a:rPr>
              <a:t>Cost Analysis</a:t>
            </a:r>
          </a:p>
        </p:txBody>
      </p:sp>
      <p:sp>
        <p:nvSpPr>
          <p:cNvPr id="16" name="Rectangle 15"/>
          <p:cNvSpPr/>
          <p:nvPr/>
        </p:nvSpPr>
        <p:spPr>
          <a:xfrm>
            <a:off x="26585527" y="13093570"/>
            <a:ext cx="3293146" cy="537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1931546" y="13683675"/>
            <a:ext cx="19812000" cy="112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410622" y="12568193"/>
            <a:ext cx="30804178" cy="9377407"/>
          </a:xfrm>
          <a:prstGeom prst="rect">
            <a:avLst/>
          </a:prstGeom>
        </p:spPr>
      </p:pic>
      <p:pic>
        <p:nvPicPr>
          <p:cNvPr id="18" name="Picture 17">
            <a:extLst>
              <a:ext uri="{FF2B5EF4-FFF2-40B4-BE49-F238E27FC236}">
                <a16:creationId xmlns:a16="http://schemas.microsoft.com/office/drawing/2014/main" id="{1CE120AF-6535-45D5-B7E3-D0DF92E3DD3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199964" y="5654259"/>
            <a:ext cx="13331556" cy="5497110"/>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3266</TotalTime>
  <Words>773</Words>
  <Application>Microsoft Office PowerPoint</Application>
  <PresentationFormat>Custom</PresentationFormat>
  <Paragraphs>34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Merriweather Light</vt:lpstr>
      <vt:lpstr>Titillium Web</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rishadxjcc@gmail.com</cp:lastModifiedBy>
  <cp:revision>126</cp:revision>
  <cp:lastPrinted>2013-02-12T02:21:55Z</cp:lastPrinted>
  <dcterms:created xsi:type="dcterms:W3CDTF">2013-02-10T21:14:48Z</dcterms:created>
  <dcterms:modified xsi:type="dcterms:W3CDTF">2019-09-09T07:21:34Z</dcterms:modified>
</cp:coreProperties>
</file>