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7" r:id="rId4"/>
    <p:sldId id="272" r:id="rId5"/>
    <p:sldId id="271" r:id="rId6"/>
    <p:sldId id="270" r:id="rId7"/>
    <p:sldId id="269" r:id="rId8"/>
    <p:sldId id="274" r:id="rId9"/>
    <p:sldId id="275" r:id="rId10"/>
    <p:sldId id="277" r:id="rId11"/>
    <p:sldId id="276" r:id="rId12"/>
    <p:sldId id="257" r:id="rId13"/>
    <p:sldId id="278" r:id="rId14"/>
    <p:sldId id="258" r:id="rId15"/>
    <p:sldId id="259" r:id="rId16"/>
    <p:sldId id="260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2r8WOLxPUBTEraVDSCkyoNl8O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9b3078f0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79b3078f0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9b3078f0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79b3078f0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85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communitydata.science/Community_Data_Science_Workshops_(Fall_2014)/Day_2_SQL_projec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4be.cochrane.org/blog/2015/07/24/nominal-ordinal-numerical-variables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selinawing.com/2015/05/advertorials-sponsors-and-review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466344"/>
            <a:ext cx="9144000" cy="545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Zomato Analysis SQL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Project Group 4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B3845-748F-4882-DBD0-8F5CDBFE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26549" y="2667000"/>
            <a:ext cx="1524000" cy="1524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62715CA-DFEC-66A6-564A-0864517D1498}"/>
              </a:ext>
            </a:extLst>
          </p:cNvPr>
          <p:cNvSpPr/>
          <p:nvPr/>
        </p:nvSpPr>
        <p:spPr>
          <a:xfrm>
            <a:off x="4515064" y="3282695"/>
            <a:ext cx="594360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DB57C-DB84-0353-C4C6-361163CAC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78545" y="2667000"/>
            <a:ext cx="2294917" cy="1524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AD6BD8F-F826-352A-D5E8-CA34542AC245}"/>
              </a:ext>
            </a:extLst>
          </p:cNvPr>
          <p:cNvSpPr/>
          <p:nvPr/>
        </p:nvSpPr>
        <p:spPr>
          <a:xfrm>
            <a:off x="7278635" y="3282695"/>
            <a:ext cx="676429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100EC7-8B95-62AD-2B6B-C722149EE6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73939" y="2667000"/>
            <a:ext cx="1681216" cy="1524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nd(F)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Adding  and inserting into Week Day Number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6440" y="987425"/>
            <a:ext cx="5641848" cy="5065903"/>
          </a:xfrm>
        </p:spPr>
        <p:txBody>
          <a:bodyPr numCol="1">
            <a:noAutofit/>
          </a:bodyPr>
          <a:lstStyle/>
          <a:p>
            <a:pPr marL="114300" indent="0">
              <a:buNone/>
            </a:pPr>
            <a:r>
              <a:rPr lang="en-IN" sz="1400" dirty="0"/>
              <a:t>Query</a:t>
            </a:r>
          </a:p>
          <a:p>
            <a:pPr marL="114300" indent="0">
              <a:buNone/>
            </a:pPr>
            <a:r>
              <a:rPr lang="en-IN" sz="1400" b="1" dirty="0"/>
              <a:t>Adding Column </a:t>
            </a:r>
            <a:r>
              <a:rPr lang="en-IN" sz="1400" b="1" dirty="0" err="1"/>
              <a:t>Weekday_Number</a:t>
            </a:r>
            <a:r>
              <a:rPr lang="en-IN" sz="1400" b="1" dirty="0"/>
              <a:t> </a:t>
            </a:r>
          </a:p>
          <a:p>
            <a:pPr marL="114300" indent="0">
              <a:buNone/>
            </a:pPr>
            <a:r>
              <a:rPr lang="en-US" sz="1400" dirty="0"/>
              <a:t>ALTER TABLE zomato_analysis.`</a:t>
            </a:r>
            <a:r>
              <a:rPr lang="en-US" sz="1400" dirty="0" err="1"/>
              <a:t>zomato</a:t>
            </a:r>
            <a:r>
              <a:rPr lang="en-US" sz="1400" dirty="0"/>
              <a:t> main`</a:t>
            </a:r>
          </a:p>
          <a:p>
            <a:pPr marL="114300" indent="0">
              <a:buNone/>
            </a:pPr>
            <a:r>
              <a:rPr lang="en-US" sz="1400" dirty="0"/>
              <a:t>ADD COLUMN </a:t>
            </a:r>
            <a:r>
              <a:rPr lang="en-US" sz="1400" dirty="0" err="1"/>
              <a:t>Weekday_Number</a:t>
            </a:r>
            <a:r>
              <a:rPr lang="en-US" sz="1400" dirty="0"/>
              <a:t> INT;</a:t>
            </a:r>
          </a:p>
          <a:p>
            <a:pPr marL="114300" indent="0">
              <a:buNone/>
            </a:pPr>
            <a:r>
              <a:rPr lang="en-US" sz="1400" b="1" dirty="0"/>
              <a:t>Updating the column </a:t>
            </a:r>
          </a:p>
          <a:p>
            <a:pPr marL="114300" indent="0">
              <a:buNone/>
            </a:pPr>
            <a:r>
              <a:rPr lang="en-US" sz="1400" dirty="0"/>
              <a:t>UPDATE zomato_analysis.`</a:t>
            </a:r>
            <a:r>
              <a:rPr lang="en-US" sz="1400" dirty="0" err="1"/>
              <a:t>zomato</a:t>
            </a:r>
            <a:r>
              <a:rPr lang="en-US" sz="1400" dirty="0"/>
              <a:t> main`</a:t>
            </a:r>
          </a:p>
          <a:p>
            <a:pPr marL="114300" indent="0">
              <a:buNone/>
            </a:pPr>
            <a:r>
              <a:rPr lang="en-US" sz="1400" dirty="0"/>
              <a:t>SET </a:t>
            </a:r>
            <a:r>
              <a:rPr lang="en-US" sz="1400" dirty="0" err="1"/>
              <a:t>Opening_Date</a:t>
            </a:r>
            <a:r>
              <a:rPr lang="en-US" sz="1400" dirty="0"/>
              <a:t> = STR_TO_DATE(CONCAT(`Year Opening`, '-', `Month Opening`, '-', `Day Opening`), '%Y-%c-%e’);</a:t>
            </a:r>
          </a:p>
          <a:p>
            <a:pPr marL="114300" indent="0">
              <a:buNone/>
            </a:pPr>
            <a:r>
              <a:rPr lang="en-US" sz="1400" dirty="0"/>
              <a:t>UPDATE zomato_analysis.`</a:t>
            </a:r>
            <a:r>
              <a:rPr lang="en-US" sz="1400" dirty="0" err="1"/>
              <a:t>zomato</a:t>
            </a:r>
            <a:r>
              <a:rPr lang="en-US" sz="1400" dirty="0"/>
              <a:t> </a:t>
            </a:r>
            <a:r>
              <a:rPr lang="en-US" sz="1400" dirty="0" err="1"/>
              <a:t>main`SET</a:t>
            </a:r>
            <a:r>
              <a:rPr lang="en-US" sz="1400" dirty="0"/>
              <a:t> </a:t>
            </a:r>
            <a:r>
              <a:rPr lang="en-US" sz="1400" dirty="0" err="1"/>
              <a:t>Weekday_Number</a:t>
            </a:r>
            <a:r>
              <a:rPr lang="en-US" sz="1400" dirty="0"/>
              <a:t> = DAYOFWEEK(</a:t>
            </a:r>
            <a:r>
              <a:rPr lang="en-US" sz="1400" dirty="0" err="1"/>
              <a:t>Opening_Date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endParaRPr lang="en-IN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87395-5DF5-0CCA-7B88-483F4478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50" t="45200" r="11200" b="31867"/>
          <a:stretch/>
        </p:blipFill>
        <p:spPr>
          <a:xfrm>
            <a:off x="885666" y="2642616"/>
            <a:ext cx="3375438" cy="27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nd(G)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Adding  and inserting into Week Day Name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6440" y="987425"/>
            <a:ext cx="5641848" cy="5065903"/>
          </a:xfrm>
        </p:spPr>
        <p:txBody>
          <a:bodyPr numCol="1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</a:t>
            </a:r>
          </a:p>
          <a:p>
            <a:pPr marL="114300" indent="0">
              <a:buNone/>
            </a:pPr>
            <a:r>
              <a:rPr lang="en-IN" sz="1600" b="1" dirty="0"/>
              <a:t>Adding Column </a:t>
            </a:r>
            <a:r>
              <a:rPr lang="en-IN" sz="1600" b="1" dirty="0" err="1"/>
              <a:t>Weekday_Name</a:t>
            </a:r>
            <a:r>
              <a:rPr lang="en-IN" sz="1600" b="1" dirty="0"/>
              <a:t> </a:t>
            </a:r>
          </a:p>
          <a:p>
            <a:pPr marL="114300" indent="0">
              <a:buNone/>
            </a:pPr>
            <a:r>
              <a:rPr lang="en-US" sz="1600" dirty="0"/>
              <a:t>ALTER TABLE zomato_analysis.`</a:t>
            </a:r>
            <a:r>
              <a:rPr lang="en-US" sz="1600" dirty="0" err="1"/>
              <a:t>zomato</a:t>
            </a:r>
            <a:r>
              <a:rPr lang="en-US" sz="1600" dirty="0"/>
              <a:t> main`</a:t>
            </a:r>
          </a:p>
          <a:p>
            <a:pPr marL="114300" indent="0">
              <a:buNone/>
            </a:pPr>
            <a:r>
              <a:rPr lang="en-US" sz="1600" dirty="0"/>
              <a:t>ADD COLUMN </a:t>
            </a:r>
            <a:r>
              <a:rPr lang="en-US" sz="1600" dirty="0" err="1"/>
              <a:t>Weekday_Name</a:t>
            </a:r>
            <a:r>
              <a:rPr lang="en-US" sz="1600" dirty="0"/>
              <a:t> INT;</a:t>
            </a:r>
          </a:p>
          <a:p>
            <a:pPr marL="114300" indent="0">
              <a:buNone/>
            </a:pPr>
            <a:r>
              <a:rPr lang="en-US" sz="1600" b="1" dirty="0"/>
              <a:t>Updating the column </a:t>
            </a:r>
          </a:p>
          <a:p>
            <a:pPr marL="114300" indent="0">
              <a:buNone/>
            </a:pPr>
            <a:r>
              <a:rPr lang="en-US" sz="1600" dirty="0"/>
              <a:t>UPDATE zomato_analysis.`</a:t>
            </a:r>
            <a:r>
              <a:rPr lang="en-US" sz="1600" dirty="0" err="1"/>
              <a:t>zomato</a:t>
            </a:r>
            <a:r>
              <a:rPr lang="en-US" sz="1600" dirty="0"/>
              <a:t> main`</a:t>
            </a:r>
          </a:p>
          <a:p>
            <a:pPr marL="11430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Opening_Date</a:t>
            </a:r>
            <a:r>
              <a:rPr lang="en-US" sz="1600" dirty="0"/>
              <a:t> = STR_TO_DATE(CONCAT(`Year Opening`, '-', `Month Opening`, '-', `Day Opening`), '%Y-%c-%e’);</a:t>
            </a:r>
          </a:p>
          <a:p>
            <a:pPr marL="114300" indent="0">
              <a:buNone/>
            </a:pPr>
            <a:r>
              <a:rPr lang="en-US" sz="1600" dirty="0"/>
              <a:t>UPDATE zomato_analysis.`</a:t>
            </a:r>
            <a:r>
              <a:rPr lang="en-US" sz="1600" dirty="0" err="1"/>
              <a:t>zomato</a:t>
            </a:r>
            <a:r>
              <a:rPr lang="en-US" sz="1600" dirty="0"/>
              <a:t> main`</a:t>
            </a:r>
          </a:p>
          <a:p>
            <a:pPr marL="11430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Weekday_Name</a:t>
            </a:r>
            <a:r>
              <a:rPr lang="en-US" sz="1600" dirty="0"/>
              <a:t> = DATE_FORMAT(</a:t>
            </a:r>
            <a:r>
              <a:rPr lang="en-US" sz="1600" dirty="0" err="1"/>
              <a:t>Opening_Date</a:t>
            </a:r>
            <a:r>
              <a:rPr lang="en-US" sz="1600" dirty="0"/>
              <a:t>, '%W');</a:t>
            </a: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0CF5E-EE81-CB2D-7E3A-89BB6C78F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51" t="45143" r="4749" b="31199"/>
          <a:stretch/>
        </p:blipFill>
        <p:spPr>
          <a:xfrm>
            <a:off x="839788" y="2799184"/>
            <a:ext cx="4216844" cy="2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b3078f0c_0_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17"/>
              <a:buFont typeface="Arial"/>
              <a:buNone/>
            </a:pPr>
            <a:endParaRPr sz="2605" dirty="0">
              <a:highlight>
                <a:srgbClr val="FFFFFF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17"/>
              <a:buFont typeface="Arial"/>
              <a:buNone/>
            </a:pPr>
            <a: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3</a:t>
            </a:r>
            <a:r>
              <a:rPr lang="en-US" sz="2605" baseline="30000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rd</a:t>
            </a:r>
            <a: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KPI </a:t>
            </a:r>
            <a:b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Convert the Average cost for 2 column into USD dollars</a:t>
            </a:r>
            <a:endParaRPr sz="2605" dirty="0">
              <a:highlight>
                <a:srgbClr val="FFFFFF"/>
              </a:highlight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g279b3078f0c_0_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COLUMN average_cost_for_2_usd DECIMAL(10, 2);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average_cost_for_2_usd =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average_cost_for_two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0.012; 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53C85D-DD1A-D71F-7E18-A523CA05CC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92" name="Google Shape;92;g279b3078f0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1" y="2763155"/>
            <a:ext cx="4703486" cy="279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b3078f0c_0_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17"/>
              <a:buFont typeface="Arial"/>
              <a:buNone/>
            </a:pPr>
            <a:endParaRPr sz="2605" dirty="0">
              <a:highlight>
                <a:srgbClr val="FFFFFF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17"/>
              <a:buFont typeface="Arial"/>
              <a:buNone/>
            </a:pPr>
            <a: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4</a:t>
            </a:r>
            <a:r>
              <a:rPr lang="en-US" sz="2605" baseline="30000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th</a:t>
            </a:r>
            <a: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 KPI </a:t>
            </a:r>
            <a:b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2605" dirty="0"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Number of restaurants based on city and country</a:t>
            </a:r>
            <a:endParaRPr sz="2605" dirty="0">
              <a:highlight>
                <a:srgbClr val="FFFFFF"/>
              </a:highlight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g279b3078f0c_0_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Query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SELECT City,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CountryCode</a:t>
            </a:r>
            <a:r>
              <a:rPr lang="en-US" sz="2400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COUNT(*) AS </a:t>
            </a:r>
            <a:r>
              <a:rPr lang="en-US" sz="2400" dirty="0" err="1"/>
              <a:t>NumberOfRestaurants</a:t>
            </a: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FROM zomato_analysis.`</a:t>
            </a:r>
            <a:r>
              <a:rPr lang="en-US" sz="2400" dirty="0" err="1"/>
              <a:t>zomato</a:t>
            </a:r>
            <a:r>
              <a:rPr lang="en-US" sz="2400" dirty="0"/>
              <a:t> main`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BY City, </a:t>
            </a:r>
            <a:r>
              <a:rPr lang="en-US" sz="2400" dirty="0" err="1"/>
              <a:t>CountryCode</a:t>
            </a: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ORDER BY </a:t>
            </a:r>
            <a:r>
              <a:rPr lang="en-US" sz="2400" dirty="0" err="1"/>
              <a:t>CountryCode</a:t>
            </a:r>
            <a:r>
              <a:rPr lang="en-US" sz="2400" dirty="0"/>
              <a:t>, City;</a:t>
            </a:r>
            <a:endParaRPr lang="en-IN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53C85D-DD1A-D71F-7E18-A523CA05CC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C612E-895D-8022-2769-BA26D1119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45200" r="64225" b="29334"/>
          <a:stretch/>
        </p:blipFill>
        <p:spPr>
          <a:xfrm>
            <a:off x="6348984" y="2441448"/>
            <a:ext cx="5282184" cy="34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0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/>
              <a:t>5</a:t>
            </a:r>
            <a:r>
              <a:rPr lang="en-US" sz="2800" baseline="30000" dirty="0"/>
              <a:t>th(A)</a:t>
            </a:r>
            <a:r>
              <a:rPr lang="en-US" sz="2800" dirty="0"/>
              <a:t> KPI</a:t>
            </a:r>
            <a:br>
              <a:rPr lang="en-US" sz="2800" dirty="0"/>
            </a:br>
            <a:r>
              <a:rPr lang="en-US" sz="2800" dirty="0"/>
              <a:t>Numbers of Restaurants opening based on Year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endParaRPr lang="en-US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Year, count(*) as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RestaurantCount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group by Year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order by Year;</a:t>
            </a:r>
            <a:br>
              <a:rPr lang="en-US" b="0" dirty="0"/>
            </a:br>
            <a:br>
              <a:rPr lang="en-US" dirty="0"/>
            </a:b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06A216-E783-2E02-AA12-3D07B71A792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r="41355"/>
          <a:stretch/>
        </p:blipFill>
        <p:spPr>
          <a:xfrm>
            <a:off x="6431292" y="2609310"/>
            <a:ext cx="3544812" cy="3233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 dirty="0"/>
              <a:t>5</a:t>
            </a:r>
            <a:r>
              <a:rPr lang="en-US" sz="2800" baseline="30000" dirty="0"/>
              <a:t>th(B)</a:t>
            </a:r>
            <a:r>
              <a:rPr lang="en-US" sz="2800" dirty="0"/>
              <a:t> KPI </a:t>
            </a:r>
            <a:br>
              <a:rPr lang="en-US" sz="2800" dirty="0"/>
            </a:br>
            <a:r>
              <a:rPr lang="en-US" sz="2800" dirty="0"/>
              <a:t>Numbers of Restaurants opening based on Month</a:t>
            </a:r>
            <a:endParaRPr sz="2800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Query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select Month, count(*) as </a:t>
            </a:r>
            <a:r>
              <a:rPr lang="en-US" b="0" i="0" u="none" strike="noStrike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RestaurantCount</a:t>
            </a:r>
            <a:endParaRPr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from </a:t>
            </a:r>
            <a:r>
              <a:rPr lang="en-US" b="0" i="0" u="none" strike="noStrike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zomato</a:t>
            </a:r>
            <a:endParaRPr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	group by Month</a:t>
            </a:r>
            <a:endParaRPr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	order by Month;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4EB7C8-ED8F-F3A0-8002-694B455711A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r="36375"/>
          <a:stretch/>
        </p:blipFill>
        <p:spPr>
          <a:xfrm>
            <a:off x="6437471" y="2673096"/>
            <a:ext cx="3242881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ADE8-5549-5339-6897-C7648B7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</a:t>
            </a:r>
            <a:r>
              <a:rPr lang="en-US" sz="2800" baseline="30000" dirty="0"/>
              <a:t>th(C)</a:t>
            </a:r>
            <a:r>
              <a:rPr lang="en-US" sz="2800" dirty="0"/>
              <a:t> KPI </a:t>
            </a:r>
            <a:br>
              <a:rPr lang="en-US" sz="2800" dirty="0"/>
            </a:br>
            <a:r>
              <a:rPr lang="en-US" sz="2800" dirty="0"/>
              <a:t>Numbers of Restaurants opening based on Quarters</a:t>
            </a:r>
            <a:endParaRPr lang="en-IN" sz="2800"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Quarter, count(*) as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RestaurantCount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where Quarter is NOT NULL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group by Quarter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order by Quarter;</a:t>
            </a:r>
            <a:endParaRPr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A2E60-3CB0-2177-0A43-AEAD89D7D59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r="27858"/>
          <a:stretch/>
        </p:blipFill>
        <p:spPr>
          <a:xfrm>
            <a:off x="6405366" y="2795080"/>
            <a:ext cx="3250698" cy="241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/>
              <a:t>6</a:t>
            </a:r>
            <a:r>
              <a:rPr lang="en-US" sz="2800" baseline="30000" dirty="0"/>
              <a:t>th</a:t>
            </a:r>
            <a:r>
              <a:rPr lang="en-US" sz="2800" dirty="0"/>
              <a:t> KPI</a:t>
            </a:r>
            <a:br>
              <a:rPr lang="en-US" sz="2800" dirty="0"/>
            </a:br>
            <a:r>
              <a:rPr lang="en-US" sz="2800" dirty="0"/>
              <a:t>Count of Restaurants based on Average Ratings</a:t>
            </a:r>
            <a:endParaRPr sz="2800"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case when rating &lt;=2 then 	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"0-2" when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&lt;=3 then "2-3" when 	rating &lt;=4 then "3-4" when 	Rating&lt;=5 then "4-5" end rating,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count(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restaurantid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endParaRPr sz="2400" b="0" dirty="0"/>
          </a:p>
          <a:p>
            <a:pPr marL="0" lvl="0" indent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400" b="0" dirty="0"/>
          </a:p>
          <a:p>
            <a:pPr marL="0" lvl="0" indent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group by rating </a:t>
            </a:r>
            <a:endParaRPr sz="2400" b="0" dirty="0"/>
          </a:p>
          <a:p>
            <a:pPr marL="0" lvl="0" indent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rating;</a:t>
            </a:r>
            <a:endParaRPr sz="2400" b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7CAB5-C51C-FE3D-B1C0-028E71D2DC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r="36754"/>
          <a:stretch/>
        </p:blipFill>
        <p:spPr>
          <a:xfrm>
            <a:off x="6406459" y="2607032"/>
            <a:ext cx="3405053" cy="256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dirty="0"/>
              <a:t>7</a:t>
            </a:r>
            <a:r>
              <a:rPr lang="en-US" sz="3100" baseline="30000" dirty="0"/>
              <a:t>th</a:t>
            </a:r>
            <a:r>
              <a:rPr lang="en-US" sz="3100" dirty="0"/>
              <a:t> KPI </a:t>
            </a:r>
            <a:br>
              <a:rPr lang="en-US" sz="3100" dirty="0"/>
            </a:br>
            <a:r>
              <a:rPr lang="en-US" sz="3100" dirty="0"/>
              <a:t>Create buckets based on Average Price of reasonable size and find out how many restaurants falls in each buckets</a:t>
            </a:r>
            <a:endParaRPr dirty="0"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CASE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WHEN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Average_Cost_for_two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200 THEN '0-200'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WHEN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Average_Cost_for_two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200 AND 500 THEN '201-500'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WHEN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Average_Cost_for_two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501 AND 1000 THEN '501-1000'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WHEN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Average_Cost_for_two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1001 AND 2000 THEN '1001-2000'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WHEN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Average_Cost_for_two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2001 AND 5000 THEN '2001-5000'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ELSE '5001+'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END AS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Price_Bucket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COUNT(*) AS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Restaurant_Count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Price_Bucket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Price_Bucket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917D60-3A8E-32A5-D1C0-47FD7186C7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r="10161"/>
          <a:stretch/>
        </p:blipFill>
        <p:spPr>
          <a:xfrm>
            <a:off x="6352769" y="2593118"/>
            <a:ext cx="3065552" cy="239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800" baseline="30000" dirty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KPI</a:t>
            </a:r>
            <a:br>
              <a:rPr lang="en-US" sz="2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Percentage of Restaurants based on "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Has_Table_booking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Has_Table_booking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COUNT(*) AS 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Restaurant_Count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(COUNT(*) / (SELECT COUNT(*) FROM 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* 100) AS Percentage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Has_Table_booking</a:t>
            </a:r>
            <a:r>
              <a:rPr lang="en-US" sz="2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2400" b="0" dirty="0"/>
            </a:br>
            <a:endParaRPr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736BC-3EBC-8A40-E188-0E03F166E5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Result Grid</a:t>
            </a: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2834408"/>
            <a:ext cx="4908250" cy="169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3D40BE-397B-2659-60E5-4FA78C0F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KPI</a:t>
            </a:r>
            <a:br>
              <a:rPr lang="en-IN" dirty="0"/>
            </a:br>
            <a:r>
              <a:rPr lang="en-IN" dirty="0"/>
              <a:t>Build a data model using the excel sheets.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586FCC-B976-2261-F5EB-EF4453C91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47500" lnSpcReduction="20000"/>
          </a:bodyPr>
          <a:lstStyle/>
          <a:p>
            <a:pPr marL="114300" indent="0">
              <a:buNone/>
            </a:pPr>
            <a:r>
              <a:rPr lang="en-IN" sz="3200" dirty="0"/>
              <a:t>Query</a:t>
            </a:r>
          </a:p>
          <a:p>
            <a:pPr marL="114300" indent="0">
              <a:buNone/>
            </a:pPr>
            <a:r>
              <a:rPr lang="en-IN" sz="3200" dirty="0"/>
              <a:t>CREATE TABLE </a:t>
            </a:r>
            <a:r>
              <a:rPr lang="en-IN" sz="3200" dirty="0" err="1"/>
              <a:t>Zomato_Analysis.Zomata</a:t>
            </a:r>
            <a:r>
              <a:rPr lang="en-IN" sz="3200" dirty="0"/>
              <a:t> Main </a:t>
            </a:r>
          </a:p>
          <a:p>
            <a:pPr marL="114300" indent="0">
              <a:buNone/>
            </a:pPr>
            <a:r>
              <a:rPr lang="en-IN" sz="3200" dirty="0"/>
              <a:t>(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RestaurantID</a:t>
            </a:r>
            <a:r>
              <a:rPr lang="en-IN" sz="3200" dirty="0"/>
              <a:t> INT,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RestaurantName</a:t>
            </a:r>
            <a:r>
              <a:rPr lang="en-IN" sz="3200" dirty="0"/>
              <a:t> VARCHAR(255),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CountryCode</a:t>
            </a:r>
            <a:r>
              <a:rPr lang="en-IN" sz="3200" dirty="0"/>
              <a:t> INT,</a:t>
            </a:r>
          </a:p>
          <a:p>
            <a:pPr marL="114300" indent="0">
              <a:buNone/>
            </a:pPr>
            <a:r>
              <a:rPr lang="en-IN" sz="3200" dirty="0"/>
              <a:t>    City VARCHAR(255),</a:t>
            </a:r>
          </a:p>
          <a:p>
            <a:pPr marL="114300" indent="0">
              <a:buNone/>
            </a:pPr>
            <a:r>
              <a:rPr lang="en-IN" sz="3200" dirty="0"/>
              <a:t>    Address VARCHAR(255),</a:t>
            </a:r>
          </a:p>
          <a:p>
            <a:pPr marL="114300" indent="0">
              <a:buNone/>
            </a:pPr>
            <a:r>
              <a:rPr lang="en-IN" sz="3200" dirty="0"/>
              <a:t>    Locality VARCHAR(255),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LocalityVerbose</a:t>
            </a:r>
            <a:r>
              <a:rPr lang="en-IN" sz="3200" dirty="0"/>
              <a:t> VARCHAR(255),</a:t>
            </a:r>
          </a:p>
          <a:p>
            <a:pPr marL="114300" indent="0">
              <a:buNone/>
            </a:pPr>
            <a:r>
              <a:rPr lang="en-IN" sz="3200" dirty="0"/>
              <a:t>    Longitude FLOAT,</a:t>
            </a:r>
          </a:p>
          <a:p>
            <a:pPr marL="114300" indent="0">
              <a:buNone/>
            </a:pPr>
            <a:r>
              <a:rPr lang="en-IN" sz="3200" dirty="0"/>
              <a:t>    Latitude FLOAT,</a:t>
            </a:r>
          </a:p>
          <a:p>
            <a:pPr marL="114300" indent="0">
              <a:buNone/>
            </a:pPr>
            <a:r>
              <a:rPr lang="en-IN" sz="3200" dirty="0"/>
              <a:t>    Cuisines VARCHAR(255),</a:t>
            </a:r>
          </a:p>
          <a:p>
            <a:pPr marL="114300" indent="0">
              <a:buNone/>
            </a:pPr>
            <a:r>
              <a:rPr lang="en-IN" sz="3200" dirty="0"/>
              <a:t>    Currency VARCHAR(50),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Has_Table_booking</a:t>
            </a:r>
            <a:r>
              <a:rPr lang="en-IN" sz="3200" dirty="0"/>
              <a:t> VARCHAR(3),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Has_Online_delivery</a:t>
            </a:r>
            <a:r>
              <a:rPr lang="en-IN" sz="3200" dirty="0"/>
              <a:t> VARCHAR(3),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Is_delivering_now</a:t>
            </a:r>
            <a:r>
              <a:rPr lang="en-IN" sz="3200" dirty="0"/>
              <a:t> VARCHAR(3),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Switch_to_order_menu</a:t>
            </a:r>
            <a:r>
              <a:rPr lang="en-IN" sz="3200" dirty="0"/>
              <a:t> VARCHAR(3),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Price_range</a:t>
            </a:r>
            <a:r>
              <a:rPr lang="en-IN" sz="3200" dirty="0"/>
              <a:t> INT,</a:t>
            </a:r>
          </a:p>
          <a:p>
            <a:pPr marL="114300" indent="0">
              <a:buNone/>
            </a:pPr>
            <a:r>
              <a:rPr lang="en-IN" sz="3200" dirty="0"/>
              <a:t>    Votes INT,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Average_Cost_for_two</a:t>
            </a:r>
            <a:r>
              <a:rPr lang="en-IN" sz="3200" dirty="0"/>
              <a:t> INT,</a:t>
            </a:r>
          </a:p>
          <a:p>
            <a:pPr marL="114300" indent="0">
              <a:buNone/>
            </a:pPr>
            <a:r>
              <a:rPr lang="en-IN" sz="3200" dirty="0"/>
              <a:t>    Rating FLOAT,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Year_Opening</a:t>
            </a:r>
            <a:r>
              <a:rPr lang="en-IN" sz="3200" dirty="0"/>
              <a:t> INT,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Month_Opening</a:t>
            </a:r>
            <a:r>
              <a:rPr lang="en-IN" sz="3200" dirty="0"/>
              <a:t> INT,</a:t>
            </a:r>
          </a:p>
          <a:p>
            <a:pPr marL="114300" indent="0">
              <a:buNone/>
            </a:pPr>
            <a:r>
              <a:rPr lang="en-IN" sz="3200" dirty="0"/>
              <a:t>    </a:t>
            </a:r>
            <a:r>
              <a:rPr lang="en-IN" sz="3200" dirty="0" err="1"/>
              <a:t>Day_Opening</a:t>
            </a:r>
            <a:r>
              <a:rPr lang="en-IN" sz="3200" dirty="0"/>
              <a:t> INT</a:t>
            </a:r>
          </a:p>
          <a:p>
            <a:pPr marL="114300" indent="0">
              <a:buNone/>
            </a:pPr>
            <a:r>
              <a:rPr lang="en-IN" sz="3200" dirty="0"/>
              <a:t>);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Data Import from CSV for </a:t>
            </a:r>
          </a:p>
          <a:p>
            <a:pPr marL="114300" indent="0">
              <a:buNone/>
            </a:pPr>
            <a:r>
              <a:rPr lang="en-IN" dirty="0"/>
              <a:t>Zomato Country table and </a:t>
            </a:r>
          </a:p>
          <a:p>
            <a:pPr marL="114300" indent="0">
              <a:buNone/>
            </a:pPr>
            <a:r>
              <a:rPr lang="en-IN" dirty="0"/>
              <a:t>Zomato Currency table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767364-2FED-ABEB-867B-67E73E21A05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41AB47-435E-4AF5-E626-C22597D7F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66" r="86950" b="56400"/>
          <a:stretch/>
        </p:blipFill>
        <p:spPr>
          <a:xfrm>
            <a:off x="1022826" y="2832117"/>
            <a:ext cx="3566160" cy="27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400" baseline="30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br>
              <a:rPr lang="en-US" sz="2400" b="0" i="0" u="none" strike="noStrik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</a:br>
            <a:r>
              <a:rPr lang="en-US" sz="3100" dirty="0">
                <a:latin typeface="+mj-lt"/>
                <a:sym typeface="Arial"/>
              </a:rPr>
              <a:t>9</a:t>
            </a:r>
            <a:r>
              <a:rPr lang="en-US" sz="3100" baseline="30000" dirty="0">
                <a:latin typeface="+mj-lt"/>
                <a:sym typeface="Arial"/>
              </a:rPr>
              <a:t>th </a:t>
            </a:r>
            <a:r>
              <a:rPr lang="en-US" sz="3100" dirty="0">
                <a:latin typeface="+mj-lt"/>
                <a:sym typeface="Arial"/>
              </a:rPr>
              <a:t>KPI</a:t>
            </a:r>
            <a:br>
              <a:rPr lang="en-US" sz="2400" b="0" i="0" u="none" strike="noStrik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Percentage of Restaurants based on "</a:t>
            </a:r>
            <a:r>
              <a:rPr lang="en-US" sz="2400" b="0" i="0" u="none" strike="noStrik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Has_Online_delivery</a:t>
            </a:r>
            <a:r>
              <a:rPr lang="en-US" sz="2400" b="0" i="0" u="none" strike="noStrik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endParaRPr sz="240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Query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select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has_online_delivery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concat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(round(count(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Has_Online_delivery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)/100,1),"%")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percentage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from Zomato</a:t>
            </a:r>
            <a:endParaRPr sz="24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group by </a:t>
            </a:r>
            <a:r>
              <a:rPr lang="en-US" sz="2400" dirty="0" err="1">
                <a:latin typeface="+mn-lt"/>
                <a:ea typeface="Arial"/>
                <a:cs typeface="Arial"/>
                <a:sym typeface="Arial"/>
              </a:rPr>
              <a:t>has_online_delivery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;</a:t>
            </a:r>
            <a:endParaRPr sz="2400" dirty="0">
              <a:latin typeface="+mn-lt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 dirty="0">
              <a:latin typeface="+mn-lt"/>
              <a:ea typeface="Arial"/>
              <a:cs typeface="Arial"/>
              <a:sym typeface="Arial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7610B-C8CC-59F8-5212-83C91F8CEA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>
                <a:latin typeface="+mn-lt"/>
              </a:rPr>
              <a:t>Result Grid</a:t>
            </a: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6525" y="2706624"/>
            <a:ext cx="3003124" cy="176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nd(A)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Build a data a calendar using the date keys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88" y="987425"/>
            <a:ext cx="6265100" cy="4873625"/>
          </a:xfrm>
        </p:spPr>
        <p:txBody>
          <a:bodyPr numCol="2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</a:t>
            </a:r>
          </a:p>
          <a:p>
            <a:pPr marL="114300" indent="0">
              <a:buNone/>
            </a:pPr>
            <a:r>
              <a:rPr lang="en-IN" sz="1600" dirty="0"/>
              <a:t>CREATE TABLE </a:t>
            </a:r>
            <a:r>
              <a:rPr lang="en-IN" sz="1600" dirty="0" err="1"/>
              <a:t>Zomato_Analysis.Zomata</a:t>
            </a:r>
            <a:r>
              <a:rPr lang="en-IN" sz="1600" dirty="0"/>
              <a:t> Main </a:t>
            </a:r>
          </a:p>
          <a:p>
            <a:pPr marL="114300" indent="0">
              <a:buNone/>
            </a:pPr>
            <a:r>
              <a:rPr lang="en-IN" sz="1600" dirty="0"/>
              <a:t>(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RestaurantID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RestaurantName</a:t>
            </a:r>
            <a:r>
              <a:rPr lang="en-IN" sz="1600" dirty="0"/>
              <a:t> VARCHAR(255),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CountryCode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City VARCHAR(255),</a:t>
            </a:r>
          </a:p>
          <a:p>
            <a:pPr marL="114300" indent="0">
              <a:buNone/>
            </a:pPr>
            <a:r>
              <a:rPr lang="en-IN" sz="1600" dirty="0"/>
              <a:t>    Address VARCHAR(255),</a:t>
            </a:r>
          </a:p>
          <a:p>
            <a:pPr marL="114300" indent="0">
              <a:buNone/>
            </a:pPr>
            <a:r>
              <a:rPr lang="en-IN" sz="1600" dirty="0"/>
              <a:t>    Locality VARCHAR(255),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LocalityVerbose</a:t>
            </a:r>
            <a:r>
              <a:rPr lang="en-IN" sz="1600" dirty="0"/>
              <a:t> VARCHAR(255),</a:t>
            </a:r>
          </a:p>
          <a:p>
            <a:pPr marL="114300" indent="0">
              <a:buNone/>
            </a:pPr>
            <a:r>
              <a:rPr lang="en-IN" sz="1600" dirty="0"/>
              <a:t>    Longitude FLOAT,</a:t>
            </a:r>
          </a:p>
          <a:p>
            <a:pPr marL="114300" indent="0">
              <a:buNone/>
            </a:pPr>
            <a:r>
              <a:rPr lang="en-IN" sz="1600" dirty="0"/>
              <a:t>    Latitude FLOAT,</a:t>
            </a:r>
          </a:p>
          <a:p>
            <a:pPr marL="114300" indent="0">
              <a:buNone/>
            </a:pPr>
            <a:r>
              <a:rPr lang="en-IN" sz="1600" dirty="0"/>
              <a:t>    Cuisines VARCHAR(255),</a:t>
            </a:r>
          </a:p>
          <a:p>
            <a:pPr marL="114300" indent="0">
              <a:buNone/>
            </a:pPr>
            <a:r>
              <a:rPr lang="en-IN" sz="1600" dirty="0"/>
              <a:t>    Currency VARCHAR(50),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Has_Table_booking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Has_Online_delivery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Is_delivering_now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Switch_to_order_menu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Price_range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Votes INT,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Average_Cost_for_two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Rating FLOAT,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Year_Opening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/>
              <a:t>    Month_Opening </a:t>
            </a:r>
            <a:r>
              <a:rPr lang="en-IN" sz="1600" dirty="0"/>
              <a:t>INT,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Day_Opening</a:t>
            </a:r>
            <a:r>
              <a:rPr lang="en-IN" sz="1600" dirty="0"/>
              <a:t> INT</a:t>
            </a:r>
          </a:p>
          <a:p>
            <a:pPr marL="114300" indent="0">
              <a:buNone/>
            </a:pPr>
            <a:r>
              <a:rPr lang="en-IN" sz="1600" dirty="0"/>
              <a:t>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EB8017-466F-9D47-B58F-DCE59F5C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1" t="36933" r="5575" b="23867"/>
          <a:stretch/>
        </p:blipFill>
        <p:spPr>
          <a:xfrm>
            <a:off x="839788" y="3328416"/>
            <a:ext cx="3857738" cy="22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nd(B)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Add Year, Month, and Month Full name.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88" y="987425"/>
            <a:ext cx="6265100" cy="5513959"/>
          </a:xfrm>
        </p:spPr>
        <p:txBody>
          <a:bodyPr numCol="2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 1 </a:t>
            </a:r>
          </a:p>
          <a:p>
            <a:pPr marL="114300" indent="0">
              <a:buNone/>
            </a:pPr>
            <a:r>
              <a:rPr lang="en-IN" sz="1600" dirty="0"/>
              <a:t>CREATE TABLE </a:t>
            </a:r>
            <a:r>
              <a:rPr lang="en-IN" sz="1600" dirty="0" err="1"/>
              <a:t>Zomato_Analysis.Zomata</a:t>
            </a:r>
            <a:r>
              <a:rPr lang="en-IN" sz="1600" dirty="0"/>
              <a:t> Main </a:t>
            </a:r>
          </a:p>
          <a:p>
            <a:pPr marL="114300" indent="0">
              <a:buNone/>
            </a:pPr>
            <a:r>
              <a:rPr lang="en-IN" sz="1600" dirty="0"/>
              <a:t>(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RestaurantID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RestaurantName</a:t>
            </a:r>
            <a:r>
              <a:rPr lang="en-IN" sz="1600" dirty="0"/>
              <a:t> VARCHAR(255),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CountryCode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City VARCHAR(255),</a:t>
            </a:r>
          </a:p>
          <a:p>
            <a:pPr marL="114300" indent="0">
              <a:buNone/>
            </a:pPr>
            <a:r>
              <a:rPr lang="en-IN" sz="1600" dirty="0"/>
              <a:t>    Address VARCHAR(255),</a:t>
            </a:r>
          </a:p>
          <a:p>
            <a:pPr marL="114300" indent="0">
              <a:buNone/>
            </a:pPr>
            <a:r>
              <a:rPr lang="en-IN" sz="1600" dirty="0"/>
              <a:t>    Locality VARCHAR(255),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LocalityVerbose</a:t>
            </a:r>
            <a:r>
              <a:rPr lang="en-IN" sz="1600" dirty="0"/>
              <a:t> VARCHAR(255),</a:t>
            </a:r>
          </a:p>
          <a:p>
            <a:pPr marL="114300" indent="0">
              <a:buNone/>
            </a:pPr>
            <a:r>
              <a:rPr lang="en-IN" sz="1600" dirty="0"/>
              <a:t>    Longitude FLOAT,</a:t>
            </a:r>
          </a:p>
          <a:p>
            <a:pPr marL="114300" indent="0">
              <a:buNone/>
            </a:pPr>
            <a:r>
              <a:rPr lang="en-IN" sz="1600" dirty="0"/>
              <a:t>    Latitude FLOAT,</a:t>
            </a:r>
          </a:p>
          <a:p>
            <a:pPr marL="114300" indent="0">
              <a:buNone/>
            </a:pPr>
            <a:r>
              <a:rPr lang="en-IN" sz="1600" dirty="0"/>
              <a:t>    Cuisines VARCHAR(255),</a:t>
            </a:r>
          </a:p>
          <a:p>
            <a:pPr marL="114300" indent="0">
              <a:buNone/>
            </a:pPr>
            <a:r>
              <a:rPr lang="en-IN" sz="1600" dirty="0"/>
              <a:t>    Currency VARCHAR(50),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Has_Table_booking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Has_Online_delivery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Is_delivering_now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Switch_to_order_menu</a:t>
            </a:r>
            <a:r>
              <a:rPr lang="en-IN" sz="1600" dirty="0"/>
              <a:t> VARCHAR(3),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Price_range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Votes INT,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Average_Cost_for_two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 dirty="0"/>
              <a:t>    Rating FLOAT,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Year_Opening</a:t>
            </a:r>
            <a:r>
              <a:rPr lang="en-IN" sz="1600" dirty="0"/>
              <a:t> INT,</a:t>
            </a:r>
          </a:p>
          <a:p>
            <a:pPr marL="114300" indent="0">
              <a:buNone/>
            </a:pPr>
            <a:r>
              <a:rPr lang="en-IN" sz="1600"/>
              <a:t>    Month_Opening </a:t>
            </a:r>
            <a:r>
              <a:rPr lang="en-IN" sz="1600" dirty="0"/>
              <a:t>INT,</a:t>
            </a:r>
          </a:p>
          <a:p>
            <a:pPr marL="114300" indent="0">
              <a:buNone/>
            </a:pPr>
            <a:r>
              <a:rPr lang="en-IN" sz="1600" dirty="0"/>
              <a:t>    </a:t>
            </a:r>
            <a:r>
              <a:rPr lang="en-IN" sz="1600" dirty="0" err="1"/>
              <a:t>Day_Opening</a:t>
            </a:r>
            <a:r>
              <a:rPr lang="en-IN" sz="1600" dirty="0"/>
              <a:t> INT</a:t>
            </a:r>
          </a:p>
          <a:p>
            <a:pPr marL="114300" indent="0">
              <a:buNone/>
            </a:pPr>
            <a:r>
              <a:rPr lang="en-IN" sz="1600" dirty="0"/>
              <a:t>);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Query 2</a:t>
            </a:r>
          </a:p>
          <a:p>
            <a:pPr marL="114300" indent="0">
              <a:buNone/>
            </a:pPr>
            <a:r>
              <a:rPr lang="en-US" sz="1600" dirty="0"/>
              <a:t>ALTER TABLE </a:t>
            </a:r>
            <a:r>
              <a:rPr lang="en-IN" sz="1600" dirty="0" err="1"/>
              <a:t>Zomato_Analysis.Zomata</a:t>
            </a:r>
            <a:r>
              <a:rPr lang="en-IN" sz="1600" dirty="0"/>
              <a:t> Main</a:t>
            </a:r>
            <a:r>
              <a:rPr lang="en-US" sz="1600" dirty="0"/>
              <a:t> ADD COLUMN </a:t>
            </a:r>
            <a:r>
              <a:rPr lang="en-US" sz="1600" dirty="0" err="1"/>
              <a:t>Month_Full_Name</a:t>
            </a:r>
            <a:r>
              <a:rPr lang="en-US" sz="1600" dirty="0"/>
              <a:t> VARCHAR(20);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EB8017-466F-9D47-B58F-DCE59F5C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1" t="36933" r="5575" b="23867"/>
          <a:stretch/>
        </p:blipFill>
        <p:spPr>
          <a:xfrm>
            <a:off x="839788" y="3328416"/>
            <a:ext cx="3857738" cy="22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96112"/>
          </a:xfrm>
        </p:spPr>
        <p:txBody>
          <a:bodyPr>
            <a:norm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nd(C)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Adding Month Names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88" y="987425"/>
            <a:ext cx="6265100" cy="4873625"/>
          </a:xfrm>
        </p:spPr>
        <p:txBody>
          <a:bodyPr numCol="2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</a:t>
            </a:r>
          </a:p>
          <a:p>
            <a:pPr marL="114300" indent="0">
              <a:buNone/>
            </a:pPr>
            <a:r>
              <a:rPr lang="en-US" sz="1600" dirty="0"/>
              <a:t>UPDATE </a:t>
            </a:r>
            <a:r>
              <a:rPr lang="en-IN" sz="1600" dirty="0" err="1"/>
              <a:t>Zomato_Analysis.Zomata</a:t>
            </a:r>
            <a:r>
              <a:rPr lang="en-IN" sz="1600" dirty="0"/>
              <a:t> Main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Month_Full_Name</a:t>
            </a:r>
            <a:r>
              <a:rPr lang="en-US" sz="1600" dirty="0"/>
              <a:t> = CASE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1 THEN 'January'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2 THEN 'February'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3 THEN 'March'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4 THEN 'April'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5 THEN 'May'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6 THEN 'June'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7 THEN 'July'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8 THEN 'August'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9 THEN 'September'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10 THEN 'October'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11 THEN 'November'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/>
              <a:t>WHEN Month_Opening </a:t>
            </a:r>
            <a:r>
              <a:rPr lang="en-US" sz="1600" dirty="0"/>
              <a:t>= 12 THEN 'December'</a:t>
            </a:r>
          </a:p>
          <a:p>
            <a:pPr marL="114300" indent="0">
              <a:buNone/>
            </a:pPr>
            <a:r>
              <a:rPr lang="en-US" sz="1600" dirty="0"/>
              <a:t>    ELSE 'Unknown'</a:t>
            </a:r>
          </a:p>
          <a:p>
            <a:pPr marL="114300" indent="0">
              <a:buNone/>
            </a:pPr>
            <a:r>
              <a:rPr lang="en-US" sz="1600" dirty="0"/>
              <a:t>END;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FCCE5-EAC4-2ABE-1DA8-EA477F03F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00" t="36666" r="4825" b="22800"/>
          <a:stretch/>
        </p:blipFill>
        <p:spPr>
          <a:xfrm>
            <a:off x="839788" y="2573306"/>
            <a:ext cx="3264408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nd(D)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Creating columns Financial Month, Financial Quarter &amp; Quarter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88" y="987425"/>
            <a:ext cx="6265100" cy="4873625"/>
          </a:xfrm>
        </p:spPr>
        <p:txBody>
          <a:bodyPr numCol="1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</a:t>
            </a:r>
          </a:p>
          <a:p>
            <a:pPr marL="114300" indent="0">
              <a:buNone/>
            </a:pPr>
            <a:r>
              <a:rPr lang="en-IN" sz="1600" dirty="0"/>
              <a:t>ALTER TABLE </a:t>
            </a:r>
            <a:r>
              <a:rPr lang="en-IN" sz="1600" dirty="0" err="1"/>
              <a:t>Zomato_Analysis.Zomata</a:t>
            </a:r>
            <a:r>
              <a:rPr lang="en-IN" sz="1600" dirty="0"/>
              <a:t> Main</a:t>
            </a:r>
            <a:r>
              <a:rPr lang="en-US" sz="1600" dirty="0"/>
              <a:t> 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ADD COLUMN </a:t>
            </a:r>
            <a:r>
              <a:rPr lang="en-IN" sz="1600" dirty="0" err="1"/>
              <a:t>Financial_Month</a:t>
            </a:r>
            <a:r>
              <a:rPr lang="en-IN" sz="1600" dirty="0"/>
              <a:t> VARCHAR(20),</a:t>
            </a:r>
          </a:p>
          <a:p>
            <a:pPr marL="114300" indent="0">
              <a:buNone/>
            </a:pPr>
            <a:r>
              <a:rPr lang="en-IN" sz="1600" dirty="0"/>
              <a:t>ADD COLUMN </a:t>
            </a:r>
            <a:r>
              <a:rPr lang="en-IN" sz="1600" dirty="0" err="1"/>
              <a:t>Financial_Quarter</a:t>
            </a:r>
            <a:r>
              <a:rPr lang="en-IN" sz="1600" dirty="0"/>
              <a:t> VARCHAR(20),</a:t>
            </a:r>
          </a:p>
          <a:p>
            <a:pPr marL="114300" indent="0">
              <a:buNone/>
            </a:pPr>
            <a:r>
              <a:rPr lang="en-IN" sz="1600" dirty="0"/>
              <a:t>ADD COLUMN Quarter VARCHAR(20);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B0DB1-862B-0340-9D08-7387908E6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00" t="39067" r="5050" b="42000"/>
          <a:stretch/>
        </p:blipFill>
        <p:spPr>
          <a:xfrm>
            <a:off x="839788" y="2775012"/>
            <a:ext cx="3932236" cy="16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</a:t>
            </a:r>
            <a:r>
              <a:rPr lang="en-IN" sz="2800" baseline="30000" dirty="0" err="1"/>
              <a:t>Ea</a:t>
            </a:r>
            <a:r>
              <a:rPr lang="en-IN" sz="2800" baseline="30000" dirty="0"/>
              <a:t>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Inserting Data into Financial Month Column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88" y="987425"/>
            <a:ext cx="6265100" cy="4873625"/>
          </a:xfrm>
        </p:spPr>
        <p:txBody>
          <a:bodyPr numCol="2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</a:t>
            </a:r>
          </a:p>
          <a:p>
            <a:pPr marL="114300" indent="0">
              <a:buNone/>
            </a:pPr>
            <a:r>
              <a:rPr lang="en-US" sz="1600" dirty="0"/>
              <a:t>UPDATE </a:t>
            </a:r>
            <a:r>
              <a:rPr lang="en-IN" sz="1600" dirty="0" err="1"/>
              <a:t>Zomato_Analysis.Zomata</a:t>
            </a:r>
            <a:r>
              <a:rPr lang="en-IN" sz="1600" dirty="0"/>
              <a:t> Main</a:t>
            </a:r>
            <a:r>
              <a:rPr lang="en-US" sz="1600" dirty="0"/>
              <a:t> </a:t>
            </a:r>
          </a:p>
          <a:p>
            <a:pPr marL="11430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Financial_Month</a:t>
            </a:r>
            <a:r>
              <a:rPr lang="en-US" sz="1600" dirty="0"/>
              <a:t> = CASE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1 THEN 'April'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2 THEN 'May'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3 THEN 'June'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4 THEN 'July'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5 THEN 'August'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6 THEN 'September'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7 THEN 'October'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8 THEN 'November'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9 THEN 'December'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10 THEN 'January'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11 THEN 'February'</a:t>
            </a:r>
          </a:p>
          <a:p>
            <a:pPr marL="114300" indent="0">
              <a:buNone/>
            </a:pPr>
            <a:r>
              <a:rPr lang="en-US" sz="1600" dirty="0"/>
              <a:t>    WHEN </a:t>
            </a:r>
            <a:r>
              <a:rPr lang="en-US" sz="1600" dirty="0" err="1"/>
              <a:t>Month_Opening</a:t>
            </a:r>
            <a:r>
              <a:rPr lang="en-US" sz="1600" dirty="0"/>
              <a:t> = 12 THEN 'March'</a:t>
            </a:r>
          </a:p>
          <a:p>
            <a:pPr marL="114300" indent="0">
              <a:buNone/>
            </a:pPr>
            <a:r>
              <a:rPr lang="en-US" sz="1600" dirty="0"/>
              <a:t>    ELSE 'Unknown'</a:t>
            </a:r>
          </a:p>
          <a:p>
            <a:pPr marL="114300" indent="0">
              <a:buNone/>
            </a:pPr>
            <a:r>
              <a:rPr lang="en-US" sz="1600" dirty="0"/>
              <a:t>END;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7BAD7-88C6-58C4-3021-C1E2F5D04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00" t="44422" r="4975" b="30666"/>
          <a:stretch/>
        </p:blipFill>
        <p:spPr>
          <a:xfrm>
            <a:off x="839788" y="2662364"/>
            <a:ext cx="3932237" cy="22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0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nd(Eb)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Inserting Data into Financial Quarter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88" y="987425"/>
            <a:ext cx="6265100" cy="5065903"/>
          </a:xfrm>
        </p:spPr>
        <p:txBody>
          <a:bodyPr numCol="1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</a:t>
            </a:r>
          </a:p>
          <a:p>
            <a:pPr marL="114300" indent="0">
              <a:buNone/>
            </a:pPr>
            <a:r>
              <a:rPr lang="en-IN" sz="1600" dirty="0"/>
              <a:t>UPDATE </a:t>
            </a:r>
            <a:r>
              <a:rPr lang="en-IN" sz="1600" dirty="0" err="1"/>
              <a:t>Zomato_Analysis.Zomata</a:t>
            </a:r>
            <a:r>
              <a:rPr lang="en-IN" sz="1600" dirty="0"/>
              <a:t> Main </a:t>
            </a:r>
          </a:p>
          <a:p>
            <a:pPr marL="114300" indent="0">
              <a:buNone/>
            </a:pPr>
            <a:r>
              <a:rPr lang="en-IN" sz="1600" dirty="0"/>
              <a:t>SET </a:t>
            </a:r>
            <a:r>
              <a:rPr lang="en-IN" sz="1600" dirty="0" err="1"/>
              <a:t>Financial_Quarter</a:t>
            </a:r>
            <a:r>
              <a:rPr lang="en-IN" sz="1600" dirty="0"/>
              <a:t> = CASE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('April', 'May', 'June') THEN 'Q1'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('July', 'August', 'September') THEN 'Q2'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('October', 'November', 'December') THEN 'Q3'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('January', 'February', 'March') THEN 'Q4'</a:t>
            </a:r>
          </a:p>
          <a:p>
            <a:pPr marL="114300" indent="0">
              <a:buNone/>
            </a:pPr>
            <a:r>
              <a:rPr lang="en-IN" sz="1600" dirty="0"/>
              <a:t>    ELSE 'Unknown'</a:t>
            </a:r>
          </a:p>
          <a:p>
            <a:pPr marL="114300" indent="0">
              <a:buNone/>
            </a:pPr>
            <a:r>
              <a:rPr lang="en-IN" sz="1600" dirty="0"/>
              <a:t>END;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D837D-9716-9C0C-A311-11A4E4460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00" t="44933" r="4825" b="30801"/>
          <a:stretch/>
        </p:blipFill>
        <p:spPr>
          <a:xfrm>
            <a:off x="839788" y="2688272"/>
            <a:ext cx="2971800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3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95521D-2525-3210-41A1-F7353A18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nd(</a:t>
            </a:r>
            <a:r>
              <a:rPr lang="en-IN" sz="2800" baseline="30000" dirty="0" err="1"/>
              <a:t>Ec</a:t>
            </a:r>
            <a:r>
              <a:rPr lang="en-IN" sz="2800" baseline="30000" dirty="0"/>
              <a:t>)</a:t>
            </a:r>
            <a:r>
              <a:rPr lang="en-IN" sz="2800" dirty="0"/>
              <a:t> KPI</a:t>
            </a:r>
            <a:br>
              <a:rPr lang="en-IN" sz="2800" dirty="0"/>
            </a:br>
            <a:r>
              <a:rPr lang="en-IN" sz="2800" dirty="0"/>
              <a:t>Inserting Data into Quarter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AFDB0-E316-86DD-59A6-18965DFB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6440" y="987425"/>
            <a:ext cx="5641848" cy="5065903"/>
          </a:xfrm>
        </p:spPr>
        <p:txBody>
          <a:bodyPr numCol="1">
            <a:noAutofit/>
          </a:bodyPr>
          <a:lstStyle/>
          <a:p>
            <a:pPr marL="114300" indent="0">
              <a:buNone/>
            </a:pPr>
            <a:r>
              <a:rPr lang="en-IN" sz="1600" dirty="0"/>
              <a:t>Query</a:t>
            </a:r>
          </a:p>
          <a:p>
            <a:pPr marL="114300" indent="0">
              <a:buNone/>
            </a:pPr>
            <a:r>
              <a:rPr lang="en-IN" sz="1600" dirty="0"/>
              <a:t>UPDATE </a:t>
            </a:r>
            <a:r>
              <a:rPr lang="en-IN" sz="1600" dirty="0" err="1"/>
              <a:t>Zomato_Analysis.Zomata</a:t>
            </a:r>
            <a:r>
              <a:rPr lang="en-IN" sz="1600" dirty="0"/>
              <a:t> Main </a:t>
            </a:r>
          </a:p>
          <a:p>
            <a:pPr marL="114300" indent="0">
              <a:buNone/>
            </a:pPr>
            <a:r>
              <a:rPr lang="en-IN" sz="1600" dirty="0"/>
              <a:t>SET Quarter = CASE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('January', 'February', 'March') THEN 'Q1'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('April', 'May', 'June') THEN 'Q2'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('July', 'August', 'September') THEN 'Q3'</a:t>
            </a:r>
          </a:p>
          <a:p>
            <a:pPr marL="114300" indent="0">
              <a:buNone/>
            </a:pPr>
            <a:r>
              <a:rPr lang="en-IN" sz="1600" dirty="0"/>
              <a:t>    WHEN </a:t>
            </a:r>
            <a:r>
              <a:rPr lang="en-IN" sz="1600" dirty="0" err="1"/>
              <a:t>Month_Full_Name</a:t>
            </a:r>
            <a:r>
              <a:rPr lang="en-IN" sz="1600" dirty="0"/>
              <a:t> IN ('October', 'November', 'December') THEN 'Q4'</a:t>
            </a:r>
          </a:p>
          <a:p>
            <a:pPr marL="114300" indent="0">
              <a:buNone/>
            </a:pPr>
            <a:r>
              <a:rPr lang="en-IN" sz="1600" dirty="0"/>
              <a:t>    ELSE 'Unknown'</a:t>
            </a:r>
          </a:p>
          <a:p>
            <a:pPr marL="114300" indent="0">
              <a:buNone/>
            </a:pPr>
            <a:r>
              <a:rPr lang="en-IN" sz="1600" dirty="0"/>
              <a:t>END;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F994C-7616-E7FB-812E-B5EF12E4B8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4218-F888-0EDC-FD7D-30DCF23C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25" t="43867" r="5125" b="30400"/>
          <a:stretch/>
        </p:blipFill>
        <p:spPr>
          <a:xfrm>
            <a:off x="1005840" y="2546604"/>
            <a:ext cx="2907792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9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1872</Words>
  <Application>Microsoft Office PowerPoint</Application>
  <PresentationFormat>Widescreen</PresentationFormat>
  <Paragraphs>280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Zomato Analysis SQL     Project Group 4</vt:lpstr>
      <vt:lpstr>1st KPI Build a data model using the excel sheets.</vt:lpstr>
      <vt:lpstr>2nd(A) KPI Build a data a calendar using the date keys</vt:lpstr>
      <vt:lpstr>2nd(B) KPI Add Year, Month, and Month Full name.</vt:lpstr>
      <vt:lpstr>2nd(C) KPI Adding Month Names</vt:lpstr>
      <vt:lpstr>2nd(D) KPI Creating columns Financial Month, Financial Quarter &amp; Quarter</vt:lpstr>
      <vt:lpstr>2nd(Ea) KPI Inserting Data into Financial Month Column </vt:lpstr>
      <vt:lpstr>2nd(Eb) KPI Inserting Data into Financial Quarter Column</vt:lpstr>
      <vt:lpstr>2nd(Ec) KPI Inserting Data into Quarter Column</vt:lpstr>
      <vt:lpstr>2nd(F) KPI Adding  and inserting into Week Day Number Column</vt:lpstr>
      <vt:lpstr>2nd(G) KPI Adding  and inserting into Week Day Name Column</vt:lpstr>
      <vt:lpstr> 3rd KPI  Convert the Average cost for 2 column into USD dollars</vt:lpstr>
      <vt:lpstr> 4th KPI  Number of restaurants based on city and country</vt:lpstr>
      <vt:lpstr>5th(A) KPI Numbers of Restaurants opening based on Year</vt:lpstr>
      <vt:lpstr>5th(B) KPI  Numbers of Restaurants opening based on Month</vt:lpstr>
      <vt:lpstr>5th(C) KPI  Numbers of Restaurants opening based on Quarters</vt:lpstr>
      <vt:lpstr>6th KPI Count of Restaurants based on Average Ratings</vt:lpstr>
      <vt:lpstr>7th KPI  Create buckets based on Average Price of reasonable size and find out how many restaurants falls in each buckets</vt:lpstr>
      <vt:lpstr>8th KPI Percentage of Restaurants based on "Has_Table_booking"</vt:lpstr>
      <vt:lpstr>  9th KPI Percentage of Restaurants based on "Has_Online_delivery"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Rashi Nema</dc:creator>
  <cp:lastModifiedBy>Prathik Kumar B</cp:lastModifiedBy>
  <cp:revision>4</cp:revision>
  <dcterms:created xsi:type="dcterms:W3CDTF">2024-07-25T09:23:58Z</dcterms:created>
  <dcterms:modified xsi:type="dcterms:W3CDTF">2024-07-29T18:31:16Z</dcterms:modified>
</cp:coreProperties>
</file>