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7" r:id="rId9"/>
    <p:sldId id="268" r:id="rId10"/>
    <p:sldId id="261" r:id="rId11"/>
    <p:sldId id="266" r:id="rId12"/>
    <p:sldId id="265" r:id="rId13"/>
    <p:sldId id="26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58801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673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42903b0f9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42903b0f9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264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42903b0f9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42903b0f9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419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42903b0f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42903b0f9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68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42903b0f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42903b0f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00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42903b0f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42903b0f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20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42903b0f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42903b0f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560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42903b0f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42903b0f9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97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42903b0f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42903b0f9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592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42903b0f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42903b0f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140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e4504d0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e4504d0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126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e4504d0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e4504d0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00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e4504d0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e4504d0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44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1" y="2751163"/>
            <a:ext cx="587401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1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1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1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1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1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1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1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1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1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1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1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1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6" lvl="0" indent="-342904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11" lvl="1" indent="-31750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17" lvl="2" indent="-317504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23" lvl="3" indent="-317504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29" lvl="4" indent="-31750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34" lvl="5" indent="-317504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40" lvl="6" indent="-317504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46" lvl="7" indent="-31750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51" lvl="8" indent="-317504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1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6" lvl="0" indent="-342904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11" lvl="1" indent="-31750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17" lvl="2" indent="-317504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23" lvl="3" indent="-317504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29" lvl="4" indent="-31750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34" lvl="5" indent="-317504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40" lvl="6" indent="-317504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46" lvl="7" indent="-31750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51" lvl="8" indent="-317504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6" lvl="0" indent="-317504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1"/>
            </a:lvl1pPr>
            <a:lvl2pPr marL="914411" lvl="1" indent="-30480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17" lvl="2" indent="-30480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23" lvl="3" indent="-30480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29" lvl="4" indent="-30480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34" lvl="5" indent="-30480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40" lvl="6" indent="-30480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46" lvl="7" indent="-30480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51" lvl="8" indent="-30480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6" lvl="0" indent="-317504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1"/>
            </a:lvl1pPr>
            <a:lvl2pPr marL="914411" lvl="1" indent="-30480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17" lvl="2" indent="-30480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23" lvl="3" indent="-30480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29" lvl="4" indent="-30480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34" lvl="5" indent="-30480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40" lvl="6" indent="-30480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46" lvl="7" indent="-30480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51" lvl="8" indent="-30480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6" lvl="0" indent="-30480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11" lvl="1" indent="-30480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17" lvl="2" indent="-30480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23" lvl="3" indent="-30480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29" lvl="4" indent="-30480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34" lvl="5" indent="-30480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40" lvl="6" indent="-30480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46" lvl="7" indent="-30480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51" lvl="8" indent="-30480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49" y="526351"/>
            <a:ext cx="568380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6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1" y="1375600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1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1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1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1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1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1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1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1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1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1" y="724201"/>
            <a:ext cx="3837001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6" lvl="0" indent="-34290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11" lvl="1" indent="-31750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17" lvl="2" indent="-31750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23" lvl="3" indent="-31750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29" lvl="4" indent="-31750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34" lvl="5" indent="-31750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40" lvl="6" indent="-31750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46" lvl="7" indent="-31750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51" lvl="8" indent="-31750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1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6" lvl="0" indent="-22860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355" y="328349"/>
            <a:ext cx="2768778" cy="11729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62978" y="1666276"/>
            <a:ext cx="4253087" cy="954109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 </a:t>
            </a:r>
          </a:p>
          <a:p>
            <a:pPr algn="ctr"/>
            <a:r>
              <a:rPr lang="en-US" sz="2800" b="1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44526" y="489740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900" b="1" dirty="0">
                <a:latin typeface="+mn-lt"/>
              </a:rPr>
              <a:t>©2023 Sadhvisoft Copyright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21384" y="20541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900" b="1" dirty="0">
                <a:latin typeface="+mn-lt"/>
              </a:rPr>
              <a:t>www.sadhvisoft.com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78355-34A3-F17D-C61F-5A3395CE7080}"/>
              </a:ext>
            </a:extLst>
          </p:cNvPr>
          <p:cNvSpPr txBox="1"/>
          <p:nvPr/>
        </p:nvSpPr>
        <p:spPr>
          <a:xfrm>
            <a:off x="4874342" y="3793796"/>
            <a:ext cx="39525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   :</a:t>
            </a:r>
            <a:r>
              <a:rPr lang="en-US" sz="200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Amazon sales Analysis</a:t>
            </a:r>
          </a:p>
          <a:p>
            <a:r>
              <a:rPr lang="en-US" sz="2000" b="1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   :Rishad A</a:t>
            </a:r>
            <a:endParaRPr lang="en-US" sz="200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BATCH :</a:t>
            </a:r>
            <a:r>
              <a:rPr lang="en-US" sz="200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49" y="93437"/>
            <a:ext cx="851244" cy="7937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33150" y="49126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900" b="1" dirty="0">
                <a:latin typeface="+mn-lt"/>
              </a:rPr>
              <a:t>www.sadhvisoft.com</a:t>
            </a:r>
          </a:p>
        </p:txBody>
      </p:sp>
      <p:sp>
        <p:nvSpPr>
          <p:cNvPr id="8" name="Google Shape;81;p17"/>
          <p:cNvSpPr txBox="1">
            <a:spLocks noGrp="1"/>
          </p:cNvSpPr>
          <p:nvPr>
            <p:ph type="body" idx="1"/>
          </p:nvPr>
        </p:nvSpPr>
        <p:spPr>
          <a:xfrm>
            <a:off x="2824316" y="93437"/>
            <a:ext cx="1548580" cy="459626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Code </a:t>
            </a:r>
          </a:p>
          <a:p>
            <a:pPr marL="0" indent="0">
              <a:spcAft>
                <a:spcPts val="1200"/>
              </a:spcAft>
              <a:buNone/>
            </a:pPr>
            <a:endParaRPr lang="en-US" b="1" dirty="0">
              <a:solidFill>
                <a:schemeClr val="tx2">
                  <a:lumMod val="10000"/>
                </a:schemeClr>
              </a:solidFill>
              <a:latin typeface="+mn-lt"/>
            </a:endParaRPr>
          </a:p>
          <a:p>
            <a:pPr marL="0" indent="0">
              <a:spcAft>
                <a:spcPts val="1200"/>
              </a:spcAft>
              <a:buNone/>
            </a:pPr>
            <a:endParaRPr b="1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7FF3C-84A3-CC45-DBA9-517FB198D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3065"/>
            <a:ext cx="4350796" cy="4590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5CBD6-695E-AB5F-429E-B6FC33253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796" y="887201"/>
            <a:ext cx="4793204" cy="42562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33150" y="49126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900" b="1" dirty="0">
                <a:latin typeface="+mn-lt"/>
              </a:rPr>
              <a:t>www.sadhvisoft.com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A31C1-2748-4350-41CA-E42923240746}"/>
              </a:ext>
            </a:extLst>
          </p:cNvPr>
          <p:cNvSpPr txBox="1"/>
          <p:nvPr/>
        </p:nvSpPr>
        <p:spPr>
          <a:xfrm>
            <a:off x="-833211" y="-12548"/>
            <a:ext cx="3758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2">
                    <a:lumMod val="10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  </a:t>
            </a:r>
            <a:r>
              <a:rPr lang="en-US" altLang="zh-C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MY DESIGN</a:t>
            </a:r>
            <a:endParaRPr lang="es-ES" altLang="zh-CN" sz="2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81;p17"/>
          <p:cNvSpPr txBox="1">
            <a:spLocks noGrp="1"/>
          </p:cNvSpPr>
          <p:nvPr>
            <p:ph type="body" idx="1"/>
          </p:nvPr>
        </p:nvSpPr>
        <p:spPr>
          <a:xfrm>
            <a:off x="297300" y="857276"/>
            <a:ext cx="8520601" cy="341640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E1E88-3D0E-75FA-35C8-AEAB795EFBCB}"/>
              </a:ext>
            </a:extLst>
          </p:cNvPr>
          <p:cNvSpPr txBox="1"/>
          <p:nvPr/>
        </p:nvSpPr>
        <p:spPr>
          <a:xfrm>
            <a:off x="2492478" y="218284"/>
            <a:ext cx="1010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42FD8B-BD40-0368-4089-A7C74613B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062"/>
            <a:ext cx="9144000" cy="46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26100" y="1030076"/>
            <a:ext cx="8309081" cy="2583279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rmAutofit/>
          </a:bodyPr>
          <a:lstStyle/>
          <a:p>
            <a:pPr marL="114302" indent="0" algn="l">
              <a:buNone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Based on the analysis we recommend the following action:</a:t>
            </a:r>
          </a:p>
          <a:p>
            <a:pPr marL="114302" indent="0" algn="l">
              <a:buNone/>
            </a:pPr>
            <a:endParaRPr lang="en-US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114302" indent="0" algn="l">
              <a:buNone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1)Invest in marketing and promotion during the sale at peak</a:t>
            </a:r>
          </a:p>
          <a:p>
            <a:pPr marL="114302" indent="0" algn="l">
              <a:buNone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2)Focus on expanding and promoting the product</a:t>
            </a:r>
          </a:p>
          <a:p>
            <a:pPr marL="114302" indent="0" algn="l">
              <a:buNone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3)implementing a 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coustomers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  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segmentaion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  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stratergy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 to target most reviewed customers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sz="16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84E39-7F10-3C1F-B091-D2D7B89D7FB4}"/>
              </a:ext>
            </a:extLst>
          </p:cNvPr>
          <p:cNvSpPr txBox="1"/>
          <p:nvPr/>
        </p:nvSpPr>
        <p:spPr>
          <a:xfrm>
            <a:off x="-363768" y="93437"/>
            <a:ext cx="3596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CONCLUSION</a:t>
            </a:r>
            <a:endParaRPr lang="es-ES" altLang="zh-CN" sz="2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49" y="93437"/>
            <a:ext cx="851244" cy="7937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33150" y="49126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900" b="1" dirty="0">
                <a:latin typeface="+mn-lt"/>
              </a:rPr>
              <a:t>www.sadhvisoft.com</a:t>
            </a:r>
          </a:p>
        </p:txBody>
      </p:sp>
    </p:spTree>
    <p:extLst>
      <p:ext uri="{BB962C8B-B14F-4D97-AF65-F5344CB8AC3E}">
        <p14:creationId xmlns:p14="http://schemas.microsoft.com/office/powerpoint/2010/main" val="287427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884E39-7F10-3C1F-B091-D2D7B89D7FB4}"/>
              </a:ext>
            </a:extLst>
          </p:cNvPr>
          <p:cNvSpPr txBox="1"/>
          <p:nvPr/>
        </p:nvSpPr>
        <p:spPr>
          <a:xfrm>
            <a:off x="2329718" y="2488843"/>
            <a:ext cx="3596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Thank You!</a:t>
            </a:r>
            <a:endParaRPr lang="es-ES" altLang="zh-CN" sz="2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49" y="93437"/>
            <a:ext cx="851244" cy="793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4" y="633054"/>
            <a:ext cx="2749503" cy="13328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4526" y="489740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900" b="1" dirty="0">
                <a:latin typeface="+mn-lt"/>
              </a:rPr>
              <a:t>©2023 Sadhvisoft Copyright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1150" y="2865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200" b="1" dirty="0">
                <a:latin typeface="+mn-lt"/>
              </a:rPr>
              <a:t>www.sadhvisoft.com</a:t>
            </a:r>
            <a:br>
              <a:rPr lang="en-IN" sz="1200" b="1" dirty="0">
                <a:latin typeface="+mn-lt"/>
              </a:rPr>
            </a:br>
            <a:endParaRPr lang="en-IN" sz="1200" b="1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3150" y="49126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900" b="1" dirty="0">
                <a:latin typeface="+mn-lt"/>
              </a:rPr>
              <a:t>www.sadhvisoft.com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32">
            <a:extLst>
              <a:ext uri="{FF2B5EF4-FFF2-40B4-BE49-F238E27FC236}">
                <a16:creationId xmlns:a16="http://schemas.microsoft.com/office/drawing/2014/main" id="{CD1E9B04-361E-5B8D-29BF-0D6C53E0B865}"/>
              </a:ext>
            </a:extLst>
          </p:cNvPr>
          <p:cNvSpPr/>
          <p:nvPr/>
        </p:nvSpPr>
        <p:spPr>
          <a:xfrm>
            <a:off x="313190" y="1080917"/>
            <a:ext cx="1507145" cy="1162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prstClr val="white"/>
                </a:solidFill>
                <a:ea typeface="Microsoft YaHei UI" panose="020B0503020204020204" pitchFamily="34" charset="-122"/>
                <a:sym typeface="思源黑体 CN Normal" panose="020B0400000000000000" pitchFamily="34" charset="-122"/>
              </a:rPr>
              <a:t>01</a:t>
            </a:r>
            <a:endParaRPr lang="zh-CN" altLang="en-US" sz="5400" b="1" dirty="0">
              <a:solidFill>
                <a:prstClr val="white"/>
              </a:solidFill>
              <a:ea typeface="Microsoft YaHei UI" panose="020B0503020204020204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A31C1-2748-4350-41CA-E42923240746}"/>
              </a:ext>
            </a:extLst>
          </p:cNvPr>
          <p:cNvSpPr txBox="1"/>
          <p:nvPr/>
        </p:nvSpPr>
        <p:spPr>
          <a:xfrm>
            <a:off x="115024" y="2357212"/>
            <a:ext cx="201960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1" b="1" dirty="0">
                <a:solidFill>
                  <a:schemeClr val="tx2">
                    <a:lumMod val="10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About Project</a:t>
            </a:r>
            <a:endParaRPr lang="es-ES" altLang="zh-CN" sz="1801" b="1" dirty="0">
              <a:solidFill>
                <a:schemeClr val="tx2">
                  <a:lumMod val="10000"/>
                </a:schemeClr>
              </a:solidFill>
              <a:latin typeface="+mn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Oval 32">
            <a:extLst>
              <a:ext uri="{FF2B5EF4-FFF2-40B4-BE49-F238E27FC236}">
                <a16:creationId xmlns:a16="http://schemas.microsoft.com/office/drawing/2014/main" id="{707E5113-5867-CAE3-7EE6-D0F1328C38E3}"/>
              </a:ext>
            </a:extLst>
          </p:cNvPr>
          <p:cNvSpPr/>
          <p:nvPr/>
        </p:nvSpPr>
        <p:spPr>
          <a:xfrm>
            <a:off x="2311587" y="1080917"/>
            <a:ext cx="1459550" cy="1162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prstClr val="white"/>
                </a:solidFill>
                <a:ea typeface="Microsoft YaHei UI" panose="020B0503020204020204" pitchFamily="34" charset="-122"/>
                <a:sym typeface="思源黑体 CN Normal" panose="020B0400000000000000" pitchFamily="34" charset="-122"/>
              </a:rPr>
              <a:t>02</a:t>
            </a:r>
            <a:endParaRPr lang="zh-CN" altLang="en-US" sz="5400" b="1" dirty="0">
              <a:solidFill>
                <a:prstClr val="white"/>
              </a:solidFill>
              <a:ea typeface="Microsoft YaHei UI" panose="020B0503020204020204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84E39-7F10-3C1F-B091-D2D7B89D7FB4}"/>
              </a:ext>
            </a:extLst>
          </p:cNvPr>
          <p:cNvSpPr txBox="1"/>
          <p:nvPr/>
        </p:nvSpPr>
        <p:spPr>
          <a:xfrm>
            <a:off x="2134631" y="2390569"/>
            <a:ext cx="201960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1" b="1" dirty="0">
                <a:solidFill>
                  <a:schemeClr val="tx2">
                    <a:lumMod val="10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Details of Data</a:t>
            </a:r>
            <a:endParaRPr lang="es-ES" altLang="zh-CN" sz="1801" b="1" dirty="0">
              <a:solidFill>
                <a:schemeClr val="tx2">
                  <a:lumMod val="10000"/>
                </a:schemeClr>
              </a:solidFill>
              <a:latin typeface="+mn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Oval 32">
            <a:extLst>
              <a:ext uri="{FF2B5EF4-FFF2-40B4-BE49-F238E27FC236}">
                <a16:creationId xmlns:a16="http://schemas.microsoft.com/office/drawing/2014/main" id="{59B27F52-6D3D-F638-F0F2-066CCDF9FC87}"/>
              </a:ext>
            </a:extLst>
          </p:cNvPr>
          <p:cNvSpPr/>
          <p:nvPr/>
        </p:nvSpPr>
        <p:spPr>
          <a:xfrm>
            <a:off x="4192033" y="1025881"/>
            <a:ext cx="1437062" cy="123258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prstClr val="white"/>
                </a:solidFill>
                <a:ea typeface="Microsoft YaHei UI" panose="020B0503020204020204" pitchFamily="34" charset="-122"/>
                <a:sym typeface="思源黑体 CN Normal" panose="020B0400000000000000" pitchFamily="34" charset="-122"/>
              </a:rPr>
              <a:t>03</a:t>
            </a:r>
            <a:endParaRPr lang="zh-CN" altLang="en-US" sz="6000" b="1" dirty="0">
              <a:solidFill>
                <a:prstClr val="white"/>
              </a:solidFill>
              <a:ea typeface="Microsoft YaHei UI" panose="020B0503020204020204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900B25-9C6C-54FF-5D86-5B7327A21647}"/>
              </a:ext>
            </a:extLst>
          </p:cNvPr>
          <p:cNvSpPr txBox="1"/>
          <p:nvPr/>
        </p:nvSpPr>
        <p:spPr>
          <a:xfrm>
            <a:off x="3991269" y="2405959"/>
            <a:ext cx="201960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1" b="1" dirty="0">
                <a:latin typeface="+mn-lt"/>
              </a:rPr>
              <a:t>Tools Used</a:t>
            </a:r>
            <a:endParaRPr lang="es-ES" altLang="zh-CN" sz="1801" b="1" dirty="0">
              <a:latin typeface="+mn-lt"/>
            </a:endParaRPr>
          </a:p>
        </p:txBody>
      </p:sp>
      <p:sp>
        <p:nvSpPr>
          <p:cNvPr id="15" name="Oval 32">
            <a:extLst>
              <a:ext uri="{FF2B5EF4-FFF2-40B4-BE49-F238E27FC236}">
                <a16:creationId xmlns:a16="http://schemas.microsoft.com/office/drawing/2014/main" id="{3E168F7E-7BE4-2ED9-F480-6D64E327068C}"/>
              </a:ext>
            </a:extLst>
          </p:cNvPr>
          <p:cNvSpPr/>
          <p:nvPr/>
        </p:nvSpPr>
        <p:spPr>
          <a:xfrm>
            <a:off x="6273589" y="1025883"/>
            <a:ext cx="1505845" cy="12325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prstClr val="white"/>
                </a:solidFill>
                <a:ea typeface="Microsoft YaHei UI" panose="020B0503020204020204" pitchFamily="34" charset="-122"/>
                <a:sym typeface="思源黑体 CN Normal" panose="020B0400000000000000" pitchFamily="34" charset="-122"/>
              </a:rPr>
              <a:t>04</a:t>
            </a:r>
            <a:endParaRPr lang="zh-CN" altLang="en-US" sz="6000" b="1" dirty="0">
              <a:solidFill>
                <a:prstClr val="white"/>
              </a:solidFill>
              <a:ea typeface="Microsoft YaHei UI" panose="020B0503020204020204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B1F118-FE0A-2F2D-55EF-BE054A2B750A}"/>
              </a:ext>
            </a:extLst>
          </p:cNvPr>
          <p:cNvSpPr txBox="1"/>
          <p:nvPr/>
        </p:nvSpPr>
        <p:spPr>
          <a:xfrm>
            <a:off x="6131301" y="2390569"/>
            <a:ext cx="201960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1" b="1" dirty="0">
                <a:solidFill>
                  <a:schemeClr val="tx2">
                    <a:lumMod val="10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Main KPI’s</a:t>
            </a:r>
            <a:endParaRPr lang="es-ES" altLang="zh-CN" sz="1801" b="1" dirty="0">
              <a:solidFill>
                <a:schemeClr val="tx2">
                  <a:lumMod val="10000"/>
                </a:schemeClr>
              </a:solidFill>
              <a:latin typeface="+mn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1AF44-6A55-B7AB-12D9-A4885C8F3961}"/>
              </a:ext>
            </a:extLst>
          </p:cNvPr>
          <p:cNvSpPr txBox="1"/>
          <p:nvPr/>
        </p:nvSpPr>
        <p:spPr>
          <a:xfrm>
            <a:off x="-800863" y="48237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CD1E9B04-361E-5B8D-29BF-0D6C53E0B865}"/>
              </a:ext>
            </a:extLst>
          </p:cNvPr>
          <p:cNvSpPr/>
          <p:nvPr/>
        </p:nvSpPr>
        <p:spPr>
          <a:xfrm>
            <a:off x="1456006" y="3138299"/>
            <a:ext cx="1432199" cy="1162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prstClr val="white"/>
                </a:solidFill>
                <a:ea typeface="Microsoft YaHei UI" panose="020B0503020204020204" pitchFamily="34" charset="-122"/>
                <a:sym typeface="思源黑体 CN Normal" panose="020B0400000000000000" pitchFamily="34" charset="-122"/>
              </a:rPr>
              <a:t>05</a:t>
            </a:r>
            <a:endParaRPr lang="zh-CN" altLang="en-US" sz="6000" b="1" dirty="0">
              <a:solidFill>
                <a:prstClr val="white"/>
              </a:solidFill>
              <a:ea typeface="Microsoft YaHei UI" panose="020B0503020204020204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A31C1-2748-4350-41CA-E42923240746}"/>
              </a:ext>
            </a:extLst>
          </p:cNvPr>
          <p:cNvSpPr txBox="1"/>
          <p:nvPr/>
        </p:nvSpPr>
        <p:spPr>
          <a:xfrm>
            <a:off x="1124828" y="4367763"/>
            <a:ext cx="201960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1" b="1" dirty="0">
                <a:solidFill>
                  <a:schemeClr val="tx2">
                    <a:lumMod val="10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Screenshots</a:t>
            </a:r>
            <a:endParaRPr lang="es-ES" altLang="zh-CN" sz="1801" b="1" dirty="0">
              <a:solidFill>
                <a:schemeClr val="tx2">
                  <a:lumMod val="10000"/>
                </a:schemeClr>
              </a:solidFill>
              <a:latin typeface="+mn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1" name="Oval 32">
            <a:extLst>
              <a:ext uri="{FF2B5EF4-FFF2-40B4-BE49-F238E27FC236}">
                <a16:creationId xmlns:a16="http://schemas.microsoft.com/office/drawing/2014/main" id="{CD1E9B04-361E-5B8D-29BF-0D6C53E0B865}"/>
              </a:ext>
            </a:extLst>
          </p:cNvPr>
          <p:cNvSpPr/>
          <p:nvPr/>
        </p:nvSpPr>
        <p:spPr>
          <a:xfrm>
            <a:off x="3771137" y="3168288"/>
            <a:ext cx="1436935" cy="1162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prstClr val="white"/>
                </a:solidFill>
                <a:ea typeface="Microsoft YaHei UI" panose="020B0503020204020204" pitchFamily="34" charset="-122"/>
                <a:sym typeface="思源黑体 CN Normal" panose="020B0400000000000000" pitchFamily="34" charset="-122"/>
              </a:rPr>
              <a:t>06</a:t>
            </a:r>
            <a:endParaRPr lang="zh-CN" altLang="en-US" sz="6000" b="1" dirty="0">
              <a:solidFill>
                <a:prstClr val="white"/>
              </a:solidFill>
              <a:ea typeface="Microsoft YaHei UI" panose="020B0503020204020204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1A31C1-2748-4350-41CA-E42923240746}"/>
              </a:ext>
            </a:extLst>
          </p:cNvPr>
          <p:cNvSpPr txBox="1"/>
          <p:nvPr/>
        </p:nvSpPr>
        <p:spPr>
          <a:xfrm>
            <a:off x="3512428" y="4385481"/>
            <a:ext cx="201960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1" b="1" dirty="0">
                <a:solidFill>
                  <a:schemeClr val="tx2">
                    <a:lumMod val="10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My Design</a:t>
            </a:r>
            <a:endParaRPr lang="es-ES" altLang="zh-CN" sz="1801" b="1" dirty="0">
              <a:solidFill>
                <a:schemeClr val="tx2">
                  <a:lumMod val="10000"/>
                </a:schemeClr>
              </a:solidFill>
              <a:latin typeface="+mn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Oval 32">
            <a:extLst>
              <a:ext uri="{FF2B5EF4-FFF2-40B4-BE49-F238E27FC236}">
                <a16:creationId xmlns:a16="http://schemas.microsoft.com/office/drawing/2014/main" id="{CD1E9B04-361E-5B8D-29BF-0D6C53E0B865}"/>
              </a:ext>
            </a:extLst>
          </p:cNvPr>
          <p:cNvSpPr/>
          <p:nvPr/>
        </p:nvSpPr>
        <p:spPr>
          <a:xfrm>
            <a:off x="5725551" y="3203941"/>
            <a:ext cx="1505664" cy="11638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prstClr val="white"/>
                </a:solidFill>
                <a:ea typeface="Microsoft YaHei UI" panose="020B0503020204020204" pitchFamily="34" charset="-122"/>
                <a:sym typeface="思源黑体 CN Normal" panose="020B0400000000000000" pitchFamily="34" charset="-122"/>
              </a:rPr>
              <a:t>07</a:t>
            </a:r>
            <a:endParaRPr lang="zh-CN" altLang="en-US" sz="6000" b="1" dirty="0">
              <a:solidFill>
                <a:prstClr val="white"/>
              </a:solidFill>
              <a:ea typeface="Microsoft YaHei UI" panose="020B0503020204020204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1A31C1-2748-4350-41CA-E42923240746}"/>
              </a:ext>
            </a:extLst>
          </p:cNvPr>
          <p:cNvSpPr txBox="1"/>
          <p:nvPr/>
        </p:nvSpPr>
        <p:spPr>
          <a:xfrm>
            <a:off x="5629095" y="4385481"/>
            <a:ext cx="201960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1" b="1" dirty="0">
                <a:solidFill>
                  <a:schemeClr val="tx2">
                    <a:lumMod val="10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Conclusion</a:t>
            </a:r>
            <a:endParaRPr lang="es-ES" altLang="zh-CN" sz="1801" b="1" dirty="0">
              <a:solidFill>
                <a:schemeClr val="tx2">
                  <a:lumMod val="10000"/>
                </a:schemeClr>
              </a:solidFill>
              <a:latin typeface="+mn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49" y="93437"/>
            <a:ext cx="851244" cy="79376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033150" y="49126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900" b="1" dirty="0">
                <a:latin typeface="+mn-lt"/>
              </a:rPr>
              <a:t>www.sadhvisoft.com</a:t>
            </a:r>
          </a:p>
        </p:txBody>
      </p:sp>
    </p:spTree>
    <p:extLst>
      <p:ext uri="{BB962C8B-B14F-4D97-AF65-F5344CB8AC3E}">
        <p14:creationId xmlns:p14="http://schemas.microsoft.com/office/powerpoint/2010/main" val="398243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65"/>
                            </p:stCondLst>
                            <p:childTnLst>
                              <p:par>
                                <p:cTn id="10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65"/>
                            </p:stCondLst>
                            <p:childTnLst>
                              <p:par>
                                <p:cTn id="19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65"/>
                            </p:stCondLst>
                            <p:childTnLst>
                              <p:par>
                                <p:cTn id="28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65"/>
                            </p:stCondLst>
                            <p:childTnLst>
                              <p:par>
                                <p:cTn id="37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65"/>
                            </p:stCondLst>
                            <p:childTnLst>
                              <p:par>
                                <p:cTn id="46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65"/>
                            </p:stCondLst>
                            <p:childTnLst>
                              <p:par>
                                <p:cTn id="5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65"/>
                            </p:stCondLst>
                            <p:childTnLst>
                              <p:par>
                                <p:cTn id="64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/>
      <p:bldP spid="12" grpId="0" animBg="1"/>
      <p:bldP spid="14" grpId="0"/>
      <p:bldP spid="15" grpId="0" animBg="1"/>
      <p:bldP spid="17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85109" y="1004661"/>
            <a:ext cx="8520601" cy="341640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 Amazon sales data is crucial for understanding customer preferences and optimizing product offerings. However, extracting meaningful insights from the dataset, including product details, user reviews, and pricing information, poses a challenge. The problem at hand is to develop a systematic approach for extracting valuable information from this dataset, enabling businesses to enhance decision-making, identify popular products, and improve overall customer satisfaction. The goal is to derive actionable insights that can inform marketing strategies, pricing decisions, and product improvements based on user feedback. </a:t>
            </a:r>
            <a:endParaRPr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49" y="93437"/>
            <a:ext cx="851244" cy="793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A31C1-2748-4350-41CA-E42923240746}"/>
              </a:ext>
            </a:extLst>
          </p:cNvPr>
          <p:cNvSpPr txBox="1"/>
          <p:nvPr/>
        </p:nvSpPr>
        <p:spPr>
          <a:xfrm>
            <a:off x="-151375" y="112664"/>
            <a:ext cx="3758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ABOUT PROJECT</a:t>
            </a:r>
            <a:endParaRPr lang="es-ES" altLang="zh-CN" sz="2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3150" y="49126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900" b="1" dirty="0">
                <a:latin typeface="+mn-lt"/>
              </a:rPr>
              <a:t>www.sadhvisoft.com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6"/>
            <a:ext cx="8520601" cy="341640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ating data.  The primary dataset used for this analysis is the 'Amazon sales analysis.csv’ file containing the detailed information about each review and rating made by the customer</a:t>
            </a:r>
            <a:endParaRPr lang="en-US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EDA  will be performing in amazon sales data analysis and it a interesting dataset to work on . Explore the popularity of products based on the number of user reviews and ratings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data loading and inspection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handling the missing values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data cleaning and formatting</a:t>
            </a:r>
          </a:p>
          <a:p>
            <a:pPr marL="0" indent="0">
              <a:spcAft>
                <a:spcPts val="1200"/>
              </a:spcAft>
              <a:buNone/>
            </a:pPr>
            <a:endParaRPr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84E39-7F10-3C1F-B091-D2D7B89D7FB4}"/>
              </a:ext>
            </a:extLst>
          </p:cNvPr>
          <p:cNvSpPr txBox="1"/>
          <p:nvPr/>
        </p:nvSpPr>
        <p:spPr>
          <a:xfrm>
            <a:off x="0" y="93437"/>
            <a:ext cx="3596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DETAILS OF DATA</a:t>
            </a:r>
            <a:endParaRPr lang="es-ES" altLang="zh-CN" sz="2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49" y="93437"/>
            <a:ext cx="851244" cy="7937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7950" y="4889585"/>
            <a:ext cx="4572000" cy="2540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051" b="1" dirty="0">
                <a:latin typeface="+mn-lt"/>
              </a:rPr>
              <a:t>www.sadhvisoft.com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6"/>
            <a:ext cx="8520601" cy="341640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rmAutofit/>
          </a:bodyPr>
          <a:lstStyle/>
          <a:p>
            <a:pPr marL="285753" indent="-285753"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  <a:p>
            <a:pPr marL="285753" indent="-285753"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</a:t>
            </a:r>
          </a:p>
          <a:p>
            <a:pPr marL="285753" indent="-285753"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Seaborn</a:t>
            </a:r>
          </a:p>
          <a:p>
            <a:pPr marL="285753" indent="-285753"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</a:t>
            </a:r>
          </a:p>
          <a:p>
            <a:pPr marL="0" indent="0">
              <a:spcAft>
                <a:spcPts val="1200"/>
              </a:spcAft>
              <a:buNone/>
            </a:pPr>
            <a:endParaRPr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84E39-7F10-3C1F-B091-D2D7B89D7FB4}"/>
              </a:ext>
            </a:extLst>
          </p:cNvPr>
          <p:cNvSpPr txBox="1"/>
          <p:nvPr/>
        </p:nvSpPr>
        <p:spPr>
          <a:xfrm>
            <a:off x="-75769" y="93437"/>
            <a:ext cx="2984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TOOLS USED</a:t>
            </a:r>
            <a:endParaRPr lang="es-ES" altLang="zh-CN" sz="2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49" y="93437"/>
            <a:ext cx="851244" cy="7937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33150" y="49126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900" b="1" dirty="0">
                <a:latin typeface="+mn-lt"/>
              </a:rPr>
              <a:t>www.sadhvisoft.com</a:t>
            </a:r>
          </a:p>
        </p:txBody>
      </p:sp>
    </p:spTree>
    <p:extLst>
      <p:ext uri="{BB962C8B-B14F-4D97-AF65-F5344CB8AC3E}">
        <p14:creationId xmlns:p14="http://schemas.microsoft.com/office/powerpoint/2010/main" val="54988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1A31C1-2748-4350-41CA-E42923240746}"/>
              </a:ext>
            </a:extLst>
          </p:cNvPr>
          <p:cNvSpPr txBox="1"/>
          <p:nvPr/>
        </p:nvSpPr>
        <p:spPr>
          <a:xfrm>
            <a:off x="122400" y="163982"/>
            <a:ext cx="226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MAIN KPI”s</a:t>
            </a:r>
            <a:endParaRPr lang="es-ES" altLang="zh-CN" sz="2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6"/>
            <a:ext cx="8520601" cy="341640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 </a:t>
            </a:r>
          </a:p>
          <a:p>
            <a:pPr marL="285750" indent="-285750">
              <a:spcAft>
                <a:spcPts val="1200"/>
              </a:spcAft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top 5 products based on rating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the distribution of product prices, including both discounted and actual prices.</a:t>
            </a:r>
            <a:endParaRPr lang="en-GB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and list products that have the highest number of user reviews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the popularity of products based on the number of user reviews and ratings.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most discussed product based on the number of user reviews and ratings.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sz="16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49" y="93437"/>
            <a:ext cx="851244" cy="7937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33150" y="49126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900" b="1" dirty="0">
                <a:latin typeface="+mn-lt"/>
              </a:rPr>
              <a:t>www.sadhvisoft.com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078432" y="151409"/>
            <a:ext cx="1626304" cy="462705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Code </a:t>
            </a:r>
            <a:endParaRPr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A31C1-2748-4350-41CA-E42923240746}"/>
              </a:ext>
            </a:extLst>
          </p:cNvPr>
          <p:cNvSpPr txBox="1"/>
          <p:nvPr/>
        </p:nvSpPr>
        <p:spPr>
          <a:xfrm>
            <a:off x="-403376" y="90894"/>
            <a:ext cx="3758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SCREENSHOTS</a:t>
            </a:r>
            <a:endParaRPr lang="es-ES" altLang="zh-CN" sz="2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49" y="93437"/>
            <a:ext cx="851244" cy="7937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33150" y="49126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900" b="1" dirty="0">
                <a:latin typeface="+mn-lt"/>
              </a:rPr>
              <a:t>www.sadhvisoft.com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711E4F-E6E0-32F7-73D3-35929E575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8" y="560439"/>
            <a:ext cx="4327889" cy="4583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E4FDA6-6B30-5BCA-449A-BB882A104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767" y="887201"/>
            <a:ext cx="4734233" cy="4256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297300" y="857276"/>
            <a:ext cx="8520601" cy="341640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A31C1-2748-4350-41CA-E42923240746}"/>
              </a:ext>
            </a:extLst>
          </p:cNvPr>
          <p:cNvSpPr txBox="1"/>
          <p:nvPr/>
        </p:nvSpPr>
        <p:spPr>
          <a:xfrm>
            <a:off x="-388976" y="93437"/>
            <a:ext cx="3758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SCREENSHOTS</a:t>
            </a:r>
            <a:endParaRPr lang="es-ES" altLang="zh-CN" sz="2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49" y="93437"/>
            <a:ext cx="851244" cy="7937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33150" y="49126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900" b="1" dirty="0">
                <a:latin typeface="+mn-lt"/>
              </a:rPr>
              <a:t>www.sadhvisoft.com</a:t>
            </a:r>
          </a:p>
        </p:txBody>
      </p:sp>
      <p:sp>
        <p:nvSpPr>
          <p:cNvPr id="2" name="Google Shape;81;p17">
            <a:extLst>
              <a:ext uri="{FF2B5EF4-FFF2-40B4-BE49-F238E27FC236}">
                <a16:creationId xmlns:a16="http://schemas.microsoft.com/office/drawing/2014/main" id="{FBF46F78-47AA-6ADC-33E8-397FB1494851}"/>
              </a:ext>
            </a:extLst>
          </p:cNvPr>
          <p:cNvSpPr txBox="1">
            <a:spLocks/>
          </p:cNvSpPr>
          <p:nvPr/>
        </p:nvSpPr>
        <p:spPr>
          <a:xfrm>
            <a:off x="3078432" y="151409"/>
            <a:ext cx="1626304" cy="46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6" marR="0" lvl="0" indent="-3429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11" marR="0" lvl="1" indent="-3175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1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17" marR="0" lvl="2" indent="-3175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1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23" marR="0" lvl="3" indent="-3175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1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29" marR="0" lvl="4" indent="-3175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1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34" marR="0" lvl="5" indent="-3175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1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40" marR="0" lvl="6" indent="-3175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1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46" marR="0" lvl="7" indent="-3175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1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51" marR="0" lvl="8" indent="-3175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1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200"/>
              </a:spcAft>
              <a:buFont typeface="Proxima Nova"/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Code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52BC9-9F9D-66DA-060F-DC0CF1255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2086"/>
            <a:ext cx="4704736" cy="4471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5EB8A7-6C8C-87BD-E0A0-B714BF067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484" y="887200"/>
            <a:ext cx="4439264" cy="42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297300" y="857276"/>
            <a:ext cx="8520601" cy="3416400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A31C1-2748-4350-41CA-E42923240746}"/>
              </a:ext>
            </a:extLst>
          </p:cNvPr>
          <p:cNvSpPr txBox="1"/>
          <p:nvPr/>
        </p:nvSpPr>
        <p:spPr>
          <a:xfrm>
            <a:off x="-316976" y="214380"/>
            <a:ext cx="3758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SCREENSHOTS</a:t>
            </a:r>
            <a:endParaRPr lang="es-ES" altLang="zh-CN" sz="2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49" y="93437"/>
            <a:ext cx="851244" cy="7937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33150" y="49126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900" b="1" dirty="0">
                <a:latin typeface="+mn-lt"/>
              </a:rPr>
              <a:t>www.sadhvisoft.com</a:t>
            </a:r>
          </a:p>
        </p:txBody>
      </p:sp>
      <p:sp>
        <p:nvSpPr>
          <p:cNvPr id="2" name="Google Shape;81;p17">
            <a:extLst>
              <a:ext uri="{FF2B5EF4-FFF2-40B4-BE49-F238E27FC236}">
                <a16:creationId xmlns:a16="http://schemas.microsoft.com/office/drawing/2014/main" id="{64225987-4A52-8DAB-98D8-FAFC17AC5C86}"/>
              </a:ext>
            </a:extLst>
          </p:cNvPr>
          <p:cNvSpPr txBox="1">
            <a:spLocks/>
          </p:cNvSpPr>
          <p:nvPr/>
        </p:nvSpPr>
        <p:spPr>
          <a:xfrm>
            <a:off x="3107929" y="214380"/>
            <a:ext cx="1626304" cy="46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6" marR="0" lvl="0" indent="-3429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11" marR="0" lvl="1" indent="-3175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1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17" marR="0" lvl="2" indent="-3175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1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23" marR="0" lvl="3" indent="-3175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1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29" marR="0" lvl="4" indent="-3175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1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34" marR="0" lvl="5" indent="-3175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1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40" marR="0" lvl="6" indent="-3175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1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46" marR="0" lvl="7" indent="-3175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1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51" marR="0" lvl="8" indent="-31750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1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200"/>
              </a:spcAft>
              <a:buFont typeface="Proxima Nova"/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Code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3812A-6FFF-097F-4959-C9FDD1A2A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37600"/>
            <a:ext cx="4734233" cy="440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5285D3-22F7-5C00-BE6A-D75285AA6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233" y="887201"/>
            <a:ext cx="4409767" cy="42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dhvisoft Internship Project Report" id="{75C6D592-9FE7-4D6B-A858-7EB9B4B26504}" vid="{D250A01E-B621-4EF6-BE24-DB430F3412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Sadhvisoft Internship Project Report</Template>
  <TotalTime>191</TotalTime>
  <Words>431</Words>
  <Application>Microsoft Office PowerPoint</Application>
  <PresentationFormat>On-screen Show (16:9)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Proxima Nova</vt:lpstr>
      <vt:lpstr>Arial</vt:lpstr>
      <vt:lpstr>Calibri</vt:lpstr>
      <vt:lpstr>Alfa Slab One</vt:lpstr>
      <vt:lpstr>-apple-system</vt:lpstr>
      <vt:lpstr>Times New Roman</vt:lpstr>
      <vt:lpstr>Gameday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Mohammed Shanofar</cp:lastModifiedBy>
  <cp:revision>32</cp:revision>
  <dcterms:created xsi:type="dcterms:W3CDTF">2023-10-31T07:46:29Z</dcterms:created>
  <dcterms:modified xsi:type="dcterms:W3CDTF">2023-11-24T06:52:32Z</dcterms:modified>
</cp:coreProperties>
</file>