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A11BA-F293-4E32-9418-E67BFDA10EA7}"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416584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A11BA-F293-4E32-9418-E67BFDA10EA7}"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150624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A11BA-F293-4E32-9418-E67BFDA10EA7}"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3297084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A11BA-F293-4E32-9418-E67BFDA10EA7}"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B4805-B2BD-4A82-9154-3017C2B57D6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326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A11BA-F293-4E32-9418-E67BFDA10EA7}"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332992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8A11BA-F293-4E32-9418-E67BFDA10EA7}"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729442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8A11BA-F293-4E32-9418-E67BFDA10EA7}"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3655201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A11BA-F293-4E32-9418-E67BFDA10EA7}"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1549141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A11BA-F293-4E32-9418-E67BFDA10EA7}"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119986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A11BA-F293-4E32-9418-E67BFDA10EA7}"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129201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A11BA-F293-4E32-9418-E67BFDA10EA7}"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188976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A11BA-F293-4E32-9418-E67BFDA10EA7}"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1018095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A11BA-F293-4E32-9418-E67BFDA10EA7}"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342434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A11BA-F293-4E32-9418-E67BFDA10EA7}"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92146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A11BA-F293-4E32-9418-E67BFDA10EA7}"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121695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A11BA-F293-4E32-9418-E67BFDA10EA7}"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207457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A11BA-F293-4E32-9418-E67BFDA10EA7}"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B4805-B2BD-4A82-9154-3017C2B57D63}" type="slidenum">
              <a:rPr lang="en-IN" smtClean="0"/>
              <a:t>‹#›</a:t>
            </a:fld>
            <a:endParaRPr lang="en-IN"/>
          </a:p>
        </p:txBody>
      </p:sp>
    </p:spTree>
    <p:extLst>
      <p:ext uri="{BB962C8B-B14F-4D97-AF65-F5344CB8AC3E}">
        <p14:creationId xmlns:p14="http://schemas.microsoft.com/office/powerpoint/2010/main" val="67628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28A11BA-F293-4E32-9418-E67BFDA10EA7}" type="datetimeFigureOut">
              <a:rPr lang="en-IN" smtClean="0"/>
              <a:t>15-11-2024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7CB4805-B2BD-4A82-9154-3017C2B57D63}" type="slidenum">
              <a:rPr lang="en-IN" smtClean="0"/>
              <a:t>‹#›</a:t>
            </a:fld>
            <a:endParaRPr lang="en-IN"/>
          </a:p>
        </p:txBody>
      </p:sp>
    </p:spTree>
    <p:extLst>
      <p:ext uri="{BB962C8B-B14F-4D97-AF65-F5344CB8AC3E}">
        <p14:creationId xmlns:p14="http://schemas.microsoft.com/office/powerpoint/2010/main" val="3410988758"/>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1295-F29B-85C2-AFCD-333CFA37E836}"/>
              </a:ext>
            </a:extLst>
          </p:cNvPr>
          <p:cNvSpPr>
            <a:spLocks noGrp="1"/>
          </p:cNvSpPr>
          <p:nvPr>
            <p:ph type="ctrTitle"/>
          </p:nvPr>
        </p:nvSpPr>
        <p:spPr>
          <a:xfrm>
            <a:off x="1392115" y="330751"/>
            <a:ext cx="9144000" cy="2387600"/>
          </a:xfrm>
        </p:spPr>
        <p:txBody>
          <a:bodyPr>
            <a:normAutofit/>
          </a:bodyPr>
          <a:lstStyle/>
          <a:p>
            <a:r>
              <a:rPr lang="en-US" b="1" cap="all" spc="100" dirty="0">
                <a:solidFill>
                  <a:schemeClr val="tx1"/>
                </a:solidFill>
                <a:effectLst>
                  <a:outerShdw blurRad="38100" dist="38100" dir="2700000" algn="tl">
                    <a:srgbClr val="000000">
                      <a:alpha val="43137"/>
                    </a:srgbClr>
                  </a:outerShdw>
                </a:effectLst>
                <a:latin typeface="Calibri" panose="020F0502020204030204" pitchFamily="34" charset="0"/>
                <a:ea typeface="Verdana" panose="020B0604030504040204" pitchFamily="34" charset="0"/>
                <a:cs typeface="Verdana" panose="020B0604030504040204" pitchFamily="34" charset="0"/>
              </a:rPr>
              <a:t>digital music store analysis </a:t>
            </a:r>
            <a:endParaRPr lang="en-IN" sz="23900"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14420A66-C385-2BE2-6D30-6D00DDC5254B}"/>
              </a:ext>
            </a:extLst>
          </p:cNvPr>
          <p:cNvSpPr>
            <a:spLocks noGrp="1"/>
          </p:cNvSpPr>
          <p:nvPr>
            <p:ph type="subTitle" idx="1"/>
          </p:nvPr>
        </p:nvSpPr>
        <p:spPr>
          <a:xfrm>
            <a:off x="1304193" y="3311769"/>
            <a:ext cx="9144000" cy="1655762"/>
          </a:xfrm>
        </p:spPr>
        <p:txBody>
          <a:bodyPr>
            <a:normAutofit/>
          </a:bodyPr>
          <a:lstStyle/>
          <a:p>
            <a:r>
              <a:rPr lang="en-IN" sz="3600" b="1" dirty="0">
                <a:effectLst>
                  <a:outerShdw blurRad="38100" dist="38100" dir="2700000" algn="tl">
                    <a:srgbClr val="000000">
                      <a:alpha val="43137"/>
                    </a:srgbClr>
                  </a:outerShdw>
                </a:effectLst>
              </a:rPr>
              <a:t>Using PostgreSQL</a:t>
            </a:r>
          </a:p>
        </p:txBody>
      </p:sp>
      <p:pic>
        <p:nvPicPr>
          <p:cNvPr id="1026" name="Picture 2" descr="logo">
            <a:extLst>
              <a:ext uri="{FF2B5EF4-FFF2-40B4-BE49-F238E27FC236}">
                <a16:creationId xmlns:a16="http://schemas.microsoft.com/office/drawing/2014/main" id="{6FEF4211-397D-19B7-C80B-3BEA683AF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93" y="4247907"/>
            <a:ext cx="19050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614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590F-6D83-B829-5D03-BCB6D22E1BAC}"/>
              </a:ext>
            </a:extLst>
          </p:cNvPr>
          <p:cNvSpPr>
            <a:spLocks noGrp="1"/>
          </p:cNvSpPr>
          <p:nvPr>
            <p:ph type="title"/>
          </p:nvPr>
        </p:nvSpPr>
        <p:spPr/>
        <p:txBody>
          <a:bodyPr>
            <a:noAutofit/>
          </a:bodyPr>
          <a:lstStyle/>
          <a:p>
            <a:r>
              <a:rPr lang="en-US" sz="2800" b="1" dirty="0">
                <a:solidFill>
                  <a:schemeClr val="tx1"/>
                </a:solidFill>
              </a:rPr>
              <a:t>Q8: Return all the track names that have a song length longer than the average song length. </a:t>
            </a:r>
            <a:br>
              <a:rPr lang="en-US" sz="2800" b="1" dirty="0">
                <a:solidFill>
                  <a:schemeClr val="tx1"/>
                </a:solidFill>
              </a:rPr>
            </a:br>
            <a:r>
              <a:rPr lang="en-US" sz="2800" b="1" dirty="0">
                <a:solidFill>
                  <a:schemeClr val="tx1"/>
                </a:solidFill>
              </a:rPr>
              <a:t>Return the Name and Milliseconds for each track. Order by the song length with the longest songs listed first.</a:t>
            </a:r>
            <a:endParaRPr lang="en-IN" sz="2800" b="1" dirty="0">
              <a:solidFill>
                <a:schemeClr val="tx1"/>
              </a:solidFill>
            </a:endParaRPr>
          </a:p>
        </p:txBody>
      </p:sp>
      <p:pic>
        <p:nvPicPr>
          <p:cNvPr id="5" name="Content Placeholder 4">
            <a:extLst>
              <a:ext uri="{FF2B5EF4-FFF2-40B4-BE49-F238E27FC236}">
                <a16:creationId xmlns:a16="http://schemas.microsoft.com/office/drawing/2014/main" id="{F9DA994C-2AC6-916C-4ADC-5D231CC99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0629" y="2689805"/>
            <a:ext cx="5106113" cy="3057952"/>
          </a:xfrm>
        </p:spPr>
      </p:pic>
      <p:pic>
        <p:nvPicPr>
          <p:cNvPr id="7" name="Picture 6">
            <a:extLst>
              <a:ext uri="{FF2B5EF4-FFF2-40B4-BE49-F238E27FC236}">
                <a16:creationId xmlns:a16="http://schemas.microsoft.com/office/drawing/2014/main" id="{DFC729AA-69F8-FBB2-D5C6-46DFB913E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58" y="2689805"/>
            <a:ext cx="4210638" cy="2093775"/>
          </a:xfrm>
          <a:prstGeom prst="rect">
            <a:avLst/>
          </a:prstGeom>
        </p:spPr>
      </p:pic>
    </p:spTree>
    <p:extLst>
      <p:ext uri="{BB962C8B-B14F-4D97-AF65-F5344CB8AC3E}">
        <p14:creationId xmlns:p14="http://schemas.microsoft.com/office/powerpoint/2010/main" val="289117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888B-EFD0-1F45-D36D-90738856E630}"/>
              </a:ext>
            </a:extLst>
          </p:cNvPr>
          <p:cNvSpPr>
            <a:spLocks noGrp="1"/>
          </p:cNvSpPr>
          <p:nvPr>
            <p:ph type="title"/>
          </p:nvPr>
        </p:nvSpPr>
        <p:spPr/>
        <p:txBody>
          <a:bodyPr>
            <a:noAutofit/>
          </a:bodyPr>
          <a:lstStyle/>
          <a:p>
            <a:r>
              <a:rPr lang="en-US" sz="2800" b="1" dirty="0">
                <a:solidFill>
                  <a:schemeClr val="tx1"/>
                </a:solidFill>
                <a:latin typeface="+mn-lt"/>
              </a:rPr>
              <a:t>Q9: Find how much amount spent by each customer on artists. Write a query to return the customer name, artist name, and total spent</a:t>
            </a:r>
            <a:endParaRPr lang="en-IN" sz="2800" b="1" dirty="0">
              <a:solidFill>
                <a:schemeClr val="tx1"/>
              </a:solidFill>
              <a:latin typeface="+mn-lt"/>
            </a:endParaRPr>
          </a:p>
        </p:txBody>
      </p:sp>
      <p:sp>
        <p:nvSpPr>
          <p:cNvPr id="9" name="Content Placeholder 8">
            <a:extLst>
              <a:ext uri="{FF2B5EF4-FFF2-40B4-BE49-F238E27FC236}">
                <a16:creationId xmlns:a16="http://schemas.microsoft.com/office/drawing/2014/main" id="{11399620-7225-4B9A-7E03-2CCF404C509E}"/>
              </a:ext>
            </a:extLst>
          </p:cNvPr>
          <p:cNvSpPr>
            <a:spLocks noGrp="1"/>
          </p:cNvSpPr>
          <p:nvPr>
            <p:ph idx="1"/>
          </p:nvPr>
        </p:nvSpPr>
        <p:spPr>
          <a:xfrm>
            <a:off x="4571040" y="2658544"/>
            <a:ext cx="7295054" cy="1325563"/>
          </a:xfrm>
        </p:spPr>
        <p:txBody>
          <a:bodyPr/>
          <a:lstStyle/>
          <a:p>
            <a:endParaRPr lang="en-IN" dirty="0"/>
          </a:p>
        </p:txBody>
      </p:sp>
      <p:pic>
        <p:nvPicPr>
          <p:cNvPr id="7" name="Picture 6">
            <a:extLst>
              <a:ext uri="{FF2B5EF4-FFF2-40B4-BE49-F238E27FC236}">
                <a16:creationId xmlns:a16="http://schemas.microsoft.com/office/drawing/2014/main" id="{E5034714-B8E2-A6FA-3E10-DCECB7A41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336" y="1963416"/>
            <a:ext cx="6895409" cy="4529459"/>
          </a:xfrm>
          <a:prstGeom prst="rect">
            <a:avLst/>
          </a:prstGeom>
        </p:spPr>
      </p:pic>
      <p:pic>
        <p:nvPicPr>
          <p:cNvPr id="10" name="Content Placeholder 4">
            <a:extLst>
              <a:ext uri="{FF2B5EF4-FFF2-40B4-BE49-F238E27FC236}">
                <a16:creationId xmlns:a16="http://schemas.microsoft.com/office/drawing/2014/main" id="{9DE29C34-7920-18E0-0FBF-DF5374390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726" y="4863873"/>
            <a:ext cx="7295054" cy="1629002"/>
          </a:xfrm>
          <a:prstGeom prst="rect">
            <a:avLst/>
          </a:prstGeom>
        </p:spPr>
      </p:pic>
    </p:spTree>
    <p:extLst>
      <p:ext uri="{BB962C8B-B14F-4D97-AF65-F5344CB8AC3E}">
        <p14:creationId xmlns:p14="http://schemas.microsoft.com/office/powerpoint/2010/main" val="196210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43D2-F573-B717-E467-4D632AD62144}"/>
              </a:ext>
            </a:extLst>
          </p:cNvPr>
          <p:cNvSpPr>
            <a:spLocks noGrp="1"/>
          </p:cNvSpPr>
          <p:nvPr>
            <p:ph type="title"/>
          </p:nvPr>
        </p:nvSpPr>
        <p:spPr/>
        <p:txBody>
          <a:bodyPr>
            <a:normAutofit fontScale="90000"/>
          </a:bodyPr>
          <a:lstStyle/>
          <a:p>
            <a:r>
              <a:rPr lang="en-US" sz="2700" b="1" dirty="0">
                <a:solidFill>
                  <a:schemeClr val="tx1"/>
                </a:solidFill>
                <a:latin typeface="+mn-lt"/>
              </a:rPr>
              <a:t>Q10: We want to find out the most popular music Genre for each country. We determine the most popular genre as the genre </a:t>
            </a:r>
            <a:br>
              <a:rPr lang="en-US" sz="2700" b="1" dirty="0">
                <a:solidFill>
                  <a:schemeClr val="tx1"/>
                </a:solidFill>
                <a:latin typeface="+mn-lt"/>
              </a:rPr>
            </a:br>
            <a:r>
              <a:rPr lang="en-US" sz="2700" b="1" dirty="0">
                <a:solidFill>
                  <a:schemeClr val="tx1"/>
                </a:solidFill>
                <a:latin typeface="+mn-lt"/>
              </a:rPr>
              <a:t>with the highest amount of purchases. Write a query that returns each country along with the top Genre. For countries where </a:t>
            </a:r>
            <a:br>
              <a:rPr lang="en-US" sz="2700" b="1" dirty="0">
                <a:solidFill>
                  <a:schemeClr val="tx1"/>
                </a:solidFill>
                <a:latin typeface="+mn-lt"/>
              </a:rPr>
            </a:br>
            <a:r>
              <a:rPr lang="en-US" sz="2700" b="1" dirty="0">
                <a:solidFill>
                  <a:schemeClr val="tx1"/>
                </a:solidFill>
                <a:latin typeface="+mn-lt"/>
              </a:rPr>
              <a:t>the maximum number of purchases is shared return all Genres.</a:t>
            </a:r>
            <a:endParaRPr lang="en-IN" b="1" dirty="0">
              <a:solidFill>
                <a:schemeClr val="tx1"/>
              </a:solidFill>
              <a:latin typeface="+mn-lt"/>
            </a:endParaRPr>
          </a:p>
        </p:txBody>
      </p:sp>
      <p:pic>
        <p:nvPicPr>
          <p:cNvPr id="7" name="Picture 6">
            <a:extLst>
              <a:ext uri="{FF2B5EF4-FFF2-40B4-BE49-F238E27FC236}">
                <a16:creationId xmlns:a16="http://schemas.microsoft.com/office/drawing/2014/main" id="{73FAC8D9-4F69-23F2-3975-7DA16FCBB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761" y="2288565"/>
            <a:ext cx="7312270" cy="4252912"/>
          </a:xfrm>
          <a:prstGeom prst="rect">
            <a:avLst/>
          </a:prstGeom>
        </p:spPr>
      </p:pic>
      <p:pic>
        <p:nvPicPr>
          <p:cNvPr id="13" name="Content Placeholder 4">
            <a:extLst>
              <a:ext uri="{FF2B5EF4-FFF2-40B4-BE49-F238E27FC236}">
                <a16:creationId xmlns:a16="http://schemas.microsoft.com/office/drawing/2014/main" id="{A9DBB735-E749-ADFC-799A-5DCC128E11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8962" y="4483790"/>
            <a:ext cx="5682048" cy="2057687"/>
          </a:xfrm>
        </p:spPr>
      </p:pic>
    </p:spTree>
    <p:extLst>
      <p:ext uri="{BB962C8B-B14F-4D97-AF65-F5344CB8AC3E}">
        <p14:creationId xmlns:p14="http://schemas.microsoft.com/office/powerpoint/2010/main" val="328857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F3C0-6000-9BAA-1B9B-F1368EC50F92}"/>
              </a:ext>
            </a:extLst>
          </p:cNvPr>
          <p:cNvSpPr>
            <a:spLocks noGrp="1"/>
          </p:cNvSpPr>
          <p:nvPr>
            <p:ph type="title"/>
          </p:nvPr>
        </p:nvSpPr>
        <p:spPr>
          <a:xfrm>
            <a:off x="838200" y="620102"/>
            <a:ext cx="10515600" cy="1325563"/>
          </a:xfrm>
        </p:spPr>
        <p:txBody>
          <a:bodyPr>
            <a:noAutofit/>
          </a:bodyPr>
          <a:lstStyle/>
          <a:p>
            <a:r>
              <a:rPr lang="en-US" sz="2400" b="1" dirty="0">
                <a:solidFill>
                  <a:schemeClr val="tx1"/>
                </a:solidFill>
                <a:latin typeface="+mn-lt"/>
              </a:rPr>
              <a:t>Q11: Write a query that determines the customer that has spent the most on music for each country. Write a query that returns the country along with the top customer and how much they spent. </a:t>
            </a:r>
            <a:br>
              <a:rPr lang="en-US" sz="2400" b="1" dirty="0">
                <a:solidFill>
                  <a:schemeClr val="tx1"/>
                </a:solidFill>
                <a:latin typeface="+mn-lt"/>
              </a:rPr>
            </a:br>
            <a:r>
              <a:rPr lang="en-US" sz="2400" b="1" dirty="0">
                <a:solidFill>
                  <a:schemeClr val="tx1"/>
                </a:solidFill>
                <a:latin typeface="+mn-lt"/>
              </a:rPr>
              <a:t>For countries where the top amount spent is shared, provide all customers who spent this amount.</a:t>
            </a:r>
            <a:endParaRPr lang="en-IN" sz="2400" b="1" dirty="0">
              <a:solidFill>
                <a:schemeClr val="tx1"/>
              </a:solidFill>
              <a:latin typeface="+mn-lt"/>
            </a:endParaRPr>
          </a:p>
        </p:txBody>
      </p:sp>
      <p:pic>
        <p:nvPicPr>
          <p:cNvPr id="7" name="Picture 6">
            <a:extLst>
              <a:ext uri="{FF2B5EF4-FFF2-40B4-BE49-F238E27FC236}">
                <a16:creationId xmlns:a16="http://schemas.microsoft.com/office/drawing/2014/main" id="{6433D36B-D78F-605C-0AF1-F1B478A4A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230" y="2476801"/>
            <a:ext cx="6863862" cy="2833753"/>
          </a:xfrm>
          <a:prstGeom prst="rect">
            <a:avLst/>
          </a:prstGeom>
        </p:spPr>
      </p:pic>
      <p:pic>
        <p:nvPicPr>
          <p:cNvPr id="13" name="Content Placeholder 4">
            <a:extLst>
              <a:ext uri="{FF2B5EF4-FFF2-40B4-BE49-F238E27FC236}">
                <a16:creationId xmlns:a16="http://schemas.microsoft.com/office/drawing/2014/main" id="{110AB7A5-CDCB-299C-57A9-0EFE4494A7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4088423"/>
            <a:ext cx="5360377" cy="2149476"/>
          </a:xfrm>
        </p:spPr>
      </p:pic>
    </p:spTree>
    <p:extLst>
      <p:ext uri="{BB962C8B-B14F-4D97-AF65-F5344CB8AC3E}">
        <p14:creationId xmlns:p14="http://schemas.microsoft.com/office/powerpoint/2010/main" val="413542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06BC-CC51-AFB0-C2A1-CB6FF537D5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88B0D8-0EC8-0CFE-6246-7D56E51C1E11}"/>
              </a:ext>
            </a:extLst>
          </p:cNvPr>
          <p:cNvSpPr>
            <a:spLocks noGrp="1"/>
          </p:cNvSpPr>
          <p:nvPr>
            <p:ph idx="1"/>
          </p:nvPr>
        </p:nvSpPr>
        <p:spPr/>
        <p:txBody>
          <a:bodyPr/>
          <a:lstStyle/>
          <a:p>
            <a:pPr marL="0" indent="0">
              <a:buNone/>
            </a:pPr>
            <a:r>
              <a:rPr lang="en-IN" dirty="0"/>
              <a:t>					</a:t>
            </a:r>
          </a:p>
          <a:p>
            <a:pPr marL="0" indent="0">
              <a:buNone/>
            </a:pPr>
            <a:r>
              <a:rPr lang="en-IN" dirty="0"/>
              <a:t>				</a:t>
            </a:r>
            <a:r>
              <a:rPr lang="en-IN" sz="4000" b="1" dirty="0">
                <a:solidFill>
                  <a:schemeClr val="tx1"/>
                </a:solidFill>
              </a:rPr>
              <a:t>THANK YOU</a:t>
            </a:r>
            <a:endParaRPr lang="en-IN" b="1" dirty="0">
              <a:solidFill>
                <a:schemeClr val="tx1"/>
              </a:solidFill>
            </a:endParaRPr>
          </a:p>
        </p:txBody>
      </p:sp>
    </p:spTree>
    <p:extLst>
      <p:ext uri="{BB962C8B-B14F-4D97-AF65-F5344CB8AC3E}">
        <p14:creationId xmlns:p14="http://schemas.microsoft.com/office/powerpoint/2010/main" val="31752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0A10-B1EB-BBBE-558F-44AB4A7B80E1}"/>
              </a:ext>
            </a:extLst>
          </p:cNvPr>
          <p:cNvSpPr>
            <a:spLocks noGrp="1"/>
          </p:cNvSpPr>
          <p:nvPr>
            <p:ph type="title"/>
          </p:nvPr>
        </p:nvSpPr>
        <p:spPr/>
        <p:txBody>
          <a:bodyPr/>
          <a:lstStyle/>
          <a:p>
            <a:r>
              <a:rPr lang="en-IN" b="1" dirty="0">
                <a:solidFill>
                  <a:schemeClr val="tx1"/>
                </a:solidFill>
                <a:latin typeface="+mn-lt"/>
              </a:rPr>
              <a:t>Project Objective:</a:t>
            </a:r>
          </a:p>
        </p:txBody>
      </p:sp>
      <p:sp>
        <p:nvSpPr>
          <p:cNvPr id="3" name="Content Placeholder 2">
            <a:extLst>
              <a:ext uri="{FF2B5EF4-FFF2-40B4-BE49-F238E27FC236}">
                <a16:creationId xmlns:a16="http://schemas.microsoft.com/office/drawing/2014/main" id="{6C4EC733-E45E-9238-8902-51CF477A018D}"/>
              </a:ext>
            </a:extLst>
          </p:cNvPr>
          <p:cNvSpPr>
            <a:spLocks noGrp="1"/>
          </p:cNvSpPr>
          <p:nvPr>
            <p:ph idx="1"/>
          </p:nvPr>
        </p:nvSpPr>
        <p:spPr>
          <a:xfrm>
            <a:off x="913795" y="2189649"/>
            <a:ext cx="10353762" cy="4058751"/>
          </a:xfrm>
        </p:spPr>
        <p:txBody>
          <a:bodyPr/>
          <a:lstStyle/>
          <a:p>
            <a:r>
              <a:rPr lang="en-IN" sz="2400" b="1" dirty="0">
                <a:solidFill>
                  <a:schemeClr val="tx1"/>
                </a:solidFill>
              </a:rPr>
              <a:t>It is a digital music store sales analysis project. I </a:t>
            </a:r>
            <a:r>
              <a:rPr lang="en-IN" sz="2400" b="1" dirty="0" err="1">
                <a:solidFill>
                  <a:schemeClr val="tx1"/>
                </a:solidFill>
              </a:rPr>
              <a:t>analyze</a:t>
            </a:r>
            <a:r>
              <a:rPr lang="en-IN" sz="2400" b="1" dirty="0">
                <a:solidFill>
                  <a:schemeClr val="tx1"/>
                </a:solidFill>
              </a:rPr>
              <a:t> and query the data sets </a:t>
            </a:r>
            <a:r>
              <a:rPr lang="en-US" sz="2400" b="1" i="0" dirty="0">
                <a:solidFill>
                  <a:schemeClr val="tx1"/>
                </a:solidFill>
                <a:effectLst/>
                <a:latin typeface="Arial" panose="020B0604020202020204" pitchFamily="34" charset="0"/>
              </a:rPr>
              <a:t>using facts, metrics, and data to guide strategic business decisions that align with your goals, objectives, and initiatives.</a:t>
            </a:r>
          </a:p>
          <a:p>
            <a:r>
              <a:rPr lang="en-IN" sz="2400" b="1" dirty="0">
                <a:solidFill>
                  <a:schemeClr val="tx1"/>
                </a:solidFill>
              </a:rPr>
              <a:t>For example here I extracted meaningful information such as total invoices, best customers, popular artists, tracks, etc.</a:t>
            </a:r>
          </a:p>
          <a:p>
            <a:endParaRPr lang="en-IN" sz="2400" b="1" dirty="0">
              <a:solidFill>
                <a:schemeClr val="tx1"/>
              </a:solidFill>
            </a:endParaRPr>
          </a:p>
          <a:p>
            <a:endParaRPr lang="en-IN" dirty="0"/>
          </a:p>
          <a:p>
            <a:endParaRPr lang="en-IN" dirty="0"/>
          </a:p>
        </p:txBody>
      </p:sp>
    </p:spTree>
    <p:extLst>
      <p:ext uri="{BB962C8B-B14F-4D97-AF65-F5344CB8AC3E}">
        <p14:creationId xmlns:p14="http://schemas.microsoft.com/office/powerpoint/2010/main" val="143797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E074-58AA-34F5-36FE-07051F8E137D}"/>
              </a:ext>
            </a:extLst>
          </p:cNvPr>
          <p:cNvSpPr>
            <a:spLocks noGrp="1"/>
          </p:cNvSpPr>
          <p:nvPr>
            <p:ph type="title"/>
          </p:nvPr>
        </p:nvSpPr>
        <p:spPr/>
        <p:txBody>
          <a:bodyPr/>
          <a:lstStyle/>
          <a:p>
            <a:r>
              <a:rPr lang="en-IN" b="1" dirty="0">
                <a:solidFill>
                  <a:schemeClr val="tx1"/>
                </a:solidFill>
                <a:latin typeface="+mn-lt"/>
              </a:rPr>
              <a:t>About the project :</a:t>
            </a:r>
          </a:p>
        </p:txBody>
      </p:sp>
      <p:sp>
        <p:nvSpPr>
          <p:cNvPr id="3" name="Content Placeholder 2">
            <a:extLst>
              <a:ext uri="{FF2B5EF4-FFF2-40B4-BE49-F238E27FC236}">
                <a16:creationId xmlns:a16="http://schemas.microsoft.com/office/drawing/2014/main" id="{DDB35B4D-9763-48B2-DF38-F8C7DAC88A44}"/>
              </a:ext>
            </a:extLst>
          </p:cNvPr>
          <p:cNvSpPr>
            <a:spLocks noGrp="1"/>
          </p:cNvSpPr>
          <p:nvPr>
            <p:ph idx="1"/>
          </p:nvPr>
        </p:nvSpPr>
        <p:spPr/>
        <p:txBody>
          <a:bodyPr>
            <a:normAutofit fontScale="25000" lnSpcReduction="20000"/>
          </a:bodyPr>
          <a:lstStyle/>
          <a:p>
            <a:pPr marL="342900" marR="508000" lvl="0" indent="-342900" fontAlgn="base">
              <a:lnSpc>
                <a:spcPct val="115000"/>
              </a:lnSpc>
              <a:spcBef>
                <a:spcPts val="450"/>
              </a:spcBef>
              <a:buClr>
                <a:srgbClr val="444444"/>
              </a:buClr>
              <a:buSzPts val="900"/>
              <a:buFont typeface="Arial" panose="020B0604020202020204" pitchFamily="34" charset="0"/>
              <a:buChar char="●"/>
              <a:tabLst>
                <a:tab pos="228600" algn="l"/>
              </a:tabLst>
            </a:pP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Utilized </a:t>
            </a:r>
            <a:r>
              <a:rPr lang="en-US" sz="96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PostgreSQL </a:t>
            </a: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extract data from 11 different related tables from music store databases using </a:t>
            </a:r>
            <a:r>
              <a:rPr lang="en-US" sz="96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JOIN</a:t>
            </a: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lang="en-US" sz="96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a:t>
            </a:r>
            <a:endParaRPr lang="en-IN"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508000" lvl="0" indent="-342900" fontAlgn="base">
              <a:lnSpc>
                <a:spcPct val="115000"/>
              </a:lnSpc>
              <a:buClr>
                <a:srgbClr val="444444"/>
              </a:buClr>
              <a:buSzPts val="900"/>
              <a:buFont typeface="Arial" panose="020B0604020202020204" pitchFamily="34" charset="0"/>
              <a:buChar char="●"/>
              <a:tabLst>
                <a:tab pos="228600" algn="l"/>
              </a:tabLst>
            </a:pP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Transformed and filtered data by using aggregating and filtering functions to improve the reporting process</a:t>
            </a:r>
            <a:endParaRPr lang="en-IN"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508000" lvl="0" indent="-342900" fontAlgn="base">
              <a:lnSpc>
                <a:spcPct val="115000"/>
              </a:lnSpc>
              <a:buClr>
                <a:srgbClr val="444444"/>
              </a:buClr>
              <a:buSzPts val="900"/>
              <a:buFont typeface="Arial" panose="020B0604020202020204" pitchFamily="34" charset="0"/>
              <a:buChar char="●"/>
              <a:tabLst>
                <a:tab pos="228600" algn="l"/>
              </a:tabLst>
            </a:pP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Write 11 queries to extract meaningful insights from the datasets and use them to make the final report</a:t>
            </a:r>
            <a:endParaRPr lang="en-IN"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508000" lvl="0" indent="-342900" fontAlgn="base">
              <a:lnSpc>
                <a:spcPct val="115000"/>
              </a:lnSpc>
              <a:buClr>
                <a:srgbClr val="444444"/>
              </a:buClr>
              <a:buSzPts val="900"/>
              <a:buFont typeface="Arial" panose="020B0604020202020204" pitchFamily="34" charset="0"/>
              <a:buChar char="●"/>
              <a:tabLst>
                <a:tab pos="228600" algn="l"/>
              </a:tabLst>
            </a:pP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Used </a:t>
            </a:r>
            <a:r>
              <a:rPr lang="en-US" sz="96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window function</a:t>
            </a: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96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joins</a:t>
            </a: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96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cte</a:t>
            </a: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96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subquery</a:t>
            </a: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formed schema or data model using foreign key for query the database </a:t>
            </a:r>
            <a:r>
              <a:rPr lang="en-US" sz="960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appropiately</a:t>
            </a:r>
            <a:endParaRPr lang="en-IN"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508000" lvl="0" indent="-342900" fontAlgn="base">
              <a:lnSpc>
                <a:spcPct val="115000"/>
              </a:lnSpc>
              <a:spcAft>
                <a:spcPts val="450"/>
              </a:spcAft>
              <a:buClr>
                <a:srgbClr val="444444"/>
              </a:buClr>
              <a:buSzPts val="900"/>
              <a:buFont typeface="Arial" panose="020B0604020202020204" pitchFamily="34" charset="0"/>
              <a:buChar char="●"/>
              <a:tabLst>
                <a:tab pos="228600" algn="l"/>
              </a:tabLst>
            </a:pP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Loaded all information into </a:t>
            </a:r>
            <a:r>
              <a:rPr lang="en-US" sz="96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PowerPoint</a:t>
            </a:r>
            <a:r>
              <a:rPr lang="en-US"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represent key business intelligence that can improve sales performance</a:t>
            </a:r>
            <a:endParaRPr lang="en-IN" sz="96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5462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0C19-CB1C-BC36-8096-F28918E661E3}"/>
              </a:ext>
            </a:extLst>
          </p:cNvPr>
          <p:cNvSpPr>
            <a:spLocks noGrp="1"/>
          </p:cNvSpPr>
          <p:nvPr>
            <p:ph type="title"/>
          </p:nvPr>
        </p:nvSpPr>
        <p:spPr>
          <a:xfrm>
            <a:off x="717219" y="236911"/>
            <a:ext cx="10353762" cy="970450"/>
          </a:xfrm>
        </p:spPr>
        <p:txBody>
          <a:bodyPr/>
          <a:lstStyle/>
          <a:p>
            <a:r>
              <a:rPr lang="en-US" dirty="0"/>
              <a:t> </a:t>
            </a:r>
            <a:r>
              <a:rPr lang="en-US" sz="3200" b="1" dirty="0">
                <a:solidFill>
                  <a:schemeClr val="tx1"/>
                </a:solidFill>
                <a:latin typeface="+mn-lt"/>
              </a:rPr>
              <a:t>Q1: Who is the senior most employee based on job title?</a:t>
            </a:r>
            <a:endParaRPr lang="en-IN" b="1" dirty="0">
              <a:solidFill>
                <a:schemeClr val="tx1"/>
              </a:solidFill>
              <a:latin typeface="+mn-lt"/>
            </a:endParaRPr>
          </a:p>
        </p:txBody>
      </p:sp>
      <p:pic>
        <p:nvPicPr>
          <p:cNvPr id="5" name="Content Placeholder 4">
            <a:extLst>
              <a:ext uri="{FF2B5EF4-FFF2-40B4-BE49-F238E27FC236}">
                <a16:creationId xmlns:a16="http://schemas.microsoft.com/office/drawing/2014/main" id="{7890FB0A-E203-4E1D-E56C-76E0C4E58B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5619" y="1576388"/>
            <a:ext cx="2819794" cy="866896"/>
          </a:xfrm>
        </p:spPr>
      </p:pic>
      <p:pic>
        <p:nvPicPr>
          <p:cNvPr id="7" name="Picture 6">
            <a:extLst>
              <a:ext uri="{FF2B5EF4-FFF2-40B4-BE49-F238E27FC236}">
                <a16:creationId xmlns:a16="http://schemas.microsoft.com/office/drawing/2014/main" id="{C5D7677B-4C31-4D89-8044-253A5A011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19" y="2655404"/>
            <a:ext cx="9949962" cy="861391"/>
          </a:xfrm>
          <a:prstGeom prst="rect">
            <a:avLst/>
          </a:prstGeom>
        </p:spPr>
      </p:pic>
      <p:sp>
        <p:nvSpPr>
          <p:cNvPr id="8" name="TextBox 7">
            <a:extLst>
              <a:ext uri="{FF2B5EF4-FFF2-40B4-BE49-F238E27FC236}">
                <a16:creationId xmlns:a16="http://schemas.microsoft.com/office/drawing/2014/main" id="{7308427C-02B8-7456-41DF-EB8B0350ABF2}"/>
              </a:ext>
            </a:extLst>
          </p:cNvPr>
          <p:cNvSpPr txBox="1"/>
          <p:nvPr/>
        </p:nvSpPr>
        <p:spPr>
          <a:xfrm>
            <a:off x="838200" y="3728915"/>
            <a:ext cx="7820758" cy="523220"/>
          </a:xfrm>
          <a:prstGeom prst="rect">
            <a:avLst/>
          </a:prstGeom>
          <a:noFill/>
        </p:spPr>
        <p:txBody>
          <a:bodyPr wrap="square" rtlCol="0">
            <a:spAutoFit/>
          </a:bodyPr>
          <a:lstStyle/>
          <a:p>
            <a:r>
              <a:rPr lang="en-US" sz="2800" b="1" dirty="0"/>
              <a:t>Q2: Which countries have the most Invoices?</a:t>
            </a:r>
            <a:endParaRPr lang="en-IN" sz="2800" b="1" dirty="0"/>
          </a:p>
        </p:txBody>
      </p:sp>
      <p:pic>
        <p:nvPicPr>
          <p:cNvPr id="10" name="Picture 9">
            <a:extLst>
              <a:ext uri="{FF2B5EF4-FFF2-40B4-BE49-F238E27FC236}">
                <a16:creationId xmlns:a16="http://schemas.microsoft.com/office/drawing/2014/main" id="{B9EE02DE-15CF-3B4F-4CD7-0E8F45179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366" y="4621162"/>
            <a:ext cx="3736321" cy="1029477"/>
          </a:xfrm>
          <a:prstGeom prst="rect">
            <a:avLst/>
          </a:prstGeom>
        </p:spPr>
      </p:pic>
      <p:pic>
        <p:nvPicPr>
          <p:cNvPr id="12" name="Picture 11">
            <a:extLst>
              <a:ext uri="{FF2B5EF4-FFF2-40B4-BE49-F238E27FC236}">
                <a16:creationId xmlns:a16="http://schemas.microsoft.com/office/drawing/2014/main" id="{70D52C7E-06F8-513A-5C11-0257276FEB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0447" y="4425082"/>
            <a:ext cx="2331105" cy="2259880"/>
          </a:xfrm>
          <a:prstGeom prst="rect">
            <a:avLst/>
          </a:prstGeom>
        </p:spPr>
      </p:pic>
    </p:spTree>
    <p:extLst>
      <p:ext uri="{BB962C8B-B14F-4D97-AF65-F5344CB8AC3E}">
        <p14:creationId xmlns:p14="http://schemas.microsoft.com/office/powerpoint/2010/main" val="289643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A6A4-3A82-1B47-B1CF-78A6AA13EDDA}"/>
              </a:ext>
            </a:extLst>
          </p:cNvPr>
          <p:cNvSpPr>
            <a:spLocks noGrp="1"/>
          </p:cNvSpPr>
          <p:nvPr>
            <p:ph type="title"/>
          </p:nvPr>
        </p:nvSpPr>
        <p:spPr/>
        <p:txBody>
          <a:bodyPr>
            <a:normAutofit/>
          </a:bodyPr>
          <a:lstStyle/>
          <a:p>
            <a:r>
              <a:rPr lang="en-US" sz="3600" b="1" dirty="0">
                <a:solidFill>
                  <a:schemeClr val="tx1"/>
                </a:solidFill>
                <a:latin typeface="+mn-lt"/>
              </a:rPr>
              <a:t>Q3: What are the top 3 values of the total invoice?</a:t>
            </a:r>
            <a:endParaRPr lang="en-IN" sz="3600" b="1" dirty="0">
              <a:solidFill>
                <a:schemeClr val="tx1"/>
              </a:solidFill>
              <a:latin typeface="+mn-lt"/>
            </a:endParaRPr>
          </a:p>
        </p:txBody>
      </p:sp>
      <p:pic>
        <p:nvPicPr>
          <p:cNvPr id="5" name="Content Placeholder 4">
            <a:extLst>
              <a:ext uri="{FF2B5EF4-FFF2-40B4-BE49-F238E27FC236}">
                <a16:creationId xmlns:a16="http://schemas.microsoft.com/office/drawing/2014/main" id="{0B1029B0-D923-E8AD-DCC0-F1F715936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3615" y="2220177"/>
            <a:ext cx="3153215" cy="885949"/>
          </a:xfrm>
        </p:spPr>
      </p:pic>
      <p:pic>
        <p:nvPicPr>
          <p:cNvPr id="7" name="Picture 6">
            <a:extLst>
              <a:ext uri="{FF2B5EF4-FFF2-40B4-BE49-F238E27FC236}">
                <a16:creationId xmlns:a16="http://schemas.microsoft.com/office/drawing/2014/main" id="{0CDA0C5D-4963-7EC7-DF48-CCDA11B8E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592" y="3751874"/>
            <a:ext cx="2048161" cy="1802180"/>
          </a:xfrm>
          <a:prstGeom prst="rect">
            <a:avLst/>
          </a:prstGeom>
        </p:spPr>
      </p:pic>
    </p:spTree>
    <p:extLst>
      <p:ext uri="{BB962C8B-B14F-4D97-AF65-F5344CB8AC3E}">
        <p14:creationId xmlns:p14="http://schemas.microsoft.com/office/powerpoint/2010/main" val="283058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A33B-3856-CA43-C41B-E29C7E5E6B21}"/>
              </a:ext>
            </a:extLst>
          </p:cNvPr>
          <p:cNvSpPr>
            <a:spLocks noGrp="1"/>
          </p:cNvSpPr>
          <p:nvPr>
            <p:ph type="title"/>
          </p:nvPr>
        </p:nvSpPr>
        <p:spPr>
          <a:xfrm>
            <a:off x="917330" y="1099039"/>
            <a:ext cx="10515600" cy="90488"/>
          </a:xfrm>
        </p:spPr>
        <p:txBody>
          <a:bodyPr>
            <a:noAutofit/>
          </a:bodyPr>
          <a:lstStyle/>
          <a:p>
            <a:r>
              <a:rPr lang="en-US" sz="2400" b="1" dirty="0">
                <a:solidFill>
                  <a:schemeClr val="tx1"/>
                </a:solidFill>
                <a:latin typeface="+mn-lt"/>
              </a:rPr>
              <a:t>Q4: Which city has the best customers? We want to throw a promotional Music Festival in the town where we make the most money. </a:t>
            </a:r>
            <a:br>
              <a:rPr lang="en-US" sz="2400" b="1" dirty="0">
                <a:solidFill>
                  <a:schemeClr val="tx1"/>
                </a:solidFill>
                <a:latin typeface="+mn-lt"/>
              </a:rPr>
            </a:br>
            <a:r>
              <a:rPr lang="en-US" sz="2400" b="1" dirty="0">
                <a:solidFill>
                  <a:schemeClr val="tx1"/>
                </a:solidFill>
                <a:latin typeface="+mn-lt"/>
              </a:rPr>
              <a:t>Write a query that returns one city that has the highest sum of invoice totals. </a:t>
            </a:r>
            <a:br>
              <a:rPr lang="en-US" sz="2400" b="1" dirty="0">
                <a:solidFill>
                  <a:schemeClr val="tx1"/>
                </a:solidFill>
                <a:latin typeface="+mn-lt"/>
              </a:rPr>
            </a:br>
            <a:r>
              <a:rPr lang="en-US" sz="2400" b="1" dirty="0">
                <a:solidFill>
                  <a:schemeClr val="tx1"/>
                </a:solidFill>
                <a:latin typeface="+mn-lt"/>
              </a:rPr>
              <a:t>Return both the city name &amp; sum of all invoice totals</a:t>
            </a:r>
            <a:endParaRPr lang="en-IN" sz="2400" b="1" dirty="0">
              <a:solidFill>
                <a:schemeClr val="tx1"/>
              </a:solidFill>
              <a:latin typeface="+mn-lt"/>
            </a:endParaRPr>
          </a:p>
        </p:txBody>
      </p:sp>
      <p:pic>
        <p:nvPicPr>
          <p:cNvPr id="5" name="Content Placeholder 4">
            <a:extLst>
              <a:ext uri="{FF2B5EF4-FFF2-40B4-BE49-F238E27FC236}">
                <a16:creationId xmlns:a16="http://schemas.microsoft.com/office/drawing/2014/main" id="{4759FE66-1CF7-0385-9B68-B1DA6BA3F5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506" y="2233826"/>
            <a:ext cx="6039693" cy="1314633"/>
          </a:xfrm>
        </p:spPr>
      </p:pic>
      <p:pic>
        <p:nvPicPr>
          <p:cNvPr id="7" name="Picture 6">
            <a:extLst>
              <a:ext uri="{FF2B5EF4-FFF2-40B4-BE49-F238E27FC236}">
                <a16:creationId xmlns:a16="http://schemas.microsoft.com/office/drawing/2014/main" id="{38C7C45E-370B-8042-19CB-73B977E4F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742" y="3771243"/>
            <a:ext cx="3848637" cy="2463159"/>
          </a:xfrm>
          <a:prstGeom prst="rect">
            <a:avLst/>
          </a:prstGeom>
        </p:spPr>
      </p:pic>
    </p:spTree>
    <p:extLst>
      <p:ext uri="{BB962C8B-B14F-4D97-AF65-F5344CB8AC3E}">
        <p14:creationId xmlns:p14="http://schemas.microsoft.com/office/powerpoint/2010/main" val="233216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650F-A70C-EE14-FAF8-748ABEB07AF2}"/>
              </a:ext>
            </a:extLst>
          </p:cNvPr>
          <p:cNvSpPr>
            <a:spLocks noGrp="1"/>
          </p:cNvSpPr>
          <p:nvPr>
            <p:ph type="title"/>
          </p:nvPr>
        </p:nvSpPr>
        <p:spPr>
          <a:xfrm>
            <a:off x="838200" y="927833"/>
            <a:ext cx="10515600" cy="1325563"/>
          </a:xfrm>
        </p:spPr>
        <p:txBody>
          <a:bodyPr>
            <a:noAutofit/>
          </a:bodyPr>
          <a:lstStyle/>
          <a:p>
            <a:r>
              <a:rPr lang="en-US" sz="2800" b="1" dirty="0">
                <a:solidFill>
                  <a:schemeClr val="tx1"/>
                </a:solidFill>
                <a:latin typeface="+mn-lt"/>
              </a:rPr>
              <a:t>Q5: Who is the best customer? The customer who has spent the most money will be declared the best customer. </a:t>
            </a:r>
            <a:br>
              <a:rPr lang="en-US" sz="2800" b="1" dirty="0">
                <a:solidFill>
                  <a:schemeClr val="tx1"/>
                </a:solidFill>
                <a:latin typeface="+mn-lt"/>
              </a:rPr>
            </a:br>
            <a:r>
              <a:rPr lang="en-US" sz="2800" b="1" dirty="0">
                <a:solidFill>
                  <a:schemeClr val="tx1"/>
                </a:solidFill>
                <a:latin typeface="+mn-lt"/>
              </a:rPr>
              <a:t>Write a query that returns the person who has spent the most money.</a:t>
            </a:r>
            <a:endParaRPr lang="en-IN" sz="2800" b="1" dirty="0">
              <a:solidFill>
                <a:schemeClr val="tx1"/>
              </a:solidFill>
              <a:latin typeface="+mn-lt"/>
            </a:endParaRPr>
          </a:p>
        </p:txBody>
      </p:sp>
      <p:pic>
        <p:nvPicPr>
          <p:cNvPr id="5" name="Content Placeholder 4">
            <a:extLst>
              <a:ext uri="{FF2B5EF4-FFF2-40B4-BE49-F238E27FC236}">
                <a16:creationId xmlns:a16="http://schemas.microsoft.com/office/drawing/2014/main" id="{C706D975-B582-006B-0540-A53375FF4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862" y="2870813"/>
            <a:ext cx="8602275" cy="1733792"/>
          </a:xfrm>
        </p:spPr>
      </p:pic>
      <p:pic>
        <p:nvPicPr>
          <p:cNvPr id="7" name="Picture 6">
            <a:extLst>
              <a:ext uri="{FF2B5EF4-FFF2-40B4-BE49-F238E27FC236}">
                <a16:creationId xmlns:a16="http://schemas.microsoft.com/office/drawing/2014/main" id="{82C03E6A-344E-80D1-1E7E-9B1516104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438" y="4898704"/>
            <a:ext cx="8183117" cy="1105054"/>
          </a:xfrm>
          <a:prstGeom prst="rect">
            <a:avLst/>
          </a:prstGeom>
        </p:spPr>
      </p:pic>
    </p:spTree>
    <p:extLst>
      <p:ext uri="{BB962C8B-B14F-4D97-AF65-F5344CB8AC3E}">
        <p14:creationId xmlns:p14="http://schemas.microsoft.com/office/powerpoint/2010/main" val="338057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5873-08BC-0038-3CAD-AE94DE585C3D}"/>
              </a:ext>
            </a:extLst>
          </p:cNvPr>
          <p:cNvSpPr>
            <a:spLocks noGrp="1"/>
          </p:cNvSpPr>
          <p:nvPr>
            <p:ph type="title"/>
          </p:nvPr>
        </p:nvSpPr>
        <p:spPr/>
        <p:txBody>
          <a:bodyPr>
            <a:noAutofit/>
          </a:bodyPr>
          <a:lstStyle/>
          <a:p>
            <a:r>
              <a:rPr lang="en-US" sz="2800" b="1" dirty="0">
                <a:solidFill>
                  <a:schemeClr val="tx1"/>
                </a:solidFill>
                <a:latin typeface="+mn-lt"/>
              </a:rPr>
              <a:t>Q6: Write a query to return the email, first name, last name, &amp; Genre of all Rock Music listeners. </a:t>
            </a:r>
            <a:br>
              <a:rPr lang="en-US" sz="2800" b="1" dirty="0">
                <a:solidFill>
                  <a:schemeClr val="tx1"/>
                </a:solidFill>
                <a:latin typeface="+mn-lt"/>
              </a:rPr>
            </a:br>
            <a:r>
              <a:rPr lang="en-US" sz="2800" b="1" dirty="0">
                <a:solidFill>
                  <a:schemeClr val="tx1"/>
                </a:solidFill>
                <a:latin typeface="+mn-lt"/>
              </a:rPr>
              <a:t>Return your list ordered alphabetically by email starting with A.</a:t>
            </a:r>
            <a:endParaRPr lang="en-IN" sz="2800" b="1" dirty="0">
              <a:solidFill>
                <a:schemeClr val="tx1"/>
              </a:solidFill>
              <a:latin typeface="+mn-lt"/>
            </a:endParaRPr>
          </a:p>
        </p:txBody>
      </p:sp>
      <p:pic>
        <p:nvPicPr>
          <p:cNvPr id="5" name="Content Placeholder 4">
            <a:extLst>
              <a:ext uri="{FF2B5EF4-FFF2-40B4-BE49-F238E27FC236}">
                <a16:creationId xmlns:a16="http://schemas.microsoft.com/office/drawing/2014/main" id="{ECA672A3-C9B9-46C3-B3CE-22CB3A09B7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705" y="2039815"/>
            <a:ext cx="5136364" cy="1934309"/>
          </a:xfrm>
        </p:spPr>
      </p:pic>
      <p:pic>
        <p:nvPicPr>
          <p:cNvPr id="7" name="Picture 6">
            <a:extLst>
              <a:ext uri="{FF2B5EF4-FFF2-40B4-BE49-F238E27FC236}">
                <a16:creationId xmlns:a16="http://schemas.microsoft.com/office/drawing/2014/main" id="{237B3C36-221F-A108-5B81-634FA8B1B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8912" y="4213880"/>
            <a:ext cx="5068007" cy="2305372"/>
          </a:xfrm>
          <a:prstGeom prst="rect">
            <a:avLst/>
          </a:prstGeom>
        </p:spPr>
      </p:pic>
    </p:spTree>
    <p:extLst>
      <p:ext uri="{BB962C8B-B14F-4D97-AF65-F5344CB8AC3E}">
        <p14:creationId xmlns:p14="http://schemas.microsoft.com/office/powerpoint/2010/main" val="303498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4AB1-876D-531C-42A9-491C8959634C}"/>
              </a:ext>
            </a:extLst>
          </p:cNvPr>
          <p:cNvSpPr>
            <a:spLocks noGrp="1"/>
          </p:cNvSpPr>
          <p:nvPr>
            <p:ph type="title"/>
          </p:nvPr>
        </p:nvSpPr>
        <p:spPr>
          <a:xfrm>
            <a:off x="838200" y="628894"/>
            <a:ext cx="10515600" cy="1325563"/>
          </a:xfrm>
        </p:spPr>
        <p:txBody>
          <a:bodyPr>
            <a:normAutofit fontScale="90000"/>
          </a:bodyPr>
          <a:lstStyle/>
          <a:p>
            <a:r>
              <a:rPr lang="en-US" sz="3100" b="1" dirty="0">
                <a:solidFill>
                  <a:schemeClr val="tx1"/>
                </a:solidFill>
                <a:latin typeface="+mn-lt"/>
              </a:rPr>
              <a:t>Q7: Let's invite the artists who have written the most rock music in our dataset. </a:t>
            </a:r>
            <a:br>
              <a:rPr lang="en-US" sz="3100" b="1" dirty="0">
                <a:solidFill>
                  <a:schemeClr val="tx1"/>
                </a:solidFill>
                <a:latin typeface="+mn-lt"/>
              </a:rPr>
            </a:br>
            <a:r>
              <a:rPr lang="en-US" sz="3100" b="1" dirty="0">
                <a:solidFill>
                  <a:schemeClr val="tx1"/>
                </a:solidFill>
                <a:latin typeface="+mn-lt"/>
              </a:rPr>
              <a:t>Write a query that returns the Artist name and total track count of the top 10 rock bands.</a:t>
            </a:r>
            <a:endParaRPr lang="en-IN" dirty="0">
              <a:solidFill>
                <a:schemeClr val="tx1"/>
              </a:solidFill>
              <a:latin typeface="+mn-lt"/>
            </a:endParaRPr>
          </a:p>
        </p:txBody>
      </p:sp>
      <p:pic>
        <p:nvPicPr>
          <p:cNvPr id="5" name="Content Placeholder 4">
            <a:extLst>
              <a:ext uri="{FF2B5EF4-FFF2-40B4-BE49-F238E27FC236}">
                <a16:creationId xmlns:a16="http://schemas.microsoft.com/office/drawing/2014/main" id="{C4958647-6F1E-B765-4743-C56ACFF5CE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7140" y="2710596"/>
            <a:ext cx="4401164" cy="3057952"/>
          </a:xfrm>
        </p:spPr>
      </p:pic>
      <p:pic>
        <p:nvPicPr>
          <p:cNvPr id="7" name="Picture 6">
            <a:extLst>
              <a:ext uri="{FF2B5EF4-FFF2-40B4-BE49-F238E27FC236}">
                <a16:creationId xmlns:a16="http://schemas.microsoft.com/office/drawing/2014/main" id="{CF71DA2D-E94A-59B0-9270-A00D90CF3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650" y="2710596"/>
            <a:ext cx="5230272" cy="2441696"/>
          </a:xfrm>
          <a:prstGeom prst="rect">
            <a:avLst/>
          </a:prstGeom>
        </p:spPr>
      </p:pic>
    </p:spTree>
    <p:extLst>
      <p:ext uri="{BB962C8B-B14F-4D97-AF65-F5344CB8AC3E}">
        <p14:creationId xmlns:p14="http://schemas.microsoft.com/office/powerpoint/2010/main" val="344714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TotalTime>
  <Words>564</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Calisto MT</vt:lpstr>
      <vt:lpstr>Wingdings 2</vt:lpstr>
      <vt:lpstr>Slate</vt:lpstr>
      <vt:lpstr>digital music store analysis </vt:lpstr>
      <vt:lpstr>Project Objective:</vt:lpstr>
      <vt:lpstr>About the project :</vt:lpstr>
      <vt:lpstr> Q1: Who is the senior most employee based on job title?</vt:lpstr>
      <vt:lpstr>Q3: What are the top 3 values of the total invoice?</vt:lpstr>
      <vt:lpstr>Q4: Which city has the best customers? We want to throw a promotional Music Festival in the town where we make the most money.  Write a query that returns one city that has the highest sum of invoice totals.  Return both the city name &amp; sum of all invoice totals</vt:lpstr>
      <vt:lpstr>Q5: Who is the best customer? The customer who has spent the most money will be declared the best customer.  Write a query that returns the person who has spent the most money.</vt:lpstr>
      <vt:lpstr>Q6: Write a query to return the email, first name, last name, &amp; Genre of all Rock Music listeners.  Return your list ordered alphabetically by email starting with A.</vt:lpstr>
      <vt:lpstr>Q7: Let's invite the artists who have written the most rock music in our dataset.  Write a query that returns the Artist name and total track count of the top 10 rock bands.</vt:lpstr>
      <vt:lpstr>Q8: Return all the track names that have a song length longer than the average song length.  Return the Name and Milliseconds for each track. Order by the song length with the longest songs listed first.</vt:lpstr>
      <vt:lpstr>Q9: Find how much amount spent by each customer on artists. Write a query to return the customer name, artist name, and total spent</vt:lpstr>
      <vt:lpstr>Q10: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vt:lpstr>
      <vt:lpstr>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Rishav Sharma</dc:creator>
  <cp:lastModifiedBy>Rishav Sharma</cp:lastModifiedBy>
  <cp:revision>1</cp:revision>
  <dcterms:created xsi:type="dcterms:W3CDTF">2024-11-15T16:45:02Z</dcterms:created>
  <dcterms:modified xsi:type="dcterms:W3CDTF">2024-11-15T16:54:52Z</dcterms:modified>
</cp:coreProperties>
</file>