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2C360AF-68A5-4471-AC55-8E2BA4F7904D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191C9B5-F676-4996-A286-B4A8D65E2AD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817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60AF-68A5-4471-AC55-8E2BA4F7904D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1C9B5-F676-4996-A286-B4A8D65E2A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5597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60AF-68A5-4471-AC55-8E2BA4F7904D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1C9B5-F676-4996-A286-B4A8D65E2AD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133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60AF-68A5-4471-AC55-8E2BA4F7904D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1C9B5-F676-4996-A286-B4A8D65E2AD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42074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60AF-68A5-4471-AC55-8E2BA4F7904D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1C9B5-F676-4996-A286-B4A8D65E2A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3954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60AF-68A5-4471-AC55-8E2BA4F7904D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1C9B5-F676-4996-A286-B4A8D65E2AD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031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60AF-68A5-4471-AC55-8E2BA4F7904D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1C9B5-F676-4996-A286-B4A8D65E2AD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275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60AF-68A5-4471-AC55-8E2BA4F7904D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1C9B5-F676-4996-A286-B4A8D65E2AD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738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60AF-68A5-4471-AC55-8E2BA4F7904D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1C9B5-F676-4996-A286-B4A8D65E2AD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385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60AF-68A5-4471-AC55-8E2BA4F7904D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1C9B5-F676-4996-A286-B4A8D65E2A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85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60AF-68A5-4471-AC55-8E2BA4F7904D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1C9B5-F676-4996-A286-B4A8D65E2AD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659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60AF-68A5-4471-AC55-8E2BA4F7904D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1C9B5-F676-4996-A286-B4A8D65E2A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7359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60AF-68A5-4471-AC55-8E2BA4F7904D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1C9B5-F676-4996-A286-B4A8D65E2ADB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0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60AF-68A5-4471-AC55-8E2BA4F7904D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1C9B5-F676-4996-A286-B4A8D65E2AD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84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60AF-68A5-4471-AC55-8E2BA4F7904D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1C9B5-F676-4996-A286-B4A8D65E2A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7291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60AF-68A5-4471-AC55-8E2BA4F7904D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1C9B5-F676-4996-A286-B4A8D65E2AD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73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60AF-68A5-4471-AC55-8E2BA4F7904D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1C9B5-F676-4996-A286-B4A8D65E2A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659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2C360AF-68A5-4471-AC55-8E2BA4F7904D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191C9B5-F676-4996-A286-B4A8D65E2A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429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ADF3C-ACE0-FE23-93AC-772513D788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0241" y="2820701"/>
            <a:ext cx="6815669" cy="1515533"/>
          </a:xfrm>
        </p:spPr>
        <p:txBody>
          <a:bodyPr/>
          <a:lstStyle/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SALES REPORT OF A PRODUCT-BASED COMPANY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4C5D12-59EB-93EF-C8C6-9ACBBACB03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74700"/>
            <a:ext cx="9144000" cy="1655762"/>
          </a:xfrm>
        </p:spPr>
        <p:txBody>
          <a:bodyPr>
            <a:normAutofit/>
          </a:bodyPr>
          <a:lstStyle/>
          <a:p>
            <a:r>
              <a:rPr lang="en-IN" sz="3200" b="1" dirty="0"/>
              <a:t>USING MICROSOFT EXCEL</a:t>
            </a:r>
          </a:p>
        </p:txBody>
      </p:sp>
    </p:spTree>
    <p:extLst>
      <p:ext uri="{BB962C8B-B14F-4D97-AF65-F5344CB8AC3E}">
        <p14:creationId xmlns:p14="http://schemas.microsoft.com/office/powerpoint/2010/main" val="3318005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BABAB-B2F0-0B9F-28BB-57AAFA0CC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i="0" u="none" strike="noStrike" baseline="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Project Objective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F7D22-B14F-4C36-4F49-99125F46F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u="none" strike="noStrike" dirty="0">
                <a:solidFill>
                  <a:srgbClr val="44444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Utilized </a:t>
            </a:r>
            <a:r>
              <a:rPr lang="en-US" sz="3600" b="1" u="none" strike="noStrike" dirty="0">
                <a:solidFill>
                  <a:srgbClr val="44444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Microsoft</a:t>
            </a:r>
            <a:r>
              <a:rPr lang="en-US" sz="3600" u="none" strike="noStrike" dirty="0">
                <a:solidFill>
                  <a:srgbClr val="44444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b="1" u="none" strike="noStrike" dirty="0">
                <a:solidFill>
                  <a:srgbClr val="44444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excel</a:t>
            </a:r>
            <a:r>
              <a:rPr lang="en-US" sz="3600" u="none" strike="noStrike" dirty="0">
                <a:solidFill>
                  <a:srgbClr val="44444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develop a comprehensive sales dashboard that provides clear actionable insights into sales performance.</a:t>
            </a:r>
          </a:p>
          <a:p>
            <a:r>
              <a:rPr lang="en-US" sz="3600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involves data cleaning, pivot tables, and various visualizations like sales by category, profit trends, and customer insights.</a:t>
            </a:r>
            <a:endParaRPr lang="en-IN" sz="3600" u="none" strike="noStrike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4000" u="none" strike="noStrike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7033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E8223-F499-9A33-B8D2-E49DFA89B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ABOUT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2332F-C713-75A8-1F1F-97A81B5CC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b="1" dirty="0">
                <a:latin typeface="Bahnschrift SemiLight SemiConde" panose="020B0502040204020203" pitchFamily="34" charset="0"/>
              </a:rPr>
              <a:t>This is a USA-based product company’s dataset </a:t>
            </a:r>
          </a:p>
          <a:p>
            <a:r>
              <a:rPr lang="en-IN" sz="2400" b="1" dirty="0">
                <a:latin typeface="Bahnschrift SemiLight SemiConde" panose="020B0502040204020203" pitchFamily="34" charset="0"/>
              </a:rPr>
              <a:t>contains 11 columns and 9994 rows</a:t>
            </a:r>
          </a:p>
          <a:p>
            <a:r>
              <a:rPr lang="en-IN" sz="2400" b="1" dirty="0">
                <a:latin typeface="Bahnschrift SemiLight SemiConde" panose="020B0502040204020203" pitchFamily="34" charset="0"/>
              </a:rPr>
              <a:t>At first we have to clean the dataset by removing duplicates and blanks.</a:t>
            </a:r>
          </a:p>
          <a:p>
            <a:r>
              <a:rPr lang="en-IN" sz="2400" b="1" dirty="0">
                <a:latin typeface="Bahnschrift SemiLight SemiConde" panose="020B0502040204020203" pitchFamily="34" charset="0"/>
              </a:rPr>
              <a:t>Also extracted year and month</a:t>
            </a:r>
          </a:p>
          <a:p>
            <a:r>
              <a:rPr lang="en-IN" sz="2400" b="1" dirty="0">
                <a:latin typeface="Bahnschrift SemiLight SemiConde" panose="020B0502040204020203" pitchFamily="34" charset="0"/>
              </a:rPr>
              <a:t>Added new measurement column such as profit</a:t>
            </a:r>
          </a:p>
          <a:p>
            <a:r>
              <a:rPr lang="en-IN" sz="2400" b="1" dirty="0">
                <a:latin typeface="Bahnschrift SemiLight SemiConde" panose="020B0502040204020203" pitchFamily="34" charset="0"/>
              </a:rPr>
              <a:t> Finally processed the clean data to retrieve information for decision-making.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884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47B84-5895-6FFB-9564-E0BBA68ED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RECOMMENDED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480D5-2910-9800-421C-F48B6E565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b="1" dirty="0">
                <a:latin typeface="Bahnschrift SemiLight SemiConde" panose="020B0502040204020203" pitchFamily="34" charset="0"/>
              </a:rPr>
              <a:t>Which sub-category generates most of the sales?</a:t>
            </a:r>
          </a:p>
          <a:p>
            <a:r>
              <a:rPr lang="en-IN" sz="2400" b="1" dirty="0">
                <a:latin typeface="Bahnschrift SemiLight SemiConde" panose="020B0502040204020203" pitchFamily="34" charset="0"/>
              </a:rPr>
              <a:t>Which category gained the most profit over the years?</a:t>
            </a:r>
          </a:p>
          <a:p>
            <a:r>
              <a:rPr lang="en-IN" sz="2400" b="1" dirty="0">
                <a:latin typeface="Bahnschrift SemiLight SemiConde" panose="020B0502040204020203" pitchFamily="34" charset="0"/>
              </a:rPr>
              <a:t>Which state has the most sales?</a:t>
            </a:r>
          </a:p>
          <a:p>
            <a:r>
              <a:rPr lang="en-IN" sz="2400" b="1" dirty="0">
                <a:latin typeface="Bahnschrift SemiLight SemiConde" panose="020B0502040204020203" pitchFamily="34" charset="0"/>
              </a:rPr>
              <a:t>Mention the top 5 customers who contribute most of the profit.</a:t>
            </a:r>
          </a:p>
          <a:p>
            <a:r>
              <a:rPr lang="en-IN" sz="2400" b="1" dirty="0">
                <a:latin typeface="Bahnschrift SemiLight SemiConde" panose="020B0502040204020203" pitchFamily="34" charset="0"/>
              </a:rPr>
              <a:t>Which category of products has the most count of sales?</a:t>
            </a:r>
          </a:p>
          <a:p>
            <a:r>
              <a:rPr lang="en-IN" sz="2400" b="1" dirty="0">
                <a:latin typeface="Bahnschrift SemiLight SemiConde" panose="020B0502040204020203" pitchFamily="34" charset="0"/>
              </a:rPr>
              <a:t>Is the monthly trend the same for all the years?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8770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28021-B2F6-8E43-80F5-D95D02305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0BE5DE-CB71-DBDA-75D0-FF667173CF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9231" y="918560"/>
            <a:ext cx="10433538" cy="5020880"/>
          </a:xfrm>
        </p:spPr>
      </p:pic>
    </p:spTree>
    <p:extLst>
      <p:ext uri="{BB962C8B-B14F-4D97-AF65-F5344CB8AC3E}">
        <p14:creationId xmlns:p14="http://schemas.microsoft.com/office/powerpoint/2010/main" val="2842561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21EE3-D807-5C9E-DEF8-805E03E0F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Insights</a:t>
            </a:r>
          </a:p>
        </p:txBody>
      </p:sp>
      <p:pic>
        <p:nvPicPr>
          <p:cNvPr id="5" name="Content Placeholder 4" descr="Play">
            <a:extLst>
              <a:ext uri="{FF2B5EF4-FFF2-40B4-BE49-F238E27FC236}">
                <a16:creationId xmlns:a16="http://schemas.microsoft.com/office/drawing/2014/main" id="{B38E11BC-9766-6277-F4C2-9ABA9442E3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1204068" y="3956057"/>
            <a:ext cx="1943094" cy="2102323"/>
          </a:xfrm>
        </p:spPr>
      </p:pic>
      <p:pic>
        <p:nvPicPr>
          <p:cNvPr id="6" name="Content Placeholder 4" descr="Play">
            <a:extLst>
              <a:ext uri="{FF2B5EF4-FFF2-40B4-BE49-F238E27FC236}">
                <a16:creationId xmlns:a16="http://schemas.microsoft.com/office/drawing/2014/main" id="{24BC234B-9B04-6E16-702C-27778625A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4712679" y="3903781"/>
            <a:ext cx="1943095" cy="2206870"/>
          </a:xfrm>
          <a:prstGeom prst="rect">
            <a:avLst/>
          </a:prstGeom>
        </p:spPr>
      </p:pic>
      <p:pic>
        <p:nvPicPr>
          <p:cNvPr id="7" name="Content Placeholder 4" descr="Play">
            <a:extLst>
              <a:ext uri="{FF2B5EF4-FFF2-40B4-BE49-F238E27FC236}">
                <a16:creationId xmlns:a16="http://schemas.microsoft.com/office/drawing/2014/main" id="{51C017A1-3EB9-6B47-845C-389F908BA5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805181" y="3903779"/>
            <a:ext cx="1943094" cy="22068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64434B-B40C-F317-A1CB-AF5F0EDD158E}"/>
              </a:ext>
            </a:extLst>
          </p:cNvPr>
          <p:cNvSpPr txBox="1"/>
          <p:nvPr/>
        </p:nvSpPr>
        <p:spPr>
          <a:xfrm>
            <a:off x="1124453" y="2457291"/>
            <a:ext cx="29073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Bahnschrift SemiLight SemiConde" panose="020B0502040204020203" pitchFamily="34" charset="0"/>
              </a:rPr>
              <a:t>Sub-category </a:t>
            </a:r>
            <a:r>
              <a:rPr lang="en-IN" sz="2800" b="1" dirty="0">
                <a:latin typeface="Bahnschrift SemiLight SemiConde" panose="020B0502040204020203" pitchFamily="34" charset="0"/>
              </a:rPr>
              <a:t>phones</a:t>
            </a:r>
            <a:r>
              <a:rPr lang="en-IN" sz="2800" dirty="0">
                <a:latin typeface="Bahnschrift SemiLight SemiConde" panose="020B0502040204020203" pitchFamily="34" charset="0"/>
              </a:rPr>
              <a:t> generate the most sales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0EC228-A357-18DC-F533-25D0E1D9F8F4}"/>
              </a:ext>
            </a:extLst>
          </p:cNvPr>
          <p:cNvSpPr txBox="1"/>
          <p:nvPr/>
        </p:nvSpPr>
        <p:spPr>
          <a:xfrm>
            <a:off x="4724084" y="2430912"/>
            <a:ext cx="290732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Bahnschrift SemiLight SemiConde" panose="020B0502040204020203" pitchFamily="34" charset="0"/>
              </a:rPr>
              <a:t>Category </a:t>
            </a:r>
            <a:r>
              <a:rPr lang="en-IN" sz="2800" b="1" dirty="0">
                <a:latin typeface="Bahnschrift SemiLight SemiConde" panose="020B0502040204020203" pitchFamily="34" charset="0"/>
              </a:rPr>
              <a:t>Technology</a:t>
            </a:r>
            <a:r>
              <a:rPr lang="en-IN" sz="2800" dirty="0">
                <a:latin typeface="Bahnschrift SemiLight SemiConde" panose="020B0502040204020203" pitchFamily="34" charset="0"/>
              </a:rPr>
              <a:t> gains the most profit over the years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B8A922-5F8C-F8C4-B0BF-B94BEDFA1E20}"/>
              </a:ext>
            </a:extLst>
          </p:cNvPr>
          <p:cNvSpPr txBox="1"/>
          <p:nvPr/>
        </p:nvSpPr>
        <p:spPr>
          <a:xfrm>
            <a:off x="8574220" y="2430912"/>
            <a:ext cx="24050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Bahnschrift SemiLight SemiConde" panose="020B0502040204020203" pitchFamily="34" charset="0"/>
              </a:rPr>
              <a:t>California</a:t>
            </a:r>
            <a:r>
              <a:rPr lang="en-IN" sz="2800" dirty="0">
                <a:latin typeface="Bahnschrift SemiLight SemiConde" panose="020B0502040204020203" pitchFamily="34" charset="0"/>
              </a:rPr>
              <a:t> has the most sales among the states</a:t>
            </a:r>
          </a:p>
        </p:txBody>
      </p:sp>
    </p:spTree>
    <p:extLst>
      <p:ext uri="{BB962C8B-B14F-4D97-AF65-F5344CB8AC3E}">
        <p14:creationId xmlns:p14="http://schemas.microsoft.com/office/powerpoint/2010/main" val="722236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71231-C074-6612-283B-CFF5D7406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Insights</a:t>
            </a:r>
          </a:p>
        </p:txBody>
      </p:sp>
      <p:pic>
        <p:nvPicPr>
          <p:cNvPr id="4" name="Content Placeholder 4" descr="Play">
            <a:extLst>
              <a:ext uri="{FF2B5EF4-FFF2-40B4-BE49-F238E27FC236}">
                <a16:creationId xmlns:a16="http://schemas.microsoft.com/office/drawing/2014/main" id="{68C51375-CADE-3AB0-4A96-39E6E3D311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9281314" y="3903024"/>
            <a:ext cx="1747610" cy="2198077"/>
          </a:xfrm>
        </p:spPr>
      </p:pic>
      <p:pic>
        <p:nvPicPr>
          <p:cNvPr id="5" name="Content Placeholder 4" descr="Play">
            <a:extLst>
              <a:ext uri="{FF2B5EF4-FFF2-40B4-BE49-F238E27FC236}">
                <a16:creationId xmlns:a16="http://schemas.microsoft.com/office/drawing/2014/main" id="{63C9B347-02BA-5125-8759-8FAF0757F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2222768" y="3866929"/>
            <a:ext cx="1733673" cy="23845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544068-525E-281F-B9BB-CF14ED9E9BF0}"/>
              </a:ext>
            </a:extLst>
          </p:cNvPr>
          <p:cNvSpPr txBox="1"/>
          <p:nvPr/>
        </p:nvSpPr>
        <p:spPr>
          <a:xfrm>
            <a:off x="1792167" y="2388222"/>
            <a:ext cx="329711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Tamara Chand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Raymond Buch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Sanjit Chand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Hunter Lopez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Adrian Barton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r>
              <a:rPr lang="en-IN" sz="2000" dirty="0">
                <a:latin typeface="Bahnschrift SemiLight SemiConde" panose="020B0502040204020203" pitchFamily="34" charset="0"/>
              </a:rPr>
              <a:t>Are the top 5 customers</a:t>
            </a:r>
          </a:p>
          <a:p>
            <a:endParaRPr lang="en-IN" sz="2000" dirty="0">
              <a:latin typeface="Bahnschrift SemiLight SemiConde" panose="020B0502040204020203" pitchFamily="34" charset="0"/>
            </a:endParaRPr>
          </a:p>
          <a:p>
            <a:endParaRPr lang="en-IN" sz="2000" dirty="0"/>
          </a:p>
          <a:p>
            <a:endParaRPr lang="en-IN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05FBE1-7CD0-8B5D-B610-A25D77C7FE16}"/>
              </a:ext>
            </a:extLst>
          </p:cNvPr>
          <p:cNvSpPr txBox="1"/>
          <p:nvPr/>
        </p:nvSpPr>
        <p:spPr>
          <a:xfrm>
            <a:off x="8730764" y="2598266"/>
            <a:ext cx="25233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latin typeface="Bahnschrift SemiLight SemiConde" panose="020B0502040204020203" pitchFamily="34" charset="0"/>
              </a:rPr>
              <a:t>Office Supplies </a:t>
            </a:r>
            <a:r>
              <a:rPr lang="en-IN" sz="2400" dirty="0">
                <a:latin typeface="Bahnschrift SemiLight SemiConde" panose="020B0502040204020203" pitchFamily="34" charset="0"/>
              </a:rPr>
              <a:t>products have the highest demand </a:t>
            </a:r>
          </a:p>
        </p:txBody>
      </p:sp>
      <p:pic>
        <p:nvPicPr>
          <p:cNvPr id="9" name="Content Placeholder 4" descr="Play">
            <a:extLst>
              <a:ext uri="{FF2B5EF4-FFF2-40B4-BE49-F238E27FC236}">
                <a16:creationId xmlns:a16="http://schemas.microsoft.com/office/drawing/2014/main" id="{E5E72A64-B00C-8359-4F16-8C817A097E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5636593" y="3820947"/>
            <a:ext cx="1769880" cy="23845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D03421-005A-36B6-BCFF-EE4AFAFBEA0B}"/>
              </a:ext>
            </a:extLst>
          </p:cNvPr>
          <p:cNvSpPr txBox="1"/>
          <p:nvPr/>
        </p:nvSpPr>
        <p:spPr>
          <a:xfrm>
            <a:off x="5272455" y="2486225"/>
            <a:ext cx="28047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Bahnschrift SemiLight SemiConde" panose="020B0502040204020203" pitchFamily="34" charset="0"/>
              </a:rPr>
              <a:t>The monthly trend is almost same for all the years from 2014 to 2017</a:t>
            </a:r>
          </a:p>
        </p:txBody>
      </p:sp>
    </p:spTree>
    <p:extLst>
      <p:ext uri="{BB962C8B-B14F-4D97-AF65-F5344CB8AC3E}">
        <p14:creationId xmlns:p14="http://schemas.microsoft.com/office/powerpoint/2010/main" val="864055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903BB-E2C6-5786-FE5E-39D4B0254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D1C3D-4553-FB5A-6988-A987DD939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5400" b="1" dirty="0"/>
              <a:t>           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9807697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170</TotalTime>
  <Words>231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Bahnschrift SemiLight SemiConde</vt:lpstr>
      <vt:lpstr>Calibri</vt:lpstr>
      <vt:lpstr>Garamond</vt:lpstr>
      <vt:lpstr>Organic</vt:lpstr>
      <vt:lpstr>SALES REPORT OF A PRODUCT-BASED COMPANY</vt:lpstr>
      <vt:lpstr>Project Objective</vt:lpstr>
      <vt:lpstr>ABOUT THE DATASET</vt:lpstr>
      <vt:lpstr>RECOMMENDED ANALYSIS</vt:lpstr>
      <vt:lpstr>PowerPoint Presentation</vt:lpstr>
      <vt:lpstr>Insights</vt:lpstr>
      <vt:lpstr>Insights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Rishav Sharma</dc:creator>
  <cp:lastModifiedBy>Rishav Sharma</cp:lastModifiedBy>
  <cp:revision>1</cp:revision>
  <dcterms:created xsi:type="dcterms:W3CDTF">2024-11-13T17:14:51Z</dcterms:created>
  <dcterms:modified xsi:type="dcterms:W3CDTF">2024-11-13T20:05:39Z</dcterms:modified>
</cp:coreProperties>
</file>