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72" r:id="rId13"/>
    <p:sldId id="268" r:id="rId14"/>
    <p:sldId id="269" r:id="rId15"/>
    <p:sldId id="2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DFAF1F-B4F6-4E4E-9D15-CCAE53D53A1D}">
          <p14:sldIdLst>
            <p14:sldId id="256"/>
            <p14:sldId id="257"/>
            <p14:sldId id="258"/>
            <p14:sldId id="259"/>
            <p14:sldId id="260"/>
            <p14:sldId id="261"/>
            <p14:sldId id="262"/>
            <p14:sldId id="263"/>
            <p14:sldId id="264"/>
            <p14:sldId id="265"/>
            <p14:sldId id="267"/>
            <p14:sldId id="272"/>
            <p14:sldId id="268"/>
            <p14:sldId id="269"/>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0A834D1-F501-41C0-9294-7B6F0C2253B4}" type="datetimeFigureOut">
              <a:rPr lang="en-IN" smtClean="0"/>
              <a:t>01-09-2020</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8858113-6F1F-4DD0-8F84-0AAB4A81FEC7}"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0A834D1-F501-41C0-9294-7B6F0C2253B4}" type="datetimeFigureOut">
              <a:rPr lang="en-IN" smtClean="0"/>
              <a:t>01-09-2020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8858113-6F1F-4DD0-8F84-0AAB4A81FEC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0A834D1-F501-41C0-9294-7B6F0C2253B4}" type="datetimeFigureOut">
              <a:rPr lang="en-IN" smtClean="0"/>
              <a:t>01-09-2020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8858113-6F1F-4DD0-8F84-0AAB4A81FEC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0A834D1-F501-41C0-9294-7B6F0C2253B4}" type="datetimeFigureOut">
              <a:rPr lang="en-IN" smtClean="0"/>
              <a:t>01-09-2020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8858113-6F1F-4DD0-8F84-0AAB4A81FEC7}"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0A834D1-F501-41C0-9294-7B6F0C2253B4}" type="datetimeFigureOut">
              <a:rPr lang="en-IN" smtClean="0"/>
              <a:t>01-09-2020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8858113-6F1F-4DD0-8F84-0AAB4A81FEC7}"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0A834D1-F501-41C0-9294-7B6F0C2253B4}" type="datetimeFigureOut">
              <a:rPr lang="en-IN" smtClean="0"/>
              <a:t>01-09-2020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68858113-6F1F-4DD0-8F84-0AAB4A81FEC7}"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0A834D1-F501-41C0-9294-7B6F0C2253B4}" type="datetimeFigureOut">
              <a:rPr lang="en-IN" smtClean="0"/>
              <a:t>01-09-2020</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68858113-6F1F-4DD0-8F84-0AAB4A81FEC7}"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0A834D1-F501-41C0-9294-7B6F0C2253B4}" type="datetimeFigureOut">
              <a:rPr lang="en-IN" smtClean="0"/>
              <a:t>01-09-2020</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68858113-6F1F-4DD0-8F84-0AAB4A81FEC7}"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0A834D1-F501-41C0-9294-7B6F0C2253B4}" type="datetimeFigureOut">
              <a:rPr lang="en-IN" smtClean="0"/>
              <a:t>01-09-2020</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68858113-6F1F-4DD0-8F84-0AAB4A81FEC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0A834D1-F501-41C0-9294-7B6F0C2253B4}" type="datetimeFigureOut">
              <a:rPr lang="en-IN" smtClean="0"/>
              <a:t>01-09-2020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68858113-6F1F-4DD0-8F84-0AAB4A81FEC7}"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0A834D1-F501-41C0-9294-7B6F0C2253B4}" type="datetimeFigureOut">
              <a:rPr lang="en-IN" smtClean="0"/>
              <a:t>01-09-2020</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8858113-6F1F-4DD0-8F84-0AAB4A81FEC7}"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0A834D1-F501-41C0-9294-7B6F0C2253B4}" type="datetimeFigureOut">
              <a:rPr lang="en-IN" smtClean="0"/>
              <a:t>01-09-2020</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8858113-6F1F-4DD0-8F84-0AAB4A81FEC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learnyousomeerlang.com/common-test-for-uncommon-tests" TargetMode="External"/><Relationship Id="rId2" Type="http://schemas.openxmlformats.org/officeDocument/2006/relationships/hyperlink" Target="https://erlang.org/doc/apps/common_test/introduction.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medium.com/@renatomoya/getting-started-with-eunit-part-1-cada7df4366b" TargetMode="External"/><Relationship Id="rId2" Type="http://schemas.openxmlformats.org/officeDocument/2006/relationships/hyperlink" Target="http://erlang.org/doc/apps/eunit/chapter.html" TargetMode="External"/><Relationship Id="rId1" Type="http://schemas.openxmlformats.org/officeDocument/2006/relationships/slideLayout" Target="../slideLayouts/slideLayout2.xml"/><Relationship Id="rId5" Type="http://schemas.openxmlformats.org/officeDocument/2006/relationships/hyperlink" Target="https://learnyousomeerlang.com/eunit#the-need-for-tests" TargetMode="External"/><Relationship Id="rId4" Type="http://schemas.openxmlformats.org/officeDocument/2006/relationships/hyperlink" Target="https://www.youtube.com/watch?v=uyxdOuRHG2I"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err="1" smtClean="0"/>
              <a:t>Erlang</a:t>
            </a:r>
            <a:r>
              <a:rPr lang="en-US" sz="5400" dirty="0" smtClean="0"/>
              <a:t> Testing</a:t>
            </a:r>
            <a:endParaRPr lang="en-IN" sz="5400" dirty="0"/>
          </a:p>
        </p:txBody>
      </p:sp>
    </p:spTree>
    <p:extLst>
      <p:ext uri="{BB962C8B-B14F-4D97-AF65-F5344CB8AC3E}">
        <p14:creationId xmlns:p14="http://schemas.microsoft.com/office/powerpoint/2010/main" val="680714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a:spLocks noGrp="1"/>
          </p:cNvSpPr>
          <p:nvPr>
            <p:ph idx="1"/>
          </p:nvPr>
        </p:nvSpPr>
        <p:spPr>
          <a:xfrm>
            <a:off x="457200" y="260649"/>
            <a:ext cx="8229600" cy="1800200"/>
          </a:xfrm>
        </p:spPr>
        <p:txBody>
          <a:bodyPr/>
          <a:lstStyle/>
          <a:p>
            <a:r>
              <a:rPr lang="en-US" sz="1800" dirty="0" smtClean="0"/>
              <a:t>Similar to Unit test we must add the common test lib in our file</a:t>
            </a:r>
          </a:p>
          <a:p>
            <a:pPr lvl="1"/>
            <a:r>
              <a:rPr lang="en-IN" sz="1600" dirty="0" smtClean="0">
                <a:latin typeface="Courier New" pitchFamily="49" charset="0"/>
                <a:cs typeface="Courier New" pitchFamily="49" charset="0"/>
              </a:rPr>
              <a:t>"</a:t>
            </a:r>
            <a:r>
              <a:rPr lang="en-IN" sz="1600" dirty="0" err="1" smtClean="0">
                <a:latin typeface="Courier New" pitchFamily="49" charset="0"/>
                <a:cs typeface="Courier New" pitchFamily="49" charset="0"/>
              </a:rPr>
              <a:t>common_test</a:t>
            </a:r>
            <a:r>
              <a:rPr lang="en-IN" sz="1600" dirty="0" smtClean="0">
                <a:latin typeface="Courier New" pitchFamily="49" charset="0"/>
                <a:cs typeface="Courier New" pitchFamily="49" charset="0"/>
              </a:rPr>
              <a:t>/include/</a:t>
            </a:r>
            <a:r>
              <a:rPr lang="en-IN" sz="1600" dirty="0" err="1" smtClean="0">
                <a:latin typeface="Courier New" pitchFamily="49" charset="0"/>
                <a:cs typeface="Courier New" pitchFamily="49" charset="0"/>
              </a:rPr>
              <a:t>ct.hrl</a:t>
            </a:r>
            <a:r>
              <a:rPr lang="en-IN" sz="1600" dirty="0" smtClean="0">
                <a:latin typeface="Courier New" pitchFamily="49" charset="0"/>
                <a:cs typeface="Courier New" pitchFamily="49" charset="0"/>
              </a:rPr>
              <a:t>”</a:t>
            </a:r>
          </a:p>
          <a:p>
            <a:pPr marL="393192" lvl="1" indent="0">
              <a:buNone/>
            </a:pPr>
            <a:endParaRPr lang="en-US" dirty="0" smtClean="0"/>
          </a:p>
        </p:txBody>
      </p:sp>
      <p:sp>
        <p:nvSpPr>
          <p:cNvPr id="8" name="Content Placeholder 1"/>
          <p:cNvSpPr txBox="1">
            <a:spLocks/>
          </p:cNvSpPr>
          <p:nvPr/>
        </p:nvSpPr>
        <p:spPr>
          <a:xfrm>
            <a:off x="488258" y="1412776"/>
            <a:ext cx="82296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sz="1800" dirty="0"/>
              <a:t>File name must end with “</a:t>
            </a:r>
            <a:r>
              <a:rPr lang="en-US" sz="1800" dirty="0" err="1" smtClean="0"/>
              <a:t>Module_SUITE.erl</a:t>
            </a:r>
            <a:r>
              <a:rPr lang="en-US" sz="1800" dirty="0" smtClean="0"/>
              <a:t> for common test suite to detect it</a:t>
            </a:r>
          </a:p>
          <a:p>
            <a:r>
              <a:rPr lang="en-US" sz="1800" dirty="0" smtClean="0"/>
              <a:t>After compilation to run the common test we can</a:t>
            </a:r>
          </a:p>
          <a:p>
            <a:pPr lvl="1"/>
            <a:r>
              <a:rPr lang="en-US" sz="1600" dirty="0" smtClean="0"/>
              <a:t>Send “</a:t>
            </a:r>
            <a:r>
              <a:rPr lang="en-US" sz="1600" dirty="0" err="1" smtClean="0">
                <a:latin typeface="Courier New" pitchFamily="49" charset="0"/>
                <a:cs typeface="Courier New" pitchFamily="49" charset="0"/>
              </a:rPr>
              <a:t>ct</a:t>
            </a:r>
            <a:r>
              <a:rPr lang="en-US" sz="1600" dirty="0" smtClean="0">
                <a:latin typeface="Courier New" pitchFamily="49" charset="0"/>
                <a:cs typeface="Courier New" pitchFamily="49" charset="0"/>
              </a:rPr>
              <a:t> run –suite </a:t>
            </a:r>
            <a:r>
              <a:rPr lang="en-US" sz="1600" dirty="0" err="1" smtClean="0">
                <a:latin typeface="Courier New" pitchFamily="49" charset="0"/>
                <a:cs typeface="Courier New" pitchFamily="49" charset="0"/>
              </a:rPr>
              <a:t>Module_SUITE</a:t>
            </a:r>
            <a:r>
              <a:rPr lang="en-US" sz="1600" dirty="0" smtClean="0"/>
              <a:t>” using terminal</a:t>
            </a:r>
          </a:p>
          <a:p>
            <a:pPr lvl="1"/>
            <a:r>
              <a:rPr lang="en-US" sz="1600" dirty="0" smtClean="0"/>
              <a:t>“</a:t>
            </a:r>
            <a:r>
              <a:rPr lang="en-US" sz="1600" dirty="0" smtClean="0">
                <a:latin typeface="Courier New" pitchFamily="49" charset="0"/>
                <a:cs typeface="Courier New" pitchFamily="49" charset="0"/>
              </a:rPr>
              <a:t>make </a:t>
            </a:r>
            <a:r>
              <a:rPr lang="en-US" sz="1600" dirty="0" err="1" smtClean="0">
                <a:latin typeface="Courier New" pitchFamily="49" charset="0"/>
                <a:cs typeface="Courier New" pitchFamily="49" charset="0"/>
              </a:rPr>
              <a:t>ct</a:t>
            </a:r>
            <a:r>
              <a:rPr lang="en-US" sz="1600" dirty="0" smtClean="0"/>
              <a:t>”</a:t>
            </a:r>
            <a:r>
              <a:rPr lang="en-IN" sz="2000" dirty="0" smtClean="0"/>
              <a:t> </a:t>
            </a:r>
            <a:r>
              <a:rPr lang="en-IN" sz="1600" dirty="0" smtClean="0"/>
              <a:t>through the terminal</a:t>
            </a:r>
          </a:p>
          <a:p>
            <a:pPr lvl="1"/>
            <a:r>
              <a:rPr lang="en-US" sz="1600" dirty="0" smtClean="0"/>
              <a:t>Send </a:t>
            </a:r>
            <a:r>
              <a:rPr lang="en-US" sz="1600" dirty="0" smtClean="0">
                <a:latin typeface="Courier New" pitchFamily="49" charset="0"/>
                <a:cs typeface="Courier New" pitchFamily="49" charset="0"/>
              </a:rPr>
              <a:t>“</a:t>
            </a:r>
            <a:r>
              <a:rPr lang="en-IN" sz="1600" dirty="0" err="1" smtClean="0">
                <a:latin typeface="Courier New" pitchFamily="49" charset="0"/>
                <a:cs typeface="Courier New" pitchFamily="49" charset="0"/>
              </a:rPr>
              <a:t>ct:run_test</a:t>
            </a:r>
            <a:r>
              <a:rPr lang="en-IN" sz="1600" dirty="0">
                <a:latin typeface="Courier New" pitchFamily="49" charset="0"/>
                <a:cs typeface="Courier New" pitchFamily="49" charset="0"/>
              </a:rPr>
              <a:t>([{suite, </a:t>
            </a:r>
            <a:r>
              <a:rPr lang="en-IN" sz="1600" dirty="0" err="1" smtClean="0">
                <a:latin typeface="Courier New" pitchFamily="49" charset="0"/>
                <a:cs typeface="Courier New" pitchFamily="49" charset="0"/>
              </a:rPr>
              <a:t>Module_SUITE</a:t>
            </a:r>
            <a:r>
              <a:rPr lang="en-IN" sz="1600" dirty="0" smtClean="0">
                <a:latin typeface="Courier New" pitchFamily="49" charset="0"/>
                <a:cs typeface="Courier New" pitchFamily="49" charset="0"/>
              </a:rPr>
              <a:t>}])” </a:t>
            </a:r>
            <a:r>
              <a:rPr lang="en-IN" sz="1600" dirty="0" smtClean="0"/>
              <a:t>through </a:t>
            </a:r>
            <a:r>
              <a:rPr lang="en-IN" sz="1600" dirty="0" err="1" smtClean="0"/>
              <a:t>erlang</a:t>
            </a:r>
            <a:r>
              <a:rPr lang="en-IN" sz="1600" dirty="0" smtClean="0"/>
              <a:t> terminal.</a:t>
            </a:r>
          </a:p>
          <a:p>
            <a:pPr marL="393192" lvl="1" indent="0">
              <a:buNone/>
            </a:pPr>
            <a:endParaRPr lang="en-US" sz="1600" dirty="0" smtClean="0"/>
          </a:p>
          <a:p>
            <a:pPr marL="393192" lvl="1" indent="0">
              <a:buNone/>
            </a:pPr>
            <a:r>
              <a:rPr lang="en-US" sz="1800" dirty="0" smtClean="0"/>
              <a:t>It runs the test cases and creates the logs and </a:t>
            </a:r>
            <a:r>
              <a:rPr lang="en-US" sz="1800" dirty="0" err="1" smtClean="0"/>
              <a:t>htmls</a:t>
            </a:r>
            <a:r>
              <a:rPr lang="en-US" sz="1800" dirty="0" smtClean="0"/>
              <a:t> files which contain the detailed info of test cases</a:t>
            </a:r>
          </a:p>
          <a:p>
            <a:pPr lvl="1"/>
            <a:endParaRPr lang="en-IN" sz="1600" dirty="0"/>
          </a:p>
        </p:txBody>
      </p:sp>
    </p:spTree>
    <p:extLst>
      <p:ext uri="{BB962C8B-B14F-4D97-AF65-F5344CB8AC3E}">
        <p14:creationId xmlns:p14="http://schemas.microsoft.com/office/powerpoint/2010/main" val="1254172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9552" y="404664"/>
            <a:ext cx="7272808" cy="5909310"/>
          </a:xfrm>
          <a:prstGeom prst="rect">
            <a:avLst/>
          </a:prstGeom>
        </p:spPr>
        <p:txBody>
          <a:bodyPr wrap="square">
            <a:spAutoFit/>
          </a:bodyPr>
          <a:lstStyle/>
          <a:p>
            <a:pPr marL="285750" indent="-285750">
              <a:buClr>
                <a:schemeClr val="bg2">
                  <a:lumMod val="50000"/>
                </a:schemeClr>
              </a:buClr>
              <a:buFont typeface="Wingdings" pitchFamily="2" charset="2"/>
              <a:buChar char="Ø"/>
            </a:pPr>
            <a:r>
              <a:rPr lang="en-US" dirty="0" smtClean="0"/>
              <a:t>The Test application contains </a:t>
            </a:r>
            <a:r>
              <a:rPr lang="en-US" dirty="0" smtClean="0">
                <a:latin typeface="Courier New" pitchFamily="49" charset="0"/>
                <a:cs typeface="Courier New" pitchFamily="49" charset="0"/>
              </a:rPr>
              <a:t>all/0</a:t>
            </a:r>
            <a:r>
              <a:rPr lang="en-US" dirty="0" smtClean="0"/>
              <a:t> function which tells which all </a:t>
            </a:r>
            <a:r>
              <a:rPr lang="en-US" dirty="0" err="1" smtClean="0"/>
              <a:t>testcases</a:t>
            </a:r>
            <a:r>
              <a:rPr lang="en-US" dirty="0" smtClean="0"/>
              <a:t> are supposed to be </a:t>
            </a:r>
            <a:r>
              <a:rPr lang="en-US" dirty="0" smtClean="0"/>
              <a:t>run.</a:t>
            </a:r>
          </a:p>
          <a:p>
            <a:pPr>
              <a:buClr>
                <a:schemeClr val="bg2">
                  <a:lumMod val="50000"/>
                </a:schemeClr>
              </a:buClr>
            </a:pPr>
            <a:endParaRPr lang="en-US" dirty="0" smtClean="0"/>
          </a:p>
          <a:p>
            <a:pPr marL="285750" indent="-285750">
              <a:buClr>
                <a:schemeClr val="bg2">
                  <a:lumMod val="50000"/>
                </a:schemeClr>
              </a:buClr>
              <a:buFont typeface="Wingdings" pitchFamily="2" charset="2"/>
              <a:buChar char="Ø"/>
            </a:pPr>
            <a:r>
              <a:rPr lang="en-US" dirty="0" smtClean="0"/>
              <a:t>The </a:t>
            </a:r>
            <a:r>
              <a:rPr lang="en-US" dirty="0" err="1" smtClean="0">
                <a:latin typeface="Courier New" pitchFamily="49" charset="0"/>
                <a:cs typeface="Courier New" pitchFamily="49" charset="0"/>
              </a:rPr>
              <a:t>Config</a:t>
            </a:r>
            <a:r>
              <a:rPr lang="en-US" dirty="0" smtClean="0"/>
              <a:t> variable contains the initial state that the test cases will require it’s a </a:t>
            </a:r>
            <a:r>
              <a:rPr lang="en-US" dirty="0" err="1" smtClean="0">
                <a:latin typeface="Courier New" pitchFamily="49" charset="0"/>
                <a:cs typeface="Courier New" pitchFamily="49" charset="0"/>
              </a:rPr>
              <a:t>proplist</a:t>
            </a:r>
            <a:r>
              <a:rPr lang="en-US" dirty="0" smtClean="0"/>
              <a:t> it initially contains two values </a:t>
            </a:r>
            <a:r>
              <a:rPr lang="en-US" dirty="0" err="1" smtClean="0">
                <a:latin typeface="Courier New" pitchFamily="49" charset="0"/>
                <a:cs typeface="Courier New" pitchFamily="49" charset="0"/>
              </a:rPr>
              <a:t>data_dir</a:t>
            </a:r>
            <a:r>
              <a:rPr lang="en-US" dirty="0" smtClean="0"/>
              <a:t> and </a:t>
            </a:r>
            <a:r>
              <a:rPr lang="en-US" dirty="0" err="1" smtClean="0">
                <a:latin typeface="Courier New" pitchFamily="49" charset="0"/>
                <a:cs typeface="Courier New" pitchFamily="49" charset="0"/>
              </a:rPr>
              <a:t>priv_dir</a:t>
            </a:r>
            <a:r>
              <a:rPr lang="en-US" dirty="0" smtClean="0"/>
              <a:t>.</a:t>
            </a:r>
          </a:p>
          <a:p>
            <a:pPr>
              <a:buClr>
                <a:schemeClr val="bg2">
                  <a:lumMod val="50000"/>
                </a:schemeClr>
              </a:buClr>
            </a:pPr>
            <a:endParaRPr lang="en-US" dirty="0" smtClean="0"/>
          </a:p>
          <a:p>
            <a:pPr marL="285750" indent="-285750">
              <a:buClr>
                <a:schemeClr val="bg2">
                  <a:lumMod val="50000"/>
                </a:schemeClr>
              </a:buClr>
              <a:buFont typeface="Wingdings" pitchFamily="2" charset="2"/>
              <a:buChar char="Ø"/>
            </a:pPr>
            <a:r>
              <a:rPr lang="en-US" dirty="0" smtClean="0"/>
              <a:t>After </a:t>
            </a:r>
            <a:r>
              <a:rPr lang="en-US" dirty="0" smtClean="0"/>
              <a:t>running the tests check the directory you can see few </a:t>
            </a:r>
            <a:r>
              <a:rPr lang="en-US" dirty="0" smtClean="0"/>
              <a:t>directories </a:t>
            </a:r>
            <a:r>
              <a:rPr lang="en-US" dirty="0" smtClean="0"/>
              <a:t>and files generated </a:t>
            </a:r>
            <a:r>
              <a:rPr lang="en-US" dirty="0" smtClean="0">
                <a:latin typeface="Courier New" pitchFamily="49" charset="0"/>
                <a:cs typeface="Courier New" pitchFamily="49" charset="0"/>
              </a:rPr>
              <a:t>all_runs.html</a:t>
            </a:r>
            <a:r>
              <a:rPr lang="en-US" dirty="0" smtClean="0"/>
              <a:t> and </a:t>
            </a:r>
            <a:r>
              <a:rPr lang="en-US" dirty="0" smtClean="0">
                <a:latin typeface="Courier New" pitchFamily="49" charset="0"/>
                <a:cs typeface="Courier New" pitchFamily="49" charset="0"/>
              </a:rPr>
              <a:t>Index.html</a:t>
            </a:r>
          </a:p>
          <a:p>
            <a:pPr marL="285750" indent="-285750">
              <a:buClr>
                <a:schemeClr val="bg2">
                  <a:lumMod val="50000"/>
                </a:schemeClr>
              </a:buClr>
              <a:buFont typeface="Wingdings" pitchFamily="2" charset="2"/>
              <a:buChar char="Ø"/>
            </a:pPr>
            <a:endParaRPr lang="en-US" dirty="0" smtClean="0"/>
          </a:p>
          <a:p>
            <a:pPr marL="285750" indent="-285750">
              <a:buClr>
                <a:schemeClr val="bg2">
                  <a:lumMod val="50000"/>
                </a:schemeClr>
              </a:buClr>
              <a:buFont typeface="Wingdings" pitchFamily="2" charset="2"/>
              <a:buChar char="Ø"/>
            </a:pPr>
            <a:r>
              <a:rPr lang="en-US" dirty="0" smtClean="0">
                <a:latin typeface="Courier New" pitchFamily="49" charset="0"/>
                <a:cs typeface="Courier New" pitchFamily="49" charset="0"/>
              </a:rPr>
              <a:t>All_runs.html</a:t>
            </a:r>
            <a:r>
              <a:rPr lang="en-US" dirty="0" smtClean="0"/>
              <a:t> </a:t>
            </a:r>
            <a:r>
              <a:rPr lang="en-US" dirty="0" smtClean="0"/>
              <a:t>will link to newest runs </a:t>
            </a:r>
            <a:r>
              <a:rPr lang="en-US" dirty="0" smtClean="0"/>
              <a:t>only</a:t>
            </a:r>
          </a:p>
          <a:p>
            <a:pPr marL="285750" indent="-285750">
              <a:buClr>
                <a:schemeClr val="bg2">
                  <a:lumMod val="50000"/>
                </a:schemeClr>
              </a:buClr>
              <a:buFont typeface="Wingdings" pitchFamily="2" charset="2"/>
              <a:buChar char="Ø"/>
            </a:pPr>
            <a:endParaRPr lang="en-US" dirty="0" smtClean="0"/>
          </a:p>
          <a:p>
            <a:pPr marL="285750" indent="-285750">
              <a:buClr>
                <a:schemeClr val="bg2">
                  <a:lumMod val="50000"/>
                </a:schemeClr>
              </a:buClr>
              <a:buFont typeface="Wingdings" pitchFamily="2" charset="2"/>
              <a:buChar char="Ø"/>
            </a:pPr>
            <a:r>
              <a:rPr lang="en-US" dirty="0" smtClean="0">
                <a:latin typeface="Courier New" pitchFamily="49" charset="0"/>
                <a:cs typeface="Courier New" pitchFamily="49" charset="0"/>
              </a:rPr>
              <a:t>Index.html</a:t>
            </a:r>
            <a:r>
              <a:rPr lang="en-US" dirty="0" smtClean="0"/>
              <a:t> </a:t>
            </a:r>
            <a:r>
              <a:rPr lang="en-US" dirty="0"/>
              <a:t>will link to indexes of all </a:t>
            </a:r>
            <a:r>
              <a:rPr lang="en-US" dirty="0" smtClean="0"/>
              <a:t>iterations </a:t>
            </a:r>
            <a:r>
              <a:rPr lang="en-US" dirty="0"/>
              <a:t>of the tests </a:t>
            </a:r>
            <a:r>
              <a:rPr lang="en-US" dirty="0" smtClean="0"/>
              <a:t>ran</a:t>
            </a:r>
          </a:p>
          <a:p>
            <a:pPr marL="285750" indent="-285750">
              <a:buClr>
                <a:schemeClr val="bg2">
                  <a:lumMod val="50000"/>
                </a:schemeClr>
              </a:buClr>
              <a:buFont typeface="Wingdings" pitchFamily="2" charset="2"/>
              <a:buChar char="Ø"/>
            </a:pPr>
            <a:endParaRPr lang="en-US" dirty="0" smtClean="0"/>
          </a:p>
          <a:p>
            <a:pPr marL="285750" indent="-285750">
              <a:buClr>
                <a:schemeClr val="bg2">
                  <a:lumMod val="50000"/>
                </a:schemeClr>
              </a:buClr>
              <a:buFont typeface="Wingdings" pitchFamily="2" charset="2"/>
              <a:buChar char="Ø"/>
            </a:pPr>
            <a:r>
              <a:rPr lang="en-US" dirty="0" smtClean="0"/>
              <a:t>By </a:t>
            </a:r>
            <a:r>
              <a:rPr lang="en-US" dirty="0" smtClean="0"/>
              <a:t>opening them we can see the </a:t>
            </a:r>
            <a:r>
              <a:rPr lang="en-US" dirty="0" err="1" smtClean="0"/>
              <a:t>testcases</a:t>
            </a:r>
            <a:r>
              <a:rPr lang="en-US" dirty="0" smtClean="0"/>
              <a:t> which have </a:t>
            </a:r>
            <a:r>
              <a:rPr lang="en-US" dirty="0" smtClean="0"/>
              <a:t>passed </a:t>
            </a:r>
            <a:r>
              <a:rPr lang="en-US" dirty="0" smtClean="0"/>
              <a:t>and </a:t>
            </a:r>
            <a:r>
              <a:rPr lang="en-US" dirty="0" smtClean="0"/>
              <a:t>failed, Reason </a:t>
            </a:r>
            <a:r>
              <a:rPr lang="en-US" dirty="0" smtClean="0"/>
              <a:t>for failure are clearly logged in them </a:t>
            </a:r>
          </a:p>
          <a:p>
            <a:endParaRPr lang="en-US" dirty="0"/>
          </a:p>
          <a:p>
            <a:endParaRPr lang="en-US" dirty="0"/>
          </a:p>
        </p:txBody>
      </p:sp>
    </p:spTree>
    <p:extLst>
      <p:ext uri="{BB962C8B-B14F-4D97-AF65-F5344CB8AC3E}">
        <p14:creationId xmlns:p14="http://schemas.microsoft.com/office/powerpoint/2010/main" val="1360283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9552" y="226501"/>
            <a:ext cx="7272808" cy="5816977"/>
          </a:xfrm>
          <a:prstGeom prst="rect">
            <a:avLst/>
          </a:prstGeom>
        </p:spPr>
        <p:txBody>
          <a:bodyPr wrap="square">
            <a:spAutoFit/>
          </a:bodyPr>
          <a:lstStyle/>
          <a:p>
            <a:r>
              <a:rPr lang="en-US" sz="2400" dirty="0"/>
              <a:t>Testing with a state for test </a:t>
            </a:r>
            <a:r>
              <a:rPr lang="en-US" sz="2400" dirty="0" smtClean="0"/>
              <a:t>case</a:t>
            </a:r>
          </a:p>
          <a:p>
            <a:endParaRPr lang="en-US" sz="2400" dirty="0"/>
          </a:p>
          <a:p>
            <a:pPr marL="342900" indent="-342900">
              <a:buClr>
                <a:schemeClr val="bg2">
                  <a:lumMod val="50000"/>
                </a:schemeClr>
              </a:buClr>
              <a:buFont typeface="Wingdings" pitchFamily="2" charset="2"/>
              <a:buChar char="Ø"/>
            </a:pPr>
            <a:r>
              <a:rPr lang="en-US" dirty="0"/>
              <a:t>If a </a:t>
            </a:r>
            <a:r>
              <a:rPr lang="en-US" dirty="0" smtClean="0"/>
              <a:t>test case </a:t>
            </a:r>
            <a:r>
              <a:rPr lang="en-US" dirty="0"/>
              <a:t>requires some initial data or a table to test it can be done using </a:t>
            </a:r>
            <a:r>
              <a:rPr lang="en-US" dirty="0" err="1" smtClean="0">
                <a:latin typeface="Courier New" pitchFamily="49" charset="0"/>
                <a:cs typeface="Courier New" pitchFamily="49" charset="0"/>
              </a:rPr>
              <a:t>init_per_testcase</a:t>
            </a:r>
            <a:r>
              <a:rPr lang="en-US" dirty="0" smtClean="0">
                <a:latin typeface="Courier New" pitchFamily="49" charset="0"/>
                <a:cs typeface="Courier New" pitchFamily="49" charset="0"/>
              </a:rPr>
              <a:t>/2</a:t>
            </a:r>
            <a:r>
              <a:rPr lang="en-US" dirty="0" smtClean="0"/>
              <a:t>.</a:t>
            </a:r>
          </a:p>
          <a:p>
            <a:pPr marL="342900" indent="-342900">
              <a:buClr>
                <a:schemeClr val="bg2">
                  <a:lumMod val="50000"/>
                </a:schemeClr>
              </a:buClr>
              <a:buFont typeface="Wingdings" pitchFamily="2" charset="2"/>
              <a:buChar char="Ø"/>
            </a:pPr>
            <a:r>
              <a:rPr lang="en-US" dirty="0" smtClean="0"/>
              <a:t>It’s </a:t>
            </a:r>
            <a:r>
              <a:rPr lang="en-US" dirty="0"/>
              <a:t>a setup function in which we can initialize the data needed for the following test case to run (mentioned as first </a:t>
            </a:r>
            <a:r>
              <a:rPr lang="en-US" dirty="0" smtClean="0"/>
              <a:t>argument).</a:t>
            </a:r>
          </a:p>
          <a:p>
            <a:pPr marL="342900" indent="-342900">
              <a:buClr>
                <a:schemeClr val="bg2">
                  <a:lumMod val="50000"/>
                </a:schemeClr>
              </a:buClr>
              <a:buFont typeface="Wingdings" pitchFamily="2" charset="2"/>
              <a:buChar char="Ø"/>
            </a:pPr>
            <a:r>
              <a:rPr lang="en-US" dirty="0" smtClean="0"/>
              <a:t>Once </a:t>
            </a:r>
            <a:r>
              <a:rPr lang="en-US" dirty="0"/>
              <a:t>the test case is executed the data or table must be freed which can be done using </a:t>
            </a:r>
            <a:r>
              <a:rPr lang="en-US" dirty="0" err="1" smtClean="0">
                <a:latin typeface="Courier New" pitchFamily="49" charset="0"/>
                <a:cs typeface="Courier New" pitchFamily="49" charset="0"/>
              </a:rPr>
              <a:t>end_per_test_case</a:t>
            </a:r>
            <a:r>
              <a:rPr lang="en-US" dirty="0" smtClean="0">
                <a:latin typeface="Courier New" pitchFamily="49" charset="0"/>
                <a:cs typeface="Courier New" pitchFamily="49" charset="0"/>
              </a:rPr>
              <a:t>/2</a:t>
            </a:r>
            <a:r>
              <a:rPr lang="en-US" dirty="0" smtClean="0"/>
              <a:t> </a:t>
            </a:r>
            <a:r>
              <a:rPr lang="en-US" dirty="0"/>
              <a:t>where we can send uninitialized or delete the data to free up </a:t>
            </a:r>
            <a:r>
              <a:rPr lang="en-US" dirty="0" smtClean="0"/>
              <a:t>memory.</a:t>
            </a:r>
          </a:p>
          <a:p>
            <a:pPr marL="342900" indent="-342900">
              <a:buClr>
                <a:schemeClr val="bg2">
                  <a:lumMod val="50000"/>
                </a:schemeClr>
              </a:buClr>
              <a:buFont typeface="Wingdings" pitchFamily="2" charset="2"/>
              <a:buChar char="Ø"/>
            </a:pPr>
            <a:r>
              <a:rPr lang="en-US" dirty="0" smtClean="0"/>
              <a:t>Similar </a:t>
            </a:r>
            <a:r>
              <a:rPr lang="en-US" dirty="0"/>
              <a:t>to </a:t>
            </a:r>
            <a:r>
              <a:rPr lang="en-US" dirty="0" err="1"/>
              <a:t>init</a:t>
            </a:r>
            <a:r>
              <a:rPr lang="en-US" dirty="0"/>
              <a:t> per test case and end per test case the initiation can be done per test suit using the functions </a:t>
            </a:r>
            <a:r>
              <a:rPr lang="en-US" dirty="0" err="1" smtClean="0">
                <a:latin typeface="Courier New" pitchFamily="49" charset="0"/>
                <a:cs typeface="Courier New" pitchFamily="49" charset="0"/>
              </a:rPr>
              <a:t>init_per_test_suit</a:t>
            </a:r>
            <a:r>
              <a:rPr lang="en-US" dirty="0" smtClean="0">
                <a:latin typeface="Courier New" pitchFamily="49" charset="0"/>
                <a:cs typeface="Courier New" pitchFamily="49" charset="0"/>
              </a:rPr>
              <a:t>/1</a:t>
            </a:r>
            <a:r>
              <a:rPr lang="en-US" dirty="0" smtClean="0"/>
              <a:t> </a:t>
            </a:r>
            <a:r>
              <a:rPr lang="en-US" dirty="0"/>
              <a:t>and </a:t>
            </a:r>
            <a:r>
              <a:rPr lang="en-US" dirty="0" err="1" smtClean="0">
                <a:latin typeface="Courier New" pitchFamily="49" charset="0"/>
                <a:cs typeface="Courier New" pitchFamily="49" charset="0"/>
              </a:rPr>
              <a:t>end_per_test_suit</a:t>
            </a:r>
            <a:r>
              <a:rPr lang="en-US" dirty="0" smtClean="0">
                <a:latin typeface="Courier New" pitchFamily="49" charset="0"/>
                <a:cs typeface="Courier New" pitchFamily="49" charset="0"/>
              </a:rPr>
              <a:t>/1</a:t>
            </a:r>
            <a:r>
              <a:rPr lang="en-US" dirty="0" smtClean="0"/>
              <a:t>.</a:t>
            </a:r>
          </a:p>
          <a:p>
            <a:pPr marL="342900" indent="-342900">
              <a:buClr>
                <a:schemeClr val="bg2">
                  <a:lumMod val="50000"/>
                </a:schemeClr>
              </a:buClr>
              <a:buFont typeface="Wingdings" pitchFamily="2" charset="2"/>
              <a:buChar char="Ø"/>
            </a:pPr>
            <a:r>
              <a:rPr lang="en-US" dirty="0" err="1" smtClean="0">
                <a:latin typeface="Courier New" pitchFamily="49" charset="0"/>
                <a:cs typeface="Courier New" pitchFamily="49" charset="0"/>
              </a:rPr>
              <a:t>Intit_per_testsuit</a:t>
            </a:r>
            <a:r>
              <a:rPr lang="en-US" dirty="0" smtClean="0"/>
              <a:t> </a:t>
            </a:r>
            <a:r>
              <a:rPr lang="en-US" dirty="0"/>
              <a:t>runs before executing and </a:t>
            </a:r>
            <a:r>
              <a:rPr lang="en-US" dirty="0" smtClean="0"/>
              <a:t>returns </a:t>
            </a:r>
            <a:r>
              <a:rPr lang="en-US" dirty="0"/>
              <a:t>the </a:t>
            </a:r>
            <a:r>
              <a:rPr lang="en-US" dirty="0" err="1" smtClean="0"/>
              <a:t>Config</a:t>
            </a:r>
            <a:r>
              <a:rPr lang="en-US" dirty="0" smtClean="0"/>
              <a:t>.</a:t>
            </a:r>
          </a:p>
          <a:p>
            <a:pPr marL="342900" indent="-342900">
              <a:buClr>
                <a:schemeClr val="bg2">
                  <a:lumMod val="50000"/>
                </a:schemeClr>
              </a:buClr>
              <a:buFont typeface="Wingdings" pitchFamily="2" charset="2"/>
              <a:buChar char="Ø"/>
            </a:pPr>
            <a:r>
              <a:rPr lang="en-US" dirty="0" err="1" smtClean="0">
                <a:latin typeface="Courier New" pitchFamily="49" charset="0"/>
                <a:cs typeface="Courier New" pitchFamily="49" charset="0"/>
              </a:rPr>
              <a:t>End_per_test_suit</a:t>
            </a:r>
            <a:r>
              <a:rPr lang="en-US" dirty="0" smtClean="0"/>
              <a:t> </a:t>
            </a:r>
            <a:r>
              <a:rPr lang="en-US" dirty="0"/>
              <a:t>runs once after the tests cases are </a:t>
            </a:r>
            <a:r>
              <a:rPr lang="en-US" dirty="0" smtClean="0"/>
              <a:t>executed and does the clean up job</a:t>
            </a:r>
          </a:p>
          <a:p>
            <a:pPr marL="342900" indent="-342900">
              <a:buClr>
                <a:schemeClr val="bg2">
                  <a:lumMod val="50000"/>
                </a:schemeClr>
              </a:buClr>
              <a:buFont typeface="Wingdings" pitchFamily="2" charset="2"/>
              <a:buChar char="Ø"/>
            </a:pPr>
            <a:r>
              <a:rPr lang="en-US" dirty="0" smtClean="0"/>
              <a:t>If </a:t>
            </a:r>
            <a:r>
              <a:rPr lang="en-US" dirty="0" err="1" smtClean="0">
                <a:latin typeface="Courier New" pitchFamily="49" charset="0"/>
                <a:cs typeface="Courier New" pitchFamily="49" charset="0"/>
              </a:rPr>
              <a:t>init_per_test_suit</a:t>
            </a:r>
            <a:r>
              <a:rPr lang="en-US" dirty="0" smtClean="0"/>
              <a:t> </a:t>
            </a:r>
            <a:r>
              <a:rPr lang="en-US" dirty="0"/>
              <a:t>fails </a:t>
            </a:r>
            <a:r>
              <a:rPr lang="en-US" dirty="0" err="1"/>
              <a:t>testcases</a:t>
            </a:r>
            <a:r>
              <a:rPr lang="en-US" dirty="0"/>
              <a:t> will be </a:t>
            </a:r>
            <a:r>
              <a:rPr lang="en-US" dirty="0" smtClean="0"/>
              <a:t>skipped.</a:t>
            </a:r>
            <a:endParaRPr lang="en-IN" dirty="0" smtClean="0"/>
          </a:p>
          <a:p>
            <a:pPr marL="342900" indent="-342900">
              <a:buClr>
                <a:schemeClr val="bg2">
                  <a:lumMod val="50000"/>
                </a:schemeClr>
              </a:buClr>
              <a:buFont typeface="Wingdings" pitchFamily="2" charset="2"/>
              <a:buChar char="Ø"/>
            </a:pPr>
            <a:r>
              <a:rPr lang="en-US" dirty="0" smtClean="0"/>
              <a:t> </a:t>
            </a:r>
            <a:endParaRPr lang="en-US" dirty="0"/>
          </a:p>
        </p:txBody>
      </p:sp>
    </p:spTree>
    <p:extLst>
      <p:ext uri="{BB962C8B-B14F-4D97-AF65-F5344CB8AC3E}">
        <p14:creationId xmlns:p14="http://schemas.microsoft.com/office/powerpoint/2010/main" val="1452939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404664"/>
            <a:ext cx="8229600" cy="5832648"/>
          </a:xfrm>
        </p:spPr>
        <p:txBody>
          <a:bodyPr>
            <a:noAutofit/>
          </a:bodyPr>
          <a:lstStyle/>
          <a:p>
            <a:pPr marL="109728" indent="0">
              <a:buNone/>
            </a:pPr>
            <a:r>
              <a:rPr lang="en-US" sz="2000" dirty="0" smtClean="0"/>
              <a:t>Test Groups </a:t>
            </a:r>
          </a:p>
          <a:p>
            <a:r>
              <a:rPr lang="en-US" sz="1600" dirty="0" smtClean="0"/>
              <a:t>As the name suggests test cases as a group with similarities</a:t>
            </a:r>
          </a:p>
          <a:p>
            <a:r>
              <a:rPr lang="en-US" sz="1600" dirty="0" smtClean="0"/>
              <a:t>Syntax is </a:t>
            </a:r>
            <a:r>
              <a:rPr lang="en-US" sz="1600" dirty="0" smtClean="0">
                <a:latin typeface="Courier New" pitchFamily="49" charset="0"/>
                <a:cs typeface="Courier New" pitchFamily="49" charset="0"/>
              </a:rPr>
              <a:t>groups()-&gt;List of Groups</a:t>
            </a:r>
          </a:p>
          <a:p>
            <a:r>
              <a:rPr lang="en-US" sz="1600" dirty="0" err="1" smtClean="0">
                <a:latin typeface="Courier New" pitchFamily="49" charset="0"/>
                <a:cs typeface="Courier New" pitchFamily="49" charset="0"/>
              </a:rPr>
              <a:t>ListofGroups</a:t>
            </a:r>
            <a:r>
              <a:rPr lang="en-US" sz="1600" dirty="0" smtClean="0">
                <a:latin typeface="Courier New" pitchFamily="49" charset="0"/>
                <a:cs typeface="Courier New" pitchFamily="49" charset="0"/>
              </a:rPr>
              <a:t> = [{</a:t>
            </a:r>
            <a:r>
              <a:rPr lang="en-US" sz="1600" dirty="0" err="1" smtClean="0">
                <a:latin typeface="Courier New" pitchFamily="49" charset="0"/>
                <a:cs typeface="Courier New" pitchFamily="49" charset="0"/>
              </a:rPr>
              <a:t>GroupName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GroupProperties</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GroupMembers</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Group Name</a:t>
            </a:r>
            <a:r>
              <a:rPr lang="en-US" sz="1600" dirty="0" smtClean="0"/>
              <a:t> is the name of tests group</a:t>
            </a:r>
          </a:p>
          <a:p>
            <a:r>
              <a:rPr lang="en-US" sz="1600" dirty="0" smtClean="0">
                <a:latin typeface="Courier New" pitchFamily="49" charset="0"/>
                <a:cs typeface="Courier New" pitchFamily="49" charset="0"/>
              </a:rPr>
              <a:t>Group Members</a:t>
            </a:r>
            <a:r>
              <a:rPr lang="en-US" sz="1600" dirty="0" smtClean="0"/>
              <a:t> are the test cases</a:t>
            </a:r>
          </a:p>
          <a:p>
            <a:r>
              <a:rPr lang="en-US" sz="1600" dirty="0" smtClean="0">
                <a:latin typeface="Courier New" pitchFamily="49" charset="0"/>
                <a:cs typeface="Courier New" pitchFamily="49" charset="0"/>
              </a:rPr>
              <a:t>Group properties</a:t>
            </a:r>
            <a:r>
              <a:rPr lang="en-US" sz="1600" dirty="0" smtClean="0"/>
              <a:t> is what something </a:t>
            </a:r>
            <a:r>
              <a:rPr lang="en-US" sz="1600" dirty="0" smtClean="0"/>
              <a:t>interesting</a:t>
            </a:r>
          </a:p>
          <a:p>
            <a:endParaRPr lang="en-US" sz="1600" dirty="0"/>
          </a:p>
          <a:p>
            <a:pPr marL="109728" indent="0">
              <a:buNone/>
            </a:pPr>
            <a:r>
              <a:rPr lang="en-US" sz="1600" dirty="0" smtClean="0"/>
              <a:t>Test Group Properties</a:t>
            </a:r>
            <a:endParaRPr lang="en-US" sz="1600" dirty="0" smtClean="0"/>
          </a:p>
          <a:p>
            <a:r>
              <a:rPr lang="en-US" sz="1600" b="1" dirty="0">
                <a:latin typeface="Courier New" pitchFamily="49" charset="0"/>
                <a:cs typeface="Courier New" pitchFamily="49" charset="0"/>
              </a:rPr>
              <a:t>empty list / no option</a:t>
            </a:r>
            <a:r>
              <a:rPr lang="en-US" sz="1600" b="1" dirty="0"/>
              <a:t> </a:t>
            </a:r>
            <a:r>
              <a:rPr lang="en-US" sz="1600" b="1" dirty="0" smtClean="0"/>
              <a:t>-&gt;</a:t>
            </a:r>
            <a:r>
              <a:rPr lang="en-US" sz="1600" dirty="0" smtClean="0"/>
              <a:t> </a:t>
            </a:r>
            <a:r>
              <a:rPr lang="en-US" sz="1600" dirty="0"/>
              <a:t>The test cases in the group are run one after the other. If a test fails, the others after it in the list are run.</a:t>
            </a:r>
          </a:p>
          <a:p>
            <a:r>
              <a:rPr lang="en-US" sz="1600" b="1" dirty="0" smtClean="0">
                <a:latin typeface="Courier New" pitchFamily="49" charset="0"/>
                <a:cs typeface="Courier New" pitchFamily="49" charset="0"/>
              </a:rPr>
              <a:t>Shuffle</a:t>
            </a:r>
            <a:r>
              <a:rPr lang="en-US" sz="1600" dirty="0" smtClean="0"/>
              <a:t> -&gt; Runs </a:t>
            </a:r>
            <a:r>
              <a:rPr lang="en-US" sz="1600" dirty="0"/>
              <a:t>the test in a random order. The random seed (the initialization value) used for the sequence will be printed in the HTML logs, of the form {A,B,C}. If a particular sequence of tests fails and you want to reproduce it, use that seed in the HTML logs and change the shuffle option to instead be {shuffle, {A,B,C}}. That way you can reproduce random runs in their precise order if you ever need to.</a:t>
            </a:r>
          </a:p>
          <a:p>
            <a:r>
              <a:rPr lang="en-US" sz="1600" b="1" dirty="0" smtClean="0">
                <a:latin typeface="Courier New" pitchFamily="49" charset="0"/>
                <a:cs typeface="Courier New" pitchFamily="49" charset="0"/>
              </a:rPr>
              <a:t>Parallel</a:t>
            </a:r>
            <a:r>
              <a:rPr lang="en-US" sz="1600" b="1" dirty="0" smtClean="0"/>
              <a:t> -&gt;</a:t>
            </a:r>
            <a:r>
              <a:rPr lang="en-US" sz="1600" dirty="0" smtClean="0"/>
              <a:t>The </a:t>
            </a:r>
            <a:r>
              <a:rPr lang="en-US" sz="1600" dirty="0"/>
              <a:t>tests are run in different processes. Be careful because if you forget to export the </a:t>
            </a:r>
            <a:r>
              <a:rPr lang="en-US" sz="1600" dirty="0" err="1"/>
              <a:t>init_per_group</a:t>
            </a:r>
            <a:r>
              <a:rPr lang="en-US" sz="1600" dirty="0"/>
              <a:t> and </a:t>
            </a:r>
            <a:r>
              <a:rPr lang="en-US" sz="1600" dirty="0" err="1"/>
              <a:t>end_per_group</a:t>
            </a:r>
            <a:r>
              <a:rPr lang="en-US" sz="1600" dirty="0"/>
              <a:t> functions, Common Test will silently ignore this option.</a:t>
            </a:r>
          </a:p>
          <a:p>
            <a:endParaRPr lang="en-IN" sz="1600" dirty="0"/>
          </a:p>
        </p:txBody>
      </p:sp>
    </p:spTree>
    <p:extLst>
      <p:ext uri="{BB962C8B-B14F-4D97-AF65-F5344CB8AC3E}">
        <p14:creationId xmlns:p14="http://schemas.microsoft.com/office/powerpoint/2010/main" val="2836580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260648"/>
            <a:ext cx="8229600" cy="5760640"/>
          </a:xfrm>
        </p:spPr>
        <p:txBody>
          <a:bodyPr>
            <a:noAutofit/>
          </a:bodyPr>
          <a:lstStyle/>
          <a:p>
            <a:r>
              <a:rPr lang="en-US" sz="1800" b="1" dirty="0" smtClean="0">
                <a:latin typeface="Courier New" pitchFamily="49" charset="0"/>
                <a:cs typeface="Courier New" pitchFamily="49" charset="0"/>
              </a:rPr>
              <a:t>Sequence </a:t>
            </a:r>
            <a:r>
              <a:rPr lang="en-US" sz="1800" dirty="0" smtClean="0"/>
              <a:t>-&gt; Doesn't </a:t>
            </a:r>
            <a:r>
              <a:rPr lang="en-US" sz="1800" dirty="0"/>
              <a:t>necessarily mean that the tests are run in order, but rather that if a test fails in the group's list, then all the other subsequent tests are skipped. This option can be combined with shuffle if you want any random test failing to stop the ones after</a:t>
            </a:r>
            <a:r>
              <a:rPr lang="en-US" sz="1800" dirty="0" smtClean="0"/>
              <a:t>.</a:t>
            </a:r>
          </a:p>
          <a:p>
            <a:r>
              <a:rPr lang="en-US" sz="1800" b="1" dirty="0" smtClean="0">
                <a:latin typeface="Courier New" pitchFamily="49" charset="0"/>
                <a:cs typeface="Courier New" pitchFamily="49" charset="0"/>
              </a:rPr>
              <a:t>{</a:t>
            </a:r>
            <a:r>
              <a:rPr lang="en-US" sz="1800" b="1" dirty="0">
                <a:latin typeface="Courier New" pitchFamily="49" charset="0"/>
                <a:cs typeface="Courier New" pitchFamily="49" charset="0"/>
              </a:rPr>
              <a:t>repeat, Times</a:t>
            </a:r>
            <a:r>
              <a:rPr lang="en-US" sz="1800" b="1" dirty="0" smtClean="0">
                <a:latin typeface="Courier New" pitchFamily="49" charset="0"/>
                <a:cs typeface="Courier New" pitchFamily="49" charset="0"/>
              </a:rPr>
              <a:t>} </a:t>
            </a:r>
            <a:r>
              <a:rPr lang="en-US" sz="1800" b="1" dirty="0" smtClean="0"/>
              <a:t>-&gt;</a:t>
            </a:r>
            <a:r>
              <a:rPr lang="en-US" sz="1800" dirty="0" smtClean="0"/>
              <a:t> Repeats </a:t>
            </a:r>
            <a:r>
              <a:rPr lang="en-US" sz="1800" dirty="0"/>
              <a:t>the group </a:t>
            </a:r>
            <a:r>
              <a:rPr lang="en-US" sz="1800" i="1" dirty="0"/>
              <a:t>Times</a:t>
            </a:r>
            <a:r>
              <a:rPr lang="en-US" sz="1800" dirty="0"/>
              <a:t> </a:t>
            </a:r>
            <a:r>
              <a:rPr lang="en-US" sz="1800" dirty="0" err="1"/>
              <a:t>times</a:t>
            </a:r>
            <a:r>
              <a:rPr lang="en-US" sz="1800" dirty="0"/>
              <a:t>. You could thus run all test cases in the group in parallel 9 times in a row by using the group properties [parallel, {repeat, 9}]. </a:t>
            </a:r>
            <a:r>
              <a:rPr lang="en-US" sz="1800" i="1" dirty="0"/>
              <a:t>Times</a:t>
            </a:r>
            <a:r>
              <a:rPr lang="en-US" sz="1800" dirty="0"/>
              <a:t> can also have the value forever, although 'forever' is a bit of a lie as it can't defeat concepts such as hardware failure or heat death of the Universe (ahem</a:t>
            </a:r>
            <a:r>
              <a:rPr lang="en-US" sz="1800" dirty="0" smtClean="0"/>
              <a:t>).</a:t>
            </a:r>
          </a:p>
          <a:p>
            <a:r>
              <a:rPr lang="en-US" sz="1800" b="1" dirty="0" smtClean="0">
                <a:latin typeface="Courier New" pitchFamily="49" charset="0"/>
                <a:cs typeface="Courier New" pitchFamily="49" charset="0"/>
              </a:rPr>
              <a:t>{</a:t>
            </a:r>
            <a:r>
              <a:rPr lang="en-US" sz="1800" b="1" dirty="0" err="1">
                <a:latin typeface="Courier New" pitchFamily="49" charset="0"/>
                <a:cs typeface="Courier New" pitchFamily="49" charset="0"/>
              </a:rPr>
              <a:t>repeat_until_any_fail</a:t>
            </a:r>
            <a:r>
              <a:rPr lang="en-US" sz="1800" b="1" dirty="0">
                <a:latin typeface="Courier New" pitchFamily="49" charset="0"/>
                <a:cs typeface="Courier New" pitchFamily="49" charset="0"/>
              </a:rPr>
              <a:t>, N</a:t>
            </a:r>
            <a:r>
              <a:rPr lang="en-US" sz="1800" b="1" dirty="0" smtClean="0">
                <a:latin typeface="Courier New" pitchFamily="49" charset="0"/>
                <a:cs typeface="Courier New" pitchFamily="49" charset="0"/>
              </a:rPr>
              <a:t>} </a:t>
            </a:r>
            <a:r>
              <a:rPr lang="en-US" sz="1800" b="1" dirty="0" smtClean="0"/>
              <a:t>-&gt; </a:t>
            </a:r>
            <a:r>
              <a:rPr lang="en-US" sz="1800" dirty="0" smtClean="0"/>
              <a:t>Runs </a:t>
            </a:r>
            <a:r>
              <a:rPr lang="en-US" sz="1800" dirty="0"/>
              <a:t>all the tests until one of them fails or they have been run </a:t>
            </a:r>
            <a:r>
              <a:rPr lang="en-US" sz="1800" i="1" dirty="0"/>
              <a:t>N</a:t>
            </a:r>
            <a:r>
              <a:rPr lang="en-US" sz="1800" dirty="0"/>
              <a:t> times. </a:t>
            </a:r>
            <a:r>
              <a:rPr lang="en-US" sz="1800" i="1" dirty="0"/>
              <a:t>N</a:t>
            </a:r>
            <a:r>
              <a:rPr lang="en-US" sz="1800" dirty="0"/>
              <a:t> can also be forever</a:t>
            </a:r>
            <a:r>
              <a:rPr lang="en-US" sz="1800" dirty="0" smtClean="0"/>
              <a:t>.</a:t>
            </a:r>
          </a:p>
          <a:p>
            <a:r>
              <a:rPr lang="en-US" sz="1800" b="1" dirty="0" smtClean="0">
                <a:latin typeface="Courier New" pitchFamily="49" charset="0"/>
                <a:cs typeface="Courier New" pitchFamily="49" charset="0"/>
              </a:rPr>
              <a:t>{</a:t>
            </a:r>
            <a:r>
              <a:rPr lang="en-US" sz="1800" b="1" dirty="0" err="1">
                <a:latin typeface="Courier New" pitchFamily="49" charset="0"/>
                <a:cs typeface="Courier New" pitchFamily="49" charset="0"/>
              </a:rPr>
              <a:t>repeat_until_all_fail</a:t>
            </a:r>
            <a:r>
              <a:rPr lang="en-US" sz="1800" b="1" dirty="0">
                <a:latin typeface="Courier New" pitchFamily="49" charset="0"/>
                <a:cs typeface="Courier New" pitchFamily="49" charset="0"/>
              </a:rPr>
              <a:t>, N</a:t>
            </a:r>
            <a:r>
              <a:rPr lang="en-US" sz="1800" b="1" dirty="0" smtClean="0">
                <a:latin typeface="Courier New" pitchFamily="49" charset="0"/>
                <a:cs typeface="Courier New" pitchFamily="49" charset="0"/>
              </a:rPr>
              <a:t>}</a:t>
            </a:r>
            <a:r>
              <a:rPr lang="en-US" sz="1800" dirty="0" smtClean="0"/>
              <a:t> -&gt; Same </a:t>
            </a:r>
            <a:r>
              <a:rPr lang="en-US" sz="1800" dirty="0"/>
              <a:t>as above, but the tests may run until all cases </a:t>
            </a:r>
            <a:r>
              <a:rPr lang="en-US" sz="1800" dirty="0" smtClean="0"/>
              <a:t>fail</a:t>
            </a:r>
          </a:p>
          <a:p>
            <a:r>
              <a:rPr lang="en-US" sz="1800" b="1" dirty="0" smtClean="0">
                <a:latin typeface="Courier New" pitchFamily="49" charset="0"/>
                <a:cs typeface="Courier New" pitchFamily="49" charset="0"/>
              </a:rPr>
              <a:t>{</a:t>
            </a:r>
            <a:r>
              <a:rPr lang="en-US" sz="1800" b="1" dirty="0" err="1">
                <a:latin typeface="Courier New" pitchFamily="49" charset="0"/>
                <a:cs typeface="Courier New" pitchFamily="49" charset="0"/>
              </a:rPr>
              <a:t>repeat_until_any_succeed</a:t>
            </a:r>
            <a:r>
              <a:rPr lang="en-US" sz="1800" b="1" dirty="0">
                <a:latin typeface="Courier New" pitchFamily="49" charset="0"/>
                <a:cs typeface="Courier New" pitchFamily="49" charset="0"/>
              </a:rPr>
              <a:t>, N</a:t>
            </a:r>
            <a:r>
              <a:rPr lang="en-US" sz="1800" b="1" dirty="0" smtClean="0">
                <a:latin typeface="Courier New" pitchFamily="49" charset="0"/>
                <a:cs typeface="Courier New" pitchFamily="49" charset="0"/>
              </a:rPr>
              <a:t>} </a:t>
            </a:r>
            <a:r>
              <a:rPr lang="en-US" sz="1800" dirty="0" smtClean="0"/>
              <a:t>-&gt; Same </a:t>
            </a:r>
            <a:r>
              <a:rPr lang="en-US" sz="1800" dirty="0"/>
              <a:t>as before, except the tests may run until at least one case succeeds</a:t>
            </a:r>
            <a:r>
              <a:rPr lang="en-US" sz="1800" dirty="0" smtClean="0"/>
              <a:t>.</a:t>
            </a:r>
          </a:p>
          <a:p>
            <a:r>
              <a:rPr lang="en-US" sz="1800" b="1" dirty="0" smtClean="0">
                <a:latin typeface="Courier New" pitchFamily="49" charset="0"/>
                <a:cs typeface="Courier New" pitchFamily="49" charset="0"/>
              </a:rPr>
              <a:t>{</a:t>
            </a:r>
            <a:r>
              <a:rPr lang="en-US" sz="1800" b="1" dirty="0" err="1">
                <a:latin typeface="Courier New" pitchFamily="49" charset="0"/>
                <a:cs typeface="Courier New" pitchFamily="49" charset="0"/>
              </a:rPr>
              <a:t>repeat_until_all_succeed</a:t>
            </a:r>
            <a:r>
              <a:rPr lang="en-US" sz="1800" b="1" dirty="0">
                <a:latin typeface="Courier New" pitchFamily="49" charset="0"/>
                <a:cs typeface="Courier New" pitchFamily="49" charset="0"/>
              </a:rPr>
              <a:t>, N</a:t>
            </a:r>
            <a:r>
              <a:rPr lang="en-US" sz="1800" b="1" dirty="0" smtClean="0">
                <a:latin typeface="Courier New" pitchFamily="49" charset="0"/>
                <a:cs typeface="Courier New" pitchFamily="49" charset="0"/>
              </a:rPr>
              <a:t>} </a:t>
            </a:r>
            <a:r>
              <a:rPr lang="en-US" sz="1800" b="1" dirty="0" smtClean="0"/>
              <a:t>-&gt; </a:t>
            </a:r>
            <a:r>
              <a:rPr lang="en-US" sz="1800" dirty="0" smtClean="0"/>
              <a:t>I </a:t>
            </a:r>
            <a:r>
              <a:rPr lang="en-US" sz="1800" dirty="0"/>
              <a:t>think you can guess this one by yourself now, but just in case, it's the same as before except that the test cases may run until they all succeed.</a:t>
            </a:r>
            <a:endParaRPr lang="en-IN" sz="1800" dirty="0"/>
          </a:p>
        </p:txBody>
      </p:sp>
    </p:spTree>
    <p:extLst>
      <p:ext uri="{BB962C8B-B14F-4D97-AF65-F5344CB8AC3E}">
        <p14:creationId xmlns:p14="http://schemas.microsoft.com/office/powerpoint/2010/main" val="1813678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28" y="476672"/>
            <a:ext cx="8208912" cy="2277547"/>
          </a:xfrm>
          <a:prstGeom prst="rect">
            <a:avLst/>
          </a:prstGeom>
        </p:spPr>
        <p:txBody>
          <a:bodyPr wrap="square">
            <a:spAutoFit/>
          </a:bodyPr>
          <a:lstStyle/>
          <a:p>
            <a:pPr marL="452628" indent="-342900">
              <a:buClr>
                <a:schemeClr val="bg2">
                  <a:lumMod val="50000"/>
                </a:schemeClr>
              </a:buClr>
              <a:buFont typeface="Wingdings" pitchFamily="2" charset="2"/>
              <a:buChar char="Ø"/>
            </a:pPr>
            <a:r>
              <a:rPr lang="en-US" dirty="0" smtClean="0"/>
              <a:t>Advantages of Common Test</a:t>
            </a:r>
          </a:p>
          <a:p>
            <a:pPr marL="909828" lvl="1" indent="-342900">
              <a:buClr>
                <a:schemeClr val="bg2">
                  <a:lumMod val="50000"/>
                </a:schemeClr>
              </a:buClr>
              <a:buFont typeface="Wingdings" pitchFamily="2" charset="2"/>
              <a:buChar char="Ø"/>
            </a:pPr>
            <a:r>
              <a:rPr lang="en-US" dirty="0" smtClean="0"/>
              <a:t>Common Tests are best at black box testing </a:t>
            </a:r>
          </a:p>
          <a:p>
            <a:pPr marL="909828" lvl="1" indent="-342900">
              <a:buClr>
                <a:schemeClr val="bg2">
                  <a:lumMod val="50000"/>
                </a:schemeClr>
              </a:buClr>
              <a:buFont typeface="Wingdings" pitchFamily="2" charset="2"/>
              <a:buChar char="Ø"/>
            </a:pPr>
            <a:r>
              <a:rPr lang="en-US" dirty="0" smtClean="0"/>
              <a:t>Though common test can be used for white box as unit test but it wont be optimal</a:t>
            </a:r>
          </a:p>
          <a:p>
            <a:pPr marL="909828" lvl="1" indent="-342900">
              <a:buClr>
                <a:schemeClr val="bg2">
                  <a:lumMod val="50000"/>
                </a:schemeClr>
              </a:buClr>
              <a:buFont typeface="Wingdings" pitchFamily="2" charset="2"/>
              <a:buChar char="Ø"/>
            </a:pPr>
            <a:r>
              <a:rPr lang="en-US" dirty="0" smtClean="0"/>
              <a:t>Common Test creates clear logs and html file to view how the test cases performed and why they failed</a:t>
            </a:r>
          </a:p>
          <a:p>
            <a:pPr marL="909828" lvl="1" indent="-342900">
              <a:buClr>
                <a:schemeClr val="bg2">
                  <a:lumMod val="50000"/>
                </a:schemeClr>
              </a:buClr>
              <a:buFont typeface="Wingdings" pitchFamily="2" charset="2"/>
              <a:buChar char="Ø"/>
            </a:pPr>
            <a:endParaRPr lang="en-US" dirty="0" smtClean="0"/>
          </a:p>
          <a:p>
            <a:pPr marL="109728" indent="0">
              <a:buClr>
                <a:schemeClr val="bg2">
                  <a:lumMod val="50000"/>
                </a:schemeClr>
              </a:buClr>
              <a:buNone/>
            </a:pPr>
            <a:endParaRPr lang="en-US" sz="1400" dirty="0" smtClean="0"/>
          </a:p>
        </p:txBody>
      </p:sp>
      <p:sp>
        <p:nvSpPr>
          <p:cNvPr id="3" name="Content Placeholder 1"/>
          <p:cNvSpPr txBox="1">
            <a:spLocks/>
          </p:cNvSpPr>
          <p:nvPr/>
        </p:nvSpPr>
        <p:spPr>
          <a:xfrm>
            <a:off x="286038" y="3242805"/>
            <a:ext cx="8229600" cy="2808312"/>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Font typeface="Wingdings 3"/>
              <a:buNone/>
            </a:pPr>
            <a:r>
              <a:rPr lang="en-US" dirty="0" smtClean="0"/>
              <a:t>Reference Links</a:t>
            </a:r>
          </a:p>
          <a:p>
            <a:r>
              <a:rPr lang="en-IN" sz="1400" dirty="0">
                <a:hlinkClick r:id="rId2"/>
              </a:rPr>
              <a:t>https://</a:t>
            </a:r>
            <a:r>
              <a:rPr lang="en-IN" sz="1400" dirty="0" smtClean="0">
                <a:hlinkClick r:id="rId2"/>
              </a:rPr>
              <a:t>erlang.org/doc/apps/common_test/introduction.html</a:t>
            </a:r>
            <a:endParaRPr lang="en-IN" sz="1400" dirty="0" smtClean="0"/>
          </a:p>
          <a:p>
            <a:r>
              <a:rPr lang="en-IN" sz="1400" dirty="0">
                <a:hlinkClick r:id="rId3"/>
              </a:rPr>
              <a:t>https://</a:t>
            </a:r>
            <a:r>
              <a:rPr lang="en-IN" sz="1400" dirty="0" smtClean="0">
                <a:hlinkClick r:id="rId3"/>
              </a:rPr>
              <a:t>learnyousomeerlang.com/common-test-for-uncommon-tests</a:t>
            </a:r>
            <a:r>
              <a:rPr lang="en-IN" sz="1400" dirty="0" smtClean="0"/>
              <a:t>   (best)</a:t>
            </a:r>
          </a:p>
          <a:p>
            <a:endParaRPr lang="en-IN" sz="1400" dirty="0" smtClean="0"/>
          </a:p>
          <a:p>
            <a:endParaRPr lang="en-IN" sz="1400" dirty="0" smtClean="0"/>
          </a:p>
        </p:txBody>
      </p:sp>
    </p:spTree>
    <p:extLst>
      <p:ext uri="{BB962C8B-B14F-4D97-AF65-F5344CB8AC3E}">
        <p14:creationId xmlns:p14="http://schemas.microsoft.com/office/powerpoint/2010/main" val="108318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err="1" smtClean="0"/>
              <a:t>Erlang</a:t>
            </a:r>
            <a:r>
              <a:rPr lang="en-US" sz="2000" dirty="0" smtClean="0"/>
              <a:t> Unit Testing</a:t>
            </a:r>
          </a:p>
          <a:p>
            <a:r>
              <a:rPr lang="en-US" sz="2000" dirty="0" err="1" smtClean="0"/>
              <a:t>Erlang</a:t>
            </a:r>
            <a:r>
              <a:rPr lang="en-US" sz="2000" dirty="0" smtClean="0"/>
              <a:t> Common Testing</a:t>
            </a:r>
          </a:p>
          <a:p>
            <a:endParaRPr lang="en-US" sz="2000" dirty="0"/>
          </a:p>
          <a:p>
            <a:pPr marL="109728" indent="0">
              <a:buNone/>
            </a:pPr>
            <a:r>
              <a:rPr lang="en-US" sz="2400" dirty="0" smtClean="0"/>
              <a:t>What is </a:t>
            </a:r>
            <a:r>
              <a:rPr lang="en-US" sz="2400" dirty="0" err="1" smtClean="0"/>
              <a:t>Erlang</a:t>
            </a:r>
            <a:r>
              <a:rPr lang="en-US" sz="2400" dirty="0" smtClean="0"/>
              <a:t> Unit Testing?</a:t>
            </a:r>
          </a:p>
          <a:p>
            <a:pPr marL="109728" indent="0">
              <a:buNone/>
            </a:pPr>
            <a:r>
              <a:rPr lang="en-US" sz="1800" dirty="0" smtClean="0"/>
              <a:t>It is a way of testing component (Unit) like functions, Module, Application.</a:t>
            </a:r>
          </a:p>
          <a:p>
            <a:pPr marL="109728" indent="0">
              <a:buNone/>
            </a:pPr>
            <a:r>
              <a:rPr lang="en-US" sz="1800" dirty="0" smtClean="0"/>
              <a:t>Each Test case tests a specific task</a:t>
            </a:r>
          </a:p>
          <a:p>
            <a:pPr marL="109728" indent="0">
              <a:buNone/>
            </a:pPr>
            <a:r>
              <a:rPr lang="en-US" sz="1800" dirty="0" smtClean="0"/>
              <a:t>A Test response can be pass, failed, skipped</a:t>
            </a:r>
            <a:endParaRPr lang="en-IN" sz="1800" dirty="0"/>
          </a:p>
        </p:txBody>
      </p:sp>
      <p:sp>
        <p:nvSpPr>
          <p:cNvPr id="3" name="Title 2"/>
          <p:cNvSpPr>
            <a:spLocks noGrp="1"/>
          </p:cNvSpPr>
          <p:nvPr>
            <p:ph type="title"/>
          </p:nvPr>
        </p:nvSpPr>
        <p:spPr/>
        <p:txBody>
          <a:bodyPr/>
          <a:lstStyle/>
          <a:p>
            <a:r>
              <a:rPr lang="en-US" dirty="0" smtClean="0"/>
              <a:t>Types of Testing in </a:t>
            </a:r>
            <a:r>
              <a:rPr lang="en-US" dirty="0" err="1" smtClean="0"/>
              <a:t>Erlang</a:t>
            </a:r>
            <a:endParaRPr lang="en-IN" dirty="0"/>
          </a:p>
        </p:txBody>
      </p:sp>
    </p:spTree>
    <p:extLst>
      <p:ext uri="{BB962C8B-B14F-4D97-AF65-F5344CB8AC3E}">
        <p14:creationId xmlns:p14="http://schemas.microsoft.com/office/powerpoint/2010/main" val="162189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867552"/>
          </a:xfrm>
        </p:spPr>
        <p:txBody>
          <a:bodyPr>
            <a:normAutofit/>
          </a:bodyPr>
          <a:lstStyle/>
          <a:p>
            <a:pPr marL="109728" indent="0">
              <a:buNone/>
            </a:pPr>
            <a:r>
              <a:rPr lang="en-US" sz="1800" dirty="0" smtClean="0"/>
              <a:t>First let’s write a simple module to add two number </a:t>
            </a:r>
          </a:p>
          <a:p>
            <a:pPr marL="109728" indent="0">
              <a:buNone/>
            </a:pPr>
            <a:endParaRPr lang="en-US" dirty="0"/>
          </a:p>
          <a:p>
            <a:pPr marL="109728" indent="0">
              <a:buNone/>
            </a:pPr>
            <a:endParaRPr lang="en-IN" dirty="0"/>
          </a:p>
        </p:txBody>
      </p:sp>
      <p:sp>
        <p:nvSpPr>
          <p:cNvPr id="3" name="Title 2"/>
          <p:cNvSpPr>
            <a:spLocks noGrp="1"/>
          </p:cNvSpPr>
          <p:nvPr>
            <p:ph type="title"/>
          </p:nvPr>
        </p:nvSpPr>
        <p:spPr/>
        <p:txBody>
          <a:bodyPr/>
          <a:lstStyle/>
          <a:p>
            <a:r>
              <a:rPr lang="en-US" dirty="0" smtClean="0"/>
              <a:t>Example</a:t>
            </a:r>
            <a:endParaRPr lang="en-IN" dirty="0"/>
          </a:p>
        </p:txBody>
      </p:sp>
      <p:sp>
        <p:nvSpPr>
          <p:cNvPr id="4" name="Rectangle 3"/>
          <p:cNvSpPr/>
          <p:nvPr/>
        </p:nvSpPr>
        <p:spPr>
          <a:xfrm>
            <a:off x="1835696" y="2636912"/>
            <a:ext cx="4572000" cy="1938992"/>
          </a:xfrm>
          <a:prstGeom prst="rect">
            <a:avLst/>
          </a:prstGeom>
        </p:spPr>
        <p:txBody>
          <a:bodyPr>
            <a:spAutoFit/>
          </a:bodyPr>
          <a:lstStyle/>
          <a:p>
            <a:r>
              <a:rPr lang="en-US" sz="1200" dirty="0" smtClean="0">
                <a:latin typeface="Courier New" pitchFamily="49" charset="0"/>
                <a:cs typeface="Courier New" pitchFamily="49" charset="0"/>
              </a:rPr>
              <a:t>-module(</a:t>
            </a:r>
            <a:r>
              <a:rPr lang="en-US" sz="1200" dirty="0" err="1" smtClean="0">
                <a:latin typeface="Courier New" pitchFamily="49" charset="0"/>
                <a:cs typeface="Courier New" pitchFamily="49" charset="0"/>
              </a:rPr>
              <a:t>maths</a:t>
            </a:r>
            <a:r>
              <a:rPr lang="en-US" sz="1200" dirty="0" smtClean="0">
                <a:latin typeface="Courier New" pitchFamily="49" charset="0"/>
                <a:cs typeface="Courier New" pitchFamily="49" charset="0"/>
              </a:rPr>
              <a:t>).</a:t>
            </a:r>
          </a:p>
          <a:p>
            <a:r>
              <a:rPr lang="en-US" sz="1200" dirty="0" smtClean="0">
                <a:latin typeface="Courier New" pitchFamily="49" charset="0"/>
                <a:cs typeface="Courier New" pitchFamily="49" charset="0"/>
              </a:rPr>
              <a:t>-export([add/2]).</a:t>
            </a:r>
          </a:p>
          <a:p>
            <a:endParaRPr lang="en-US" sz="1200" dirty="0" smtClean="0">
              <a:latin typeface="Courier New" pitchFamily="49" charset="0"/>
              <a:cs typeface="Courier New" pitchFamily="49" charset="0"/>
            </a:endParaRPr>
          </a:p>
          <a:p>
            <a:r>
              <a:rPr lang="en-US" sz="1200" dirty="0" smtClean="0">
                <a:latin typeface="Courier New" pitchFamily="49" charset="0"/>
                <a:cs typeface="Courier New" pitchFamily="49" charset="0"/>
              </a:rPr>
              <a:t>add(A, B)-&gt;</a:t>
            </a:r>
          </a:p>
          <a:p>
            <a:r>
              <a:rPr lang="en-US" sz="1200" dirty="0" smtClean="0">
                <a:latin typeface="Courier New" pitchFamily="49" charset="0"/>
                <a:cs typeface="Courier New" pitchFamily="49" charset="0"/>
              </a:rPr>
              <a:t>	if (</a:t>
            </a:r>
            <a:r>
              <a:rPr lang="en-US" sz="1200" dirty="0" err="1" smtClean="0">
                <a:latin typeface="Courier New" pitchFamily="49" charset="0"/>
                <a:cs typeface="Courier New" pitchFamily="49" charset="0"/>
              </a:rPr>
              <a:t>is_integer</a:t>
            </a:r>
            <a:r>
              <a:rPr lang="en-US" sz="1200" dirty="0" smtClean="0">
                <a:latin typeface="Courier New" pitchFamily="49" charset="0"/>
                <a:cs typeface="Courier New" pitchFamily="49" charset="0"/>
              </a:rPr>
              <a:t>(A)) </a:t>
            </a:r>
            <a:r>
              <a:rPr lang="en-US" sz="1200" dirty="0" err="1" smtClean="0">
                <a:latin typeface="Courier New" pitchFamily="49" charset="0"/>
                <a:cs typeface="Courier New" pitchFamily="49" charset="0"/>
              </a:rPr>
              <a:t>andalso</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is_integer</a:t>
            </a:r>
            <a:r>
              <a:rPr lang="en-US" sz="1200" dirty="0" smtClean="0">
                <a:latin typeface="Courier New" pitchFamily="49" charset="0"/>
                <a:cs typeface="Courier New" pitchFamily="49" charset="0"/>
              </a:rPr>
              <a:t>(B))-&gt;</a:t>
            </a:r>
          </a:p>
          <a:p>
            <a:r>
              <a:rPr lang="en-US" sz="1200" dirty="0" smtClean="0">
                <a:latin typeface="Courier New" pitchFamily="49" charset="0"/>
                <a:cs typeface="Courier New" pitchFamily="49" charset="0"/>
              </a:rPr>
              <a:t>		A + B;</a:t>
            </a:r>
          </a:p>
          <a:p>
            <a:r>
              <a:rPr lang="en-US" sz="1200" dirty="0" smtClean="0">
                <a:latin typeface="Courier New" pitchFamily="49" charset="0"/>
                <a:cs typeface="Courier New" pitchFamily="49" charset="0"/>
              </a:rPr>
              <a:t>	true -&gt; </a:t>
            </a:r>
          </a:p>
          <a:p>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nope,os:timestamp</a:t>
            </a:r>
            <a:r>
              <a:rPr lang="en-US" sz="1200" dirty="0" smtClean="0">
                <a:latin typeface="Courier New" pitchFamily="49" charset="0"/>
                <a:cs typeface="Courier New" pitchFamily="49" charset="0"/>
              </a:rPr>
              <a:t>()}</a:t>
            </a:r>
          </a:p>
          <a:p>
            <a:r>
              <a:rPr lang="en-US" sz="1200" dirty="0" smtClean="0">
                <a:latin typeface="Courier New" pitchFamily="49" charset="0"/>
                <a:cs typeface="Courier New" pitchFamily="49" charset="0"/>
              </a:rPr>
              <a:t>	end.</a:t>
            </a:r>
            <a:endParaRPr lang="en-IN" sz="1200" dirty="0">
              <a:latin typeface="Courier New" pitchFamily="49" charset="0"/>
              <a:cs typeface="Courier New" pitchFamily="49" charset="0"/>
            </a:endParaRPr>
          </a:p>
        </p:txBody>
      </p:sp>
    </p:spTree>
    <p:extLst>
      <p:ext uri="{BB962C8B-B14F-4D97-AF65-F5344CB8AC3E}">
        <p14:creationId xmlns:p14="http://schemas.microsoft.com/office/powerpoint/2010/main" val="892035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6632"/>
            <a:ext cx="8229600" cy="5890659"/>
          </a:xfrm>
        </p:spPr>
        <p:txBody>
          <a:bodyPr>
            <a:normAutofit lnSpcReduction="10000"/>
          </a:bodyPr>
          <a:lstStyle/>
          <a:p>
            <a:pPr marL="109728" indent="0">
              <a:buNone/>
            </a:pPr>
            <a:r>
              <a:rPr lang="en-US" sz="1800" dirty="0" smtClean="0"/>
              <a:t>Now we are going to write unit test for adding two numbers</a:t>
            </a:r>
          </a:p>
          <a:p>
            <a:r>
              <a:rPr lang="en-US" sz="1800" dirty="0" smtClean="0"/>
              <a:t>Create new file with name “</a:t>
            </a:r>
            <a:r>
              <a:rPr lang="en-US" sz="1800" dirty="0" err="1" smtClean="0"/>
              <a:t>maths_test.erl</a:t>
            </a:r>
            <a:r>
              <a:rPr lang="en-US" sz="1800" dirty="0" smtClean="0"/>
              <a:t>”</a:t>
            </a:r>
          </a:p>
          <a:p>
            <a:r>
              <a:rPr lang="en-US" sz="1800" dirty="0" smtClean="0"/>
              <a:t>Now to use </a:t>
            </a:r>
            <a:r>
              <a:rPr lang="en-US" sz="1800" dirty="0" err="1" smtClean="0"/>
              <a:t>Erlang</a:t>
            </a:r>
            <a:r>
              <a:rPr lang="en-US" sz="1800" dirty="0" smtClean="0"/>
              <a:t> </a:t>
            </a:r>
            <a:r>
              <a:rPr lang="en-US" sz="1800" dirty="0" err="1" smtClean="0"/>
              <a:t>Eunit</a:t>
            </a:r>
            <a:r>
              <a:rPr lang="en-US" sz="1800" dirty="0" smtClean="0"/>
              <a:t> in an </a:t>
            </a:r>
            <a:r>
              <a:rPr lang="en-US" sz="1800" dirty="0" err="1" smtClean="0"/>
              <a:t>Erlang</a:t>
            </a:r>
            <a:r>
              <a:rPr lang="en-US" sz="1800" dirty="0" smtClean="0"/>
              <a:t> module we must add the </a:t>
            </a:r>
            <a:r>
              <a:rPr lang="en-US" sz="1800" dirty="0" err="1" smtClean="0"/>
              <a:t>eunit.hrl</a:t>
            </a:r>
            <a:r>
              <a:rPr lang="en-US" sz="1800" dirty="0" smtClean="0"/>
              <a:t> library at the beginning of the module as shown below.</a:t>
            </a:r>
          </a:p>
          <a:p>
            <a:endParaRPr lang="en-US" sz="1800" dirty="0"/>
          </a:p>
          <a:p>
            <a:pPr marL="109728" indent="0">
              <a:buNone/>
            </a:pP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module(</a:t>
            </a:r>
            <a:r>
              <a:rPr lang="en-US" sz="1200" dirty="0" err="1">
                <a:latin typeface="Courier New" pitchFamily="49" charset="0"/>
                <a:cs typeface="Courier New" pitchFamily="49" charset="0"/>
              </a:rPr>
              <a:t>maths_tests</a:t>
            </a:r>
            <a:r>
              <a:rPr lang="en-US" sz="1200" dirty="0">
                <a:latin typeface="Courier New" pitchFamily="49" charset="0"/>
                <a:cs typeface="Courier New" pitchFamily="49" charset="0"/>
              </a:rPr>
              <a:t>).</a:t>
            </a:r>
          </a:p>
          <a:p>
            <a:pPr marL="109728" indent="0">
              <a:buNone/>
            </a:pPr>
            <a:r>
              <a:rPr lang="en-US" sz="1200" dirty="0" smtClean="0">
                <a:latin typeface="Courier New" pitchFamily="49" charset="0"/>
                <a:cs typeface="Courier New" pitchFamily="49" charset="0"/>
              </a:rPr>
              <a:t>	-</a:t>
            </a:r>
            <a:r>
              <a:rPr lang="en-US" sz="1200" dirty="0" err="1">
                <a:latin typeface="Courier New" pitchFamily="49" charset="0"/>
                <a:cs typeface="Courier New" pitchFamily="49" charset="0"/>
              </a:rPr>
              <a:t>include_lib</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eunit</a:t>
            </a:r>
            <a:r>
              <a:rPr lang="en-US" sz="1200" dirty="0">
                <a:latin typeface="Courier New" pitchFamily="49" charset="0"/>
                <a:cs typeface="Courier New" pitchFamily="49" charset="0"/>
              </a:rPr>
              <a:t>/include/</a:t>
            </a:r>
            <a:r>
              <a:rPr lang="en-US" sz="1200" dirty="0" err="1">
                <a:latin typeface="Courier New" pitchFamily="49" charset="0"/>
                <a:cs typeface="Courier New" pitchFamily="49" charset="0"/>
              </a:rPr>
              <a:t>eunit.hrl</a:t>
            </a:r>
            <a:r>
              <a:rPr lang="en-US" sz="1200" dirty="0">
                <a:latin typeface="Courier New" pitchFamily="49" charset="0"/>
                <a:cs typeface="Courier New" pitchFamily="49" charset="0"/>
              </a:rPr>
              <a:t>").</a:t>
            </a:r>
            <a:endParaRPr lang="en-US" sz="1200" dirty="0" smtClean="0">
              <a:latin typeface="Courier New" pitchFamily="49" charset="0"/>
              <a:cs typeface="Courier New" pitchFamily="49" charset="0"/>
            </a:endParaRPr>
          </a:p>
          <a:p>
            <a:pPr marL="109728" indent="0">
              <a:buNone/>
            </a:pPr>
            <a:endParaRPr lang="en-US" sz="1800" dirty="0" smtClean="0"/>
          </a:p>
          <a:p>
            <a:r>
              <a:rPr lang="en-US" sz="1800" dirty="0" smtClean="0"/>
              <a:t>Now, we are ready to write a test case, Test case names must end with </a:t>
            </a:r>
            <a:r>
              <a:rPr lang="en-US" sz="1800" dirty="0" smtClean="0">
                <a:latin typeface="Courier New" pitchFamily="49" charset="0"/>
                <a:cs typeface="Courier New" pitchFamily="49" charset="0"/>
              </a:rPr>
              <a:t>_test() </a:t>
            </a:r>
            <a:r>
              <a:rPr lang="en-US" sz="1800" dirty="0" smtClean="0"/>
              <a:t>or </a:t>
            </a:r>
            <a:r>
              <a:rPr lang="en-US" sz="1800" dirty="0" smtClean="0">
                <a:latin typeface="Courier New" pitchFamily="49" charset="0"/>
                <a:cs typeface="Courier New" pitchFamily="49" charset="0"/>
              </a:rPr>
              <a:t>_test_()</a:t>
            </a:r>
            <a:r>
              <a:rPr lang="en-US" sz="1800" dirty="0" smtClean="0"/>
              <a:t>, So that it can be recognized by </a:t>
            </a:r>
            <a:r>
              <a:rPr lang="en-US" sz="1800" dirty="0" err="1" smtClean="0"/>
              <a:t>Eunit</a:t>
            </a:r>
            <a:r>
              <a:rPr lang="en-US" sz="1800" dirty="0" smtClean="0"/>
              <a:t> as simple test function.</a:t>
            </a:r>
          </a:p>
          <a:p>
            <a:r>
              <a:rPr lang="en-US" sz="1800" dirty="0" smtClean="0"/>
              <a:t>Lets name our test case as </a:t>
            </a:r>
            <a:r>
              <a:rPr lang="en-US" sz="1800" dirty="0" err="1" smtClean="0">
                <a:latin typeface="Courier New" pitchFamily="49" charset="0"/>
                <a:cs typeface="Courier New" pitchFamily="49" charset="0"/>
              </a:rPr>
              <a:t>add_test</a:t>
            </a:r>
            <a:r>
              <a:rPr lang="en-US" sz="1800" dirty="0" smtClean="0">
                <a:cs typeface="Courier New" pitchFamily="49" charset="0"/>
              </a:rPr>
              <a:t>(), it takes no arguments.</a:t>
            </a:r>
          </a:p>
          <a:p>
            <a:endParaRPr lang="en-US" sz="1800" dirty="0">
              <a:cs typeface="Courier New" pitchFamily="49" charset="0"/>
            </a:endParaRPr>
          </a:p>
          <a:p>
            <a:r>
              <a:rPr lang="en-US" sz="1800" dirty="0" err="1" smtClean="0">
                <a:cs typeface="Courier New" pitchFamily="49" charset="0"/>
              </a:rPr>
              <a:t>Eunit</a:t>
            </a:r>
            <a:r>
              <a:rPr lang="en-US" sz="1800" dirty="0" smtClean="0">
                <a:cs typeface="Courier New" pitchFamily="49" charset="0"/>
              </a:rPr>
              <a:t> provides with multiple macros for handling purpose in which we are going to use assert macros below is a list of assert macros </a:t>
            </a:r>
          </a:p>
          <a:p>
            <a:pPr lvl="1"/>
            <a:r>
              <a:rPr lang="en-IN" sz="1400" dirty="0" smtClean="0">
                <a:latin typeface="Courier New" pitchFamily="49" charset="0"/>
                <a:cs typeface="Courier New" pitchFamily="49" charset="0"/>
              </a:rPr>
              <a:t>assert</a:t>
            </a:r>
            <a:r>
              <a:rPr lang="en-IN" sz="1400" dirty="0">
                <a:latin typeface="Courier New" pitchFamily="49" charset="0"/>
                <a:cs typeface="Courier New" pitchFamily="49" charset="0"/>
              </a:rPr>
              <a:t>(</a:t>
            </a:r>
            <a:r>
              <a:rPr lang="en-IN" sz="1400" dirty="0" err="1">
                <a:latin typeface="Courier New" pitchFamily="49" charset="0"/>
                <a:cs typeface="Courier New" pitchFamily="49" charset="0"/>
              </a:rPr>
              <a:t>BoolExpr</a:t>
            </a:r>
            <a:r>
              <a:rPr lang="en-IN" sz="1400" dirty="0" smtClean="0">
                <a:latin typeface="Courier New" pitchFamily="49" charset="0"/>
                <a:cs typeface="Courier New" pitchFamily="49" charset="0"/>
              </a:rPr>
              <a:t>)</a:t>
            </a:r>
          </a:p>
          <a:p>
            <a:pPr lvl="1"/>
            <a:r>
              <a:rPr lang="en-IN" sz="1400" dirty="0" err="1" smtClean="0">
                <a:latin typeface="Courier New" pitchFamily="49" charset="0"/>
                <a:cs typeface="Courier New" pitchFamily="49" charset="0"/>
              </a:rPr>
              <a:t>assertNot</a:t>
            </a:r>
            <a:r>
              <a:rPr lang="en-IN" sz="1400" dirty="0">
                <a:latin typeface="Courier New" pitchFamily="49" charset="0"/>
                <a:cs typeface="Courier New" pitchFamily="49" charset="0"/>
              </a:rPr>
              <a:t>(</a:t>
            </a:r>
            <a:r>
              <a:rPr lang="en-IN" sz="1400" dirty="0" err="1">
                <a:latin typeface="Courier New" pitchFamily="49" charset="0"/>
                <a:cs typeface="Courier New" pitchFamily="49" charset="0"/>
              </a:rPr>
              <a:t>BoolExpr</a:t>
            </a:r>
            <a:r>
              <a:rPr lang="en-IN" sz="1400" dirty="0" smtClean="0">
                <a:latin typeface="Courier New" pitchFamily="49" charset="0"/>
                <a:cs typeface="Courier New" pitchFamily="49" charset="0"/>
              </a:rPr>
              <a:t>)</a:t>
            </a:r>
          </a:p>
          <a:p>
            <a:pPr lvl="1"/>
            <a:r>
              <a:rPr lang="en-IN" sz="1400" dirty="0" err="1" smtClean="0">
                <a:latin typeface="Courier New" pitchFamily="49" charset="0"/>
                <a:cs typeface="Courier New" pitchFamily="49" charset="0"/>
              </a:rPr>
              <a:t>assertMatch</a:t>
            </a:r>
            <a:r>
              <a:rPr lang="en-IN" sz="1400" dirty="0">
                <a:latin typeface="Courier New" pitchFamily="49" charset="0"/>
                <a:cs typeface="Courier New" pitchFamily="49" charset="0"/>
              </a:rPr>
              <a:t>(</a:t>
            </a:r>
            <a:r>
              <a:rPr lang="en-IN" sz="1400" dirty="0" err="1">
                <a:latin typeface="Courier New" pitchFamily="49" charset="0"/>
                <a:cs typeface="Courier New" pitchFamily="49" charset="0"/>
              </a:rPr>
              <a:t>GuardedPattern</a:t>
            </a:r>
            <a:r>
              <a:rPr lang="en-IN" sz="1400" dirty="0">
                <a:latin typeface="Courier New" pitchFamily="49" charset="0"/>
                <a:cs typeface="Courier New" pitchFamily="49" charset="0"/>
              </a:rPr>
              <a:t>, </a:t>
            </a:r>
            <a:r>
              <a:rPr lang="en-IN" sz="1400" dirty="0" err="1">
                <a:latin typeface="Courier New" pitchFamily="49" charset="0"/>
                <a:cs typeface="Courier New" pitchFamily="49" charset="0"/>
              </a:rPr>
              <a:t>Expr</a:t>
            </a:r>
            <a:r>
              <a:rPr lang="en-IN" sz="1400" dirty="0" smtClean="0">
                <a:latin typeface="Courier New" pitchFamily="49" charset="0"/>
                <a:cs typeface="Courier New" pitchFamily="49" charset="0"/>
              </a:rPr>
              <a:t>)</a:t>
            </a:r>
          </a:p>
          <a:p>
            <a:pPr lvl="1"/>
            <a:r>
              <a:rPr lang="en-IN" sz="1400" dirty="0" err="1" smtClean="0">
                <a:latin typeface="Courier New" pitchFamily="49" charset="0"/>
                <a:cs typeface="Courier New" pitchFamily="49" charset="0"/>
              </a:rPr>
              <a:t>assertNotMatch</a:t>
            </a:r>
            <a:r>
              <a:rPr lang="en-IN" sz="1400" dirty="0">
                <a:latin typeface="Courier New" pitchFamily="49" charset="0"/>
                <a:cs typeface="Courier New" pitchFamily="49" charset="0"/>
              </a:rPr>
              <a:t>(</a:t>
            </a:r>
            <a:r>
              <a:rPr lang="en-IN" sz="1400" dirty="0" err="1">
                <a:latin typeface="Courier New" pitchFamily="49" charset="0"/>
                <a:cs typeface="Courier New" pitchFamily="49" charset="0"/>
              </a:rPr>
              <a:t>GuardedPattern</a:t>
            </a:r>
            <a:r>
              <a:rPr lang="en-IN" sz="1400" dirty="0">
                <a:latin typeface="Courier New" pitchFamily="49" charset="0"/>
                <a:cs typeface="Courier New" pitchFamily="49" charset="0"/>
              </a:rPr>
              <a:t>, </a:t>
            </a:r>
            <a:r>
              <a:rPr lang="en-IN" sz="1400" dirty="0" err="1">
                <a:latin typeface="Courier New" pitchFamily="49" charset="0"/>
                <a:cs typeface="Courier New" pitchFamily="49" charset="0"/>
              </a:rPr>
              <a:t>Expr</a:t>
            </a:r>
            <a:r>
              <a:rPr lang="en-IN" sz="1400" dirty="0">
                <a:latin typeface="Courier New" pitchFamily="49" charset="0"/>
                <a:cs typeface="Courier New" pitchFamily="49" charset="0"/>
              </a:rPr>
              <a:t>)</a:t>
            </a:r>
            <a:endParaRPr lang="en-IN" sz="1400" dirty="0" smtClean="0">
              <a:latin typeface="Courier New" pitchFamily="49" charset="0"/>
              <a:cs typeface="Courier New" pitchFamily="49" charset="0"/>
            </a:endParaRPr>
          </a:p>
          <a:p>
            <a:pPr lvl="1"/>
            <a:r>
              <a:rPr lang="en-IN" sz="1400" dirty="0" err="1" smtClean="0">
                <a:latin typeface="Courier New" pitchFamily="49" charset="0"/>
                <a:cs typeface="Courier New" pitchFamily="49" charset="0"/>
              </a:rPr>
              <a:t>assertEqual</a:t>
            </a:r>
            <a:r>
              <a:rPr lang="en-IN" sz="1400" dirty="0">
                <a:latin typeface="Courier New" pitchFamily="49" charset="0"/>
                <a:cs typeface="Courier New" pitchFamily="49" charset="0"/>
              </a:rPr>
              <a:t>(Expect, </a:t>
            </a:r>
            <a:r>
              <a:rPr lang="en-IN" sz="1400" dirty="0" err="1">
                <a:latin typeface="Courier New" pitchFamily="49" charset="0"/>
                <a:cs typeface="Courier New" pitchFamily="49" charset="0"/>
              </a:rPr>
              <a:t>Expr</a:t>
            </a:r>
            <a:r>
              <a:rPr lang="en-IN" sz="1400" dirty="0">
                <a:latin typeface="Courier New" pitchFamily="49" charset="0"/>
                <a:cs typeface="Courier New" pitchFamily="49" charset="0"/>
              </a:rPr>
              <a:t>)</a:t>
            </a:r>
            <a:endParaRPr lang="en-IN" sz="1400" dirty="0" smtClean="0">
              <a:latin typeface="Courier New" pitchFamily="49" charset="0"/>
              <a:cs typeface="Courier New" pitchFamily="49" charset="0"/>
            </a:endParaRPr>
          </a:p>
          <a:p>
            <a:pPr lvl="1"/>
            <a:r>
              <a:rPr lang="en-IN" sz="1400" dirty="0" err="1" smtClean="0">
                <a:latin typeface="Courier New" pitchFamily="49" charset="0"/>
                <a:cs typeface="Courier New" pitchFamily="49" charset="0"/>
              </a:rPr>
              <a:t>assertNotEqual</a:t>
            </a:r>
            <a:r>
              <a:rPr lang="en-IN" sz="1400" dirty="0">
                <a:latin typeface="Courier New" pitchFamily="49" charset="0"/>
                <a:cs typeface="Courier New" pitchFamily="49" charset="0"/>
              </a:rPr>
              <a:t>(Unexpected, </a:t>
            </a:r>
            <a:r>
              <a:rPr lang="en-IN" sz="1400" dirty="0" err="1">
                <a:latin typeface="Courier New" pitchFamily="49" charset="0"/>
                <a:cs typeface="Courier New" pitchFamily="49" charset="0"/>
              </a:rPr>
              <a:t>Expr</a:t>
            </a:r>
            <a:r>
              <a:rPr lang="en-IN" sz="1400" dirty="0">
                <a:latin typeface="Courier New" pitchFamily="49" charset="0"/>
                <a:cs typeface="Courier New" pitchFamily="49" charset="0"/>
              </a:rPr>
              <a:t>)</a:t>
            </a:r>
          </a:p>
          <a:p>
            <a:pPr lvl="1"/>
            <a:r>
              <a:rPr lang="en-US" sz="1400" dirty="0" smtClean="0"/>
              <a:t>. . . </a:t>
            </a:r>
            <a:endParaRPr lang="en-US" sz="1800" dirty="0" smtClean="0"/>
          </a:p>
          <a:p>
            <a:pPr marL="109728" indent="0">
              <a:buNone/>
            </a:pPr>
            <a:endParaRPr lang="en-IN" sz="1800" dirty="0"/>
          </a:p>
        </p:txBody>
      </p:sp>
    </p:spTree>
    <p:extLst>
      <p:ext uri="{BB962C8B-B14F-4D97-AF65-F5344CB8AC3E}">
        <p14:creationId xmlns:p14="http://schemas.microsoft.com/office/powerpoint/2010/main" val="1240605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8641"/>
            <a:ext cx="8229600" cy="792088"/>
          </a:xfrm>
        </p:spPr>
        <p:txBody>
          <a:bodyPr>
            <a:normAutofit/>
          </a:bodyPr>
          <a:lstStyle/>
          <a:p>
            <a:r>
              <a:rPr lang="en-US" sz="1800" dirty="0" smtClean="0"/>
              <a:t>Now lets use some of them and write test cases in </a:t>
            </a:r>
            <a:r>
              <a:rPr lang="en-US" sz="1800" dirty="0" err="1" smtClean="0"/>
              <a:t>math_test.erl</a:t>
            </a:r>
            <a:endParaRPr lang="en-US" sz="1800" dirty="0" smtClean="0"/>
          </a:p>
          <a:p>
            <a:endParaRPr lang="en-IN" sz="2000" dirty="0"/>
          </a:p>
        </p:txBody>
      </p:sp>
      <p:sp>
        <p:nvSpPr>
          <p:cNvPr id="4" name="Rectangle 3"/>
          <p:cNvSpPr/>
          <p:nvPr/>
        </p:nvSpPr>
        <p:spPr>
          <a:xfrm>
            <a:off x="1547664" y="496144"/>
            <a:ext cx="5444735" cy="1754326"/>
          </a:xfrm>
          <a:prstGeom prst="rect">
            <a:avLst/>
          </a:prstGeom>
        </p:spPr>
        <p:txBody>
          <a:bodyPr wrap="square">
            <a:spAutoFit/>
          </a:bodyPr>
          <a:lstStyle/>
          <a:p>
            <a:r>
              <a:rPr lang="en-IN" sz="1200" dirty="0" smtClean="0">
                <a:latin typeface="Courier New" pitchFamily="49" charset="0"/>
                <a:cs typeface="Courier New" pitchFamily="49" charset="0"/>
              </a:rPr>
              <a:t>-module(</a:t>
            </a:r>
            <a:r>
              <a:rPr lang="en-IN" sz="1200" dirty="0" err="1" smtClean="0">
                <a:latin typeface="Courier New" pitchFamily="49" charset="0"/>
                <a:cs typeface="Courier New" pitchFamily="49" charset="0"/>
              </a:rPr>
              <a:t>maths_tests</a:t>
            </a:r>
            <a:r>
              <a:rPr lang="en-IN" sz="1200" dirty="0" smtClean="0">
                <a:latin typeface="Courier New" pitchFamily="49" charset="0"/>
                <a:cs typeface="Courier New" pitchFamily="49" charset="0"/>
              </a:rPr>
              <a:t>).</a:t>
            </a:r>
          </a:p>
          <a:p>
            <a:endParaRPr lang="en-IN" sz="1200" dirty="0" smtClean="0">
              <a:latin typeface="Courier New" pitchFamily="49" charset="0"/>
              <a:cs typeface="Courier New" pitchFamily="49" charset="0"/>
            </a:endParaRPr>
          </a:p>
          <a:p>
            <a:r>
              <a:rPr lang="en-IN" sz="1200" dirty="0" smtClean="0">
                <a:latin typeface="Courier New" pitchFamily="49" charset="0"/>
                <a:cs typeface="Courier New" pitchFamily="49" charset="0"/>
              </a:rPr>
              <a:t>-</a:t>
            </a:r>
            <a:r>
              <a:rPr lang="en-IN" sz="1200" dirty="0" err="1" smtClean="0">
                <a:latin typeface="Courier New" pitchFamily="49" charset="0"/>
                <a:cs typeface="Courier New" pitchFamily="49" charset="0"/>
              </a:rPr>
              <a:t>include_lib</a:t>
            </a:r>
            <a:r>
              <a:rPr lang="en-IN" sz="1200" dirty="0" smtClean="0">
                <a:latin typeface="Courier New" pitchFamily="49" charset="0"/>
                <a:cs typeface="Courier New" pitchFamily="49" charset="0"/>
              </a:rPr>
              <a:t>("</a:t>
            </a:r>
            <a:r>
              <a:rPr lang="en-IN" sz="1200" dirty="0" err="1" smtClean="0">
                <a:latin typeface="Courier New" pitchFamily="49" charset="0"/>
                <a:cs typeface="Courier New" pitchFamily="49" charset="0"/>
              </a:rPr>
              <a:t>eunit</a:t>
            </a:r>
            <a:r>
              <a:rPr lang="en-IN" sz="1200" dirty="0" smtClean="0">
                <a:latin typeface="Courier New" pitchFamily="49" charset="0"/>
                <a:cs typeface="Courier New" pitchFamily="49" charset="0"/>
              </a:rPr>
              <a:t>/include/</a:t>
            </a:r>
            <a:r>
              <a:rPr lang="en-IN" sz="1200" dirty="0" err="1" smtClean="0">
                <a:latin typeface="Courier New" pitchFamily="49" charset="0"/>
                <a:cs typeface="Courier New" pitchFamily="49" charset="0"/>
              </a:rPr>
              <a:t>eunit.hrl</a:t>
            </a:r>
            <a:r>
              <a:rPr lang="en-IN" sz="1200" dirty="0" smtClean="0">
                <a:latin typeface="Courier New" pitchFamily="49" charset="0"/>
                <a:cs typeface="Courier New" pitchFamily="49" charset="0"/>
              </a:rPr>
              <a:t>").</a:t>
            </a:r>
          </a:p>
          <a:p>
            <a:endParaRPr lang="en-IN" sz="1200" dirty="0" smtClean="0">
              <a:latin typeface="Courier New" pitchFamily="49" charset="0"/>
              <a:cs typeface="Courier New" pitchFamily="49" charset="0"/>
            </a:endParaRPr>
          </a:p>
          <a:p>
            <a:r>
              <a:rPr lang="en-IN" sz="1200" dirty="0" err="1" smtClean="0">
                <a:latin typeface="Courier New" pitchFamily="49" charset="0"/>
                <a:cs typeface="Courier New" pitchFamily="49" charset="0"/>
              </a:rPr>
              <a:t>add_test</a:t>
            </a:r>
            <a:r>
              <a:rPr lang="en-IN" sz="1200" dirty="0" smtClean="0">
                <a:latin typeface="Courier New" pitchFamily="49" charset="0"/>
                <a:cs typeface="Courier New" pitchFamily="49" charset="0"/>
              </a:rPr>
              <a:t>() -&gt;</a:t>
            </a:r>
          </a:p>
          <a:p>
            <a:endParaRPr lang="en-IN" sz="1200" dirty="0" smtClean="0">
              <a:latin typeface="Courier New" pitchFamily="49" charset="0"/>
              <a:cs typeface="Courier New" pitchFamily="49" charset="0"/>
            </a:endParaRPr>
          </a:p>
          <a:p>
            <a:r>
              <a:rPr lang="en-IN" sz="1200" dirty="0" smtClean="0">
                <a:latin typeface="Courier New" pitchFamily="49" charset="0"/>
                <a:cs typeface="Courier New" pitchFamily="49" charset="0"/>
              </a:rPr>
              <a:t>	?assert(</a:t>
            </a:r>
            <a:r>
              <a:rPr lang="en-IN" sz="1200" dirty="0" err="1" smtClean="0">
                <a:latin typeface="Courier New" pitchFamily="49" charset="0"/>
                <a:cs typeface="Courier New" pitchFamily="49" charset="0"/>
              </a:rPr>
              <a:t>maths:add</a:t>
            </a:r>
            <a:r>
              <a:rPr lang="en-IN" sz="1200" dirty="0" smtClean="0">
                <a:latin typeface="Courier New" pitchFamily="49" charset="0"/>
                <a:cs typeface="Courier New" pitchFamily="49" charset="0"/>
              </a:rPr>
              <a:t>(5,10) == 15),</a:t>
            </a:r>
          </a:p>
          <a:p>
            <a:r>
              <a:rPr lang="en-IN" sz="1200" dirty="0" smtClean="0">
                <a:latin typeface="Courier New" pitchFamily="49" charset="0"/>
                <a:cs typeface="Courier New" pitchFamily="49" charset="0"/>
              </a:rPr>
              <a:t>	?</a:t>
            </a:r>
            <a:r>
              <a:rPr lang="en-IN" sz="1200" dirty="0" err="1" smtClean="0">
                <a:latin typeface="Courier New" pitchFamily="49" charset="0"/>
                <a:cs typeface="Courier New" pitchFamily="49" charset="0"/>
              </a:rPr>
              <a:t>assertEqual</a:t>
            </a:r>
            <a:r>
              <a:rPr lang="en-IN" sz="1200" dirty="0" smtClean="0">
                <a:latin typeface="Courier New" pitchFamily="49" charset="0"/>
                <a:cs typeface="Courier New" pitchFamily="49" charset="0"/>
              </a:rPr>
              <a:t>(20,maths:add(8,12)),</a:t>
            </a:r>
          </a:p>
          <a:p>
            <a:r>
              <a:rPr lang="en-IN" sz="1200" dirty="0" smtClean="0">
                <a:latin typeface="Courier New" pitchFamily="49" charset="0"/>
                <a:cs typeface="Courier New" pitchFamily="49" charset="0"/>
              </a:rPr>
              <a:t>	?</a:t>
            </a:r>
            <a:r>
              <a:rPr lang="en-IN" sz="1200" dirty="0" err="1" smtClean="0">
                <a:latin typeface="Courier New" pitchFamily="49" charset="0"/>
                <a:cs typeface="Courier New" pitchFamily="49" charset="0"/>
              </a:rPr>
              <a:t>assertMatch</a:t>
            </a:r>
            <a:r>
              <a:rPr lang="en-IN" sz="1200" dirty="0" smtClean="0">
                <a:latin typeface="Courier New" pitchFamily="49" charset="0"/>
                <a:cs typeface="Courier New" pitchFamily="49" charset="0"/>
              </a:rPr>
              <a:t>({nope,_},</a:t>
            </a:r>
            <a:r>
              <a:rPr lang="en-IN" sz="1200" dirty="0" err="1" smtClean="0">
                <a:latin typeface="Courier New" pitchFamily="49" charset="0"/>
                <a:cs typeface="Courier New" pitchFamily="49" charset="0"/>
              </a:rPr>
              <a:t>maths:add</a:t>
            </a:r>
            <a:r>
              <a:rPr lang="en-IN" sz="1200" dirty="0" smtClean="0">
                <a:latin typeface="Courier New" pitchFamily="49" charset="0"/>
                <a:cs typeface="Courier New" pitchFamily="49" charset="0"/>
              </a:rPr>
              <a:t>(a,2)).</a:t>
            </a:r>
          </a:p>
        </p:txBody>
      </p:sp>
      <p:sp>
        <p:nvSpPr>
          <p:cNvPr id="5" name="Content Placeholder 1"/>
          <p:cNvSpPr txBox="1">
            <a:spLocks/>
          </p:cNvSpPr>
          <p:nvPr/>
        </p:nvSpPr>
        <p:spPr>
          <a:xfrm>
            <a:off x="539552" y="3212976"/>
            <a:ext cx="8229600" cy="792088"/>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endParaRPr lang="en-IN" sz="2000" dirty="0"/>
          </a:p>
        </p:txBody>
      </p:sp>
      <p:sp>
        <p:nvSpPr>
          <p:cNvPr id="6" name="Content Placeholder 1"/>
          <p:cNvSpPr txBox="1">
            <a:spLocks/>
          </p:cNvSpPr>
          <p:nvPr/>
        </p:nvSpPr>
        <p:spPr>
          <a:xfrm>
            <a:off x="556529" y="2508468"/>
            <a:ext cx="8229600" cy="2720731"/>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sz="1800" dirty="0" smtClean="0"/>
              <a:t>?assert(</a:t>
            </a:r>
            <a:r>
              <a:rPr lang="en-US" sz="1800" dirty="0" err="1" smtClean="0"/>
              <a:t>BoolExpression</a:t>
            </a:r>
            <a:r>
              <a:rPr lang="en-US" sz="1800" dirty="0" smtClean="0"/>
              <a:t>) : Evaluates the expression and returns true or error with explanation.</a:t>
            </a:r>
          </a:p>
          <a:p>
            <a:r>
              <a:rPr lang="en-US" sz="1800" dirty="0" smtClean="0"/>
              <a:t>?</a:t>
            </a:r>
            <a:r>
              <a:rPr lang="en-US" sz="1800" dirty="0" err="1" smtClean="0"/>
              <a:t>assertEqual</a:t>
            </a:r>
            <a:r>
              <a:rPr lang="en-US" sz="1800" dirty="0" smtClean="0"/>
              <a:t>(</a:t>
            </a:r>
            <a:r>
              <a:rPr lang="en-US" sz="1800" dirty="0" err="1" smtClean="0"/>
              <a:t>ExpectedValue</a:t>
            </a:r>
            <a:r>
              <a:rPr lang="en-US" sz="1800" dirty="0" smtClean="0"/>
              <a:t>, Expression) : checks if the expression returns the value which its expecting</a:t>
            </a:r>
          </a:p>
          <a:p>
            <a:r>
              <a:rPr lang="en-US" sz="1800" dirty="0" smtClean="0"/>
              <a:t>?</a:t>
            </a:r>
            <a:r>
              <a:rPr lang="en-US" sz="1800" dirty="0" err="1" smtClean="0"/>
              <a:t>assertMatch</a:t>
            </a:r>
            <a:r>
              <a:rPr lang="en-US" sz="1800" dirty="0" smtClean="0"/>
              <a:t>(</a:t>
            </a:r>
            <a:r>
              <a:rPr lang="en-US" sz="1800" dirty="0" err="1" smtClean="0"/>
              <a:t>Pattern,Exp</a:t>
            </a:r>
            <a:r>
              <a:rPr lang="en-US" sz="1800" dirty="0" smtClean="0"/>
              <a:t>) : checks if result of </a:t>
            </a:r>
            <a:r>
              <a:rPr lang="en-US" sz="1800" dirty="0" err="1" smtClean="0"/>
              <a:t>Exp</a:t>
            </a:r>
            <a:r>
              <a:rPr lang="en-US" sz="1800" dirty="0" smtClean="0"/>
              <a:t> matches the pattern.</a:t>
            </a:r>
          </a:p>
          <a:p>
            <a:r>
              <a:rPr lang="en-US" sz="1800" dirty="0" smtClean="0"/>
              <a:t>Now lets compile it and test</a:t>
            </a:r>
          </a:p>
          <a:p>
            <a:pPr marL="109728" indent="0">
              <a:buNone/>
            </a:pPr>
            <a:endParaRPr lang="en-US" sz="1800" dirty="0" smtClean="0"/>
          </a:p>
          <a:p>
            <a:endParaRPr lang="en-US" sz="1800" dirty="0" smtClean="0"/>
          </a:p>
          <a:p>
            <a:endParaRPr lang="en-US" sz="1800" dirty="0" smtClean="0"/>
          </a:p>
          <a:p>
            <a:endParaRPr lang="en-IN" sz="1800" dirty="0"/>
          </a:p>
        </p:txBody>
      </p:sp>
    </p:spTree>
    <p:extLst>
      <p:ext uri="{BB962C8B-B14F-4D97-AF65-F5344CB8AC3E}">
        <p14:creationId xmlns:p14="http://schemas.microsoft.com/office/powerpoint/2010/main" val="698701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0649"/>
            <a:ext cx="8229600" cy="1368152"/>
          </a:xfrm>
        </p:spPr>
        <p:txBody>
          <a:bodyPr>
            <a:normAutofit/>
          </a:bodyPr>
          <a:lstStyle/>
          <a:p>
            <a:r>
              <a:rPr lang="en-US" sz="1800" dirty="0" smtClean="0"/>
              <a:t>Open </a:t>
            </a:r>
            <a:r>
              <a:rPr lang="en-US" sz="1800" dirty="0" err="1" smtClean="0"/>
              <a:t>Erlang</a:t>
            </a:r>
            <a:r>
              <a:rPr lang="en-US" sz="1800" dirty="0" smtClean="0"/>
              <a:t> terminal and compile both modules.</a:t>
            </a:r>
          </a:p>
          <a:p>
            <a:r>
              <a:rPr lang="en-US" sz="1800" dirty="0" smtClean="0"/>
              <a:t>To run the test cases we can call </a:t>
            </a:r>
            <a:r>
              <a:rPr lang="en-US" sz="1800" dirty="0" err="1" smtClean="0">
                <a:latin typeface="Courier New" pitchFamily="49" charset="0"/>
                <a:cs typeface="Courier New" pitchFamily="49" charset="0"/>
              </a:rPr>
              <a:t>ModuleName:test</a:t>
            </a:r>
            <a:r>
              <a:rPr lang="en-US" sz="1800" dirty="0" smtClean="0">
                <a:latin typeface="Courier New" pitchFamily="49" charset="0"/>
                <a:cs typeface="Courier New" pitchFamily="49" charset="0"/>
              </a:rPr>
              <a:t>()</a:t>
            </a:r>
            <a:r>
              <a:rPr lang="en-US" sz="1800" dirty="0" smtClean="0"/>
              <a:t> or </a:t>
            </a:r>
            <a:r>
              <a:rPr lang="en-US" sz="1800" dirty="0" err="1" smtClean="0">
                <a:latin typeface="Courier New" pitchFamily="49" charset="0"/>
                <a:cs typeface="Courier New" pitchFamily="49" charset="0"/>
              </a:rPr>
              <a:t>eunit:test</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ModuleName</a:t>
            </a:r>
            <a:r>
              <a:rPr lang="en-US" sz="1800" dirty="0" smtClean="0">
                <a:latin typeface="Courier New" pitchFamily="49" charset="0"/>
                <a:cs typeface="Courier New" pitchFamily="49" charset="0"/>
              </a:rPr>
              <a:t>)</a:t>
            </a:r>
          </a:p>
          <a:p>
            <a:r>
              <a:rPr lang="en-US" sz="1800" dirty="0" smtClean="0">
                <a:cs typeface="Courier New" pitchFamily="49" charset="0"/>
              </a:rPr>
              <a:t>Below screenshot shows how it works</a:t>
            </a:r>
          </a:p>
          <a:p>
            <a:pPr marL="109728" indent="0">
              <a:buNone/>
            </a:pPr>
            <a:endParaRPr lang="en-US" sz="1800" dirty="0" smtClean="0"/>
          </a:p>
        </p:txBody>
      </p:sp>
      <p:pic>
        <p:nvPicPr>
          <p:cNvPr id="1026" name="Picture 2" descr="C:\Users\alex\AppData\Local\Temp\vmware-alex\VMwareDnD\20e730c4\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1" y="1772816"/>
            <a:ext cx="4702895" cy="288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368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txBox="1">
            <a:spLocks/>
          </p:cNvSpPr>
          <p:nvPr/>
        </p:nvSpPr>
        <p:spPr>
          <a:xfrm>
            <a:off x="179512" y="260648"/>
            <a:ext cx="8229600" cy="2232248"/>
          </a:xfrm>
          <a:prstGeom prst="rect">
            <a:avLst/>
          </a:prstGeom>
        </p:spPr>
        <p:txBody>
          <a:bodyPr vert="horz">
            <a:normAutofit fontScale="92500" lnSpcReduction="2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Font typeface="Wingdings 3"/>
              <a:buNone/>
            </a:pPr>
            <a:r>
              <a:rPr lang="en-US" sz="2400" dirty="0" smtClean="0"/>
              <a:t>Test Generators</a:t>
            </a:r>
          </a:p>
          <a:p>
            <a:pPr marL="109728" indent="0">
              <a:buFont typeface="Wingdings 3"/>
              <a:buNone/>
            </a:pPr>
            <a:endParaRPr lang="en-US" sz="2400" dirty="0" smtClean="0"/>
          </a:p>
          <a:p>
            <a:r>
              <a:rPr lang="en-US" sz="1900" dirty="0"/>
              <a:t> </a:t>
            </a:r>
            <a:r>
              <a:rPr lang="en-US" sz="1900" dirty="0" smtClean="0"/>
              <a:t>Drawback of Simple test functions is we must write separate functions with separate names for each </a:t>
            </a:r>
            <a:r>
              <a:rPr lang="en-US" sz="1900" dirty="0" err="1" smtClean="0"/>
              <a:t>testcase</a:t>
            </a:r>
            <a:r>
              <a:rPr lang="en-US" sz="1900" dirty="0" smtClean="0"/>
              <a:t>. Test Generators overcome this issue.</a:t>
            </a:r>
          </a:p>
          <a:p>
            <a:r>
              <a:rPr lang="en-US" sz="1900" dirty="0" smtClean="0"/>
              <a:t>Functions with name ending with _test_() are called test generators</a:t>
            </a:r>
          </a:p>
          <a:p>
            <a:endParaRPr lang="en-US" sz="1800" dirty="0"/>
          </a:p>
          <a:p>
            <a:pPr marL="109728" indent="0">
              <a:buNone/>
            </a:pPr>
            <a:r>
              <a:rPr lang="en-US" sz="1800" dirty="0" smtClean="0"/>
              <a:t> </a:t>
            </a:r>
          </a:p>
        </p:txBody>
      </p:sp>
      <p:sp>
        <p:nvSpPr>
          <p:cNvPr id="5" name="Rectangle 4"/>
          <p:cNvSpPr/>
          <p:nvPr/>
        </p:nvSpPr>
        <p:spPr>
          <a:xfrm>
            <a:off x="539552" y="2348880"/>
            <a:ext cx="5544616" cy="1169551"/>
          </a:xfrm>
          <a:prstGeom prst="rect">
            <a:avLst/>
          </a:prstGeom>
        </p:spPr>
        <p:txBody>
          <a:bodyPr wrap="square">
            <a:spAutoFit/>
          </a:bodyPr>
          <a:lstStyle/>
          <a:p>
            <a:r>
              <a:rPr lang="en-US" sz="1400" dirty="0" err="1" smtClean="0">
                <a:latin typeface="Courier New" pitchFamily="49" charset="0"/>
                <a:cs typeface="Courier New" pitchFamily="49" charset="0"/>
              </a:rPr>
              <a:t>add_gen_test</a:t>
            </a:r>
            <a:r>
              <a:rPr lang="en-US" sz="1400" dirty="0" smtClean="0">
                <a:latin typeface="Courier New" pitchFamily="49" charset="0"/>
                <a:cs typeface="Courier New" pitchFamily="49" charset="0"/>
              </a:rPr>
              <a:t>_() -&gt;</a:t>
            </a:r>
          </a:p>
          <a:p>
            <a:r>
              <a:rPr lang="en-US" sz="1400" dirty="0" smtClean="0">
                <a:latin typeface="Courier New" pitchFamily="49" charset="0"/>
                <a:cs typeface="Courier New" pitchFamily="49" charset="0"/>
              </a:rPr>
              <a:t>	[?_assert(</a:t>
            </a:r>
            <a:r>
              <a:rPr lang="en-US" sz="1400" dirty="0" err="1" smtClean="0">
                <a:latin typeface="Courier New" pitchFamily="49" charset="0"/>
                <a:cs typeface="Courier New" pitchFamily="49" charset="0"/>
              </a:rPr>
              <a:t>maths:add</a:t>
            </a:r>
            <a:r>
              <a:rPr lang="en-US" sz="1400" dirty="0" smtClean="0">
                <a:latin typeface="Courier New" pitchFamily="49" charset="0"/>
                <a:cs typeface="Courier New" pitchFamily="49" charset="0"/>
              </a:rPr>
              <a:t>(5,10) == 15),</a:t>
            </a:r>
          </a:p>
          <a:p>
            <a:r>
              <a:rPr lang="en-US" sz="1400" dirty="0" smtClean="0">
                <a:latin typeface="Courier New" pitchFamily="49" charset="0"/>
                <a:cs typeface="Courier New" pitchFamily="49" charset="0"/>
              </a:rPr>
              <a:t>	 ?_</a:t>
            </a:r>
            <a:r>
              <a:rPr lang="en-US" sz="1400" dirty="0" err="1" smtClean="0">
                <a:latin typeface="Courier New" pitchFamily="49" charset="0"/>
                <a:cs typeface="Courier New" pitchFamily="49" charset="0"/>
              </a:rPr>
              <a:t>assertEqual</a:t>
            </a:r>
            <a:r>
              <a:rPr lang="en-US" sz="1400" dirty="0" smtClean="0">
                <a:latin typeface="Courier New" pitchFamily="49" charset="0"/>
                <a:cs typeface="Courier New" pitchFamily="49" charset="0"/>
              </a:rPr>
              <a:t>(20,maths:add(8,12)),</a:t>
            </a:r>
          </a:p>
          <a:p>
            <a:r>
              <a:rPr lang="en-US" sz="1400" dirty="0" smtClean="0">
                <a:latin typeface="Courier New" pitchFamily="49" charset="0"/>
                <a:cs typeface="Courier New" pitchFamily="49" charset="0"/>
              </a:rPr>
              <a:t>	 ?_</a:t>
            </a:r>
            <a:r>
              <a:rPr lang="en-US" sz="1400" dirty="0" err="1" smtClean="0">
                <a:latin typeface="Courier New" pitchFamily="49" charset="0"/>
                <a:cs typeface="Courier New" pitchFamily="49" charset="0"/>
              </a:rPr>
              <a:t>assertMatch</a:t>
            </a:r>
            <a:r>
              <a:rPr lang="en-US" sz="1400" dirty="0" smtClean="0">
                <a:latin typeface="Courier New" pitchFamily="49" charset="0"/>
                <a:cs typeface="Courier New" pitchFamily="49" charset="0"/>
              </a:rPr>
              <a:t>({nope,_},</a:t>
            </a:r>
            <a:r>
              <a:rPr lang="en-US" sz="1400" dirty="0" err="1" smtClean="0">
                <a:latin typeface="Courier New" pitchFamily="49" charset="0"/>
                <a:cs typeface="Courier New" pitchFamily="49" charset="0"/>
              </a:rPr>
              <a:t>maths:add</a:t>
            </a:r>
            <a:r>
              <a:rPr lang="en-US" sz="1400" dirty="0" smtClean="0">
                <a:latin typeface="Courier New" pitchFamily="49" charset="0"/>
                <a:cs typeface="Courier New" pitchFamily="49" charset="0"/>
              </a:rPr>
              <a:t>(a,2))</a:t>
            </a:r>
          </a:p>
          <a:p>
            <a:r>
              <a:rPr lang="en-US" sz="1400" dirty="0" smtClean="0">
                <a:latin typeface="Courier New" pitchFamily="49" charset="0"/>
                <a:cs typeface="Courier New" pitchFamily="49" charset="0"/>
              </a:rPr>
              <a:t>	].</a:t>
            </a:r>
            <a:endParaRPr lang="en-IN" sz="1400" dirty="0">
              <a:latin typeface="Courier New" pitchFamily="49" charset="0"/>
              <a:cs typeface="Courier New" pitchFamily="49" charset="0"/>
            </a:endParaRPr>
          </a:p>
        </p:txBody>
      </p:sp>
      <p:sp>
        <p:nvSpPr>
          <p:cNvPr id="7" name="Content Placeholder 1"/>
          <p:cNvSpPr txBox="1">
            <a:spLocks/>
          </p:cNvSpPr>
          <p:nvPr/>
        </p:nvSpPr>
        <p:spPr>
          <a:xfrm>
            <a:off x="203937" y="3941093"/>
            <a:ext cx="8229600" cy="2232248"/>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sz="1800" dirty="0" smtClean="0"/>
              <a:t>In test generator if a case fails it wont fail the whole function like it does in simple test case instead it fails just the one.</a:t>
            </a:r>
          </a:p>
        </p:txBody>
      </p:sp>
    </p:spTree>
    <p:extLst>
      <p:ext uri="{BB962C8B-B14F-4D97-AF65-F5344CB8AC3E}">
        <p14:creationId xmlns:p14="http://schemas.microsoft.com/office/powerpoint/2010/main" val="2068095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260649"/>
            <a:ext cx="8229600" cy="2808312"/>
          </a:xfrm>
        </p:spPr>
        <p:txBody>
          <a:bodyPr/>
          <a:lstStyle/>
          <a:p>
            <a:pPr marL="109728" indent="0">
              <a:buNone/>
            </a:pPr>
            <a:r>
              <a:rPr lang="en-US" dirty="0" smtClean="0"/>
              <a:t>Advantages of Unit Test</a:t>
            </a:r>
          </a:p>
          <a:p>
            <a:r>
              <a:rPr lang="en-US" sz="1800" dirty="0" smtClean="0"/>
              <a:t>It helps in saving time</a:t>
            </a:r>
          </a:p>
          <a:p>
            <a:r>
              <a:rPr lang="en-US" sz="1800" dirty="0" smtClean="0"/>
              <a:t>It can make sure future developments aren’t effecting the current work</a:t>
            </a:r>
          </a:p>
          <a:p>
            <a:r>
              <a:rPr lang="en-US" sz="1800" dirty="0" smtClean="0"/>
              <a:t>It helps in accelerating the development activities.</a:t>
            </a:r>
          </a:p>
          <a:p>
            <a:r>
              <a:rPr lang="en-US" sz="1800" dirty="0" smtClean="0"/>
              <a:t>Makes Integration easier </a:t>
            </a:r>
            <a:endParaRPr lang="en-US" dirty="0"/>
          </a:p>
          <a:p>
            <a:pPr marL="109728" indent="0">
              <a:buNone/>
            </a:pPr>
            <a:endParaRPr lang="en-IN" dirty="0"/>
          </a:p>
        </p:txBody>
      </p:sp>
      <p:sp>
        <p:nvSpPr>
          <p:cNvPr id="3" name="Content Placeholder 1"/>
          <p:cNvSpPr txBox="1">
            <a:spLocks/>
          </p:cNvSpPr>
          <p:nvPr/>
        </p:nvSpPr>
        <p:spPr>
          <a:xfrm>
            <a:off x="251520" y="2780928"/>
            <a:ext cx="8229600" cy="2808312"/>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Font typeface="Wingdings 3"/>
              <a:buNone/>
            </a:pPr>
            <a:r>
              <a:rPr lang="en-US" dirty="0" smtClean="0"/>
              <a:t>Reference Links</a:t>
            </a:r>
          </a:p>
          <a:p>
            <a:r>
              <a:rPr lang="en-IN" sz="1600" dirty="0">
                <a:solidFill>
                  <a:schemeClr val="accent1">
                    <a:lumMod val="40000"/>
                    <a:lumOff val="60000"/>
                  </a:schemeClr>
                </a:solidFill>
                <a:hlinkClick r:id="rId2"/>
              </a:rPr>
              <a:t>http://</a:t>
            </a:r>
            <a:r>
              <a:rPr lang="en-IN" sz="1400" dirty="0" smtClean="0">
                <a:solidFill>
                  <a:schemeClr val="accent1">
                    <a:lumMod val="40000"/>
                    <a:lumOff val="60000"/>
                  </a:schemeClr>
                </a:solidFill>
                <a:hlinkClick r:id="rId2"/>
              </a:rPr>
              <a:t>erlang.org/doc/apps/eunit/chapter.html</a:t>
            </a:r>
            <a:endParaRPr lang="en-IN" sz="1400" dirty="0" smtClean="0">
              <a:solidFill>
                <a:schemeClr val="accent1">
                  <a:lumMod val="40000"/>
                  <a:lumOff val="60000"/>
                </a:schemeClr>
              </a:solidFill>
            </a:endParaRPr>
          </a:p>
          <a:p>
            <a:r>
              <a:rPr lang="en-IN" sz="1400" dirty="0">
                <a:hlinkClick r:id="rId3"/>
              </a:rPr>
              <a:t>https://medium.com/@</a:t>
            </a:r>
            <a:r>
              <a:rPr lang="en-IN" sz="1400" dirty="0" smtClean="0">
                <a:hlinkClick r:id="rId3"/>
              </a:rPr>
              <a:t>renatomoya/getting-started-with-eunit-part-1-cada7df4366b</a:t>
            </a:r>
            <a:endParaRPr lang="en-IN" sz="1400" dirty="0" smtClean="0"/>
          </a:p>
          <a:p>
            <a:r>
              <a:rPr lang="en-IN" sz="1400" dirty="0" smtClean="0">
                <a:hlinkClick r:id="rId4"/>
              </a:rPr>
              <a:t>https</a:t>
            </a:r>
            <a:r>
              <a:rPr lang="en-IN" sz="1400" dirty="0">
                <a:hlinkClick r:id="rId4"/>
              </a:rPr>
              <a:t>://</a:t>
            </a:r>
            <a:r>
              <a:rPr lang="en-IN" sz="1400" dirty="0" smtClean="0">
                <a:hlinkClick r:id="rId4"/>
              </a:rPr>
              <a:t>www.youtube.com/watch?v=uyxdOuRHG2I</a:t>
            </a:r>
            <a:r>
              <a:rPr lang="en-IN" sz="1400" dirty="0" smtClean="0"/>
              <a:t> (Example)</a:t>
            </a:r>
          </a:p>
          <a:p>
            <a:r>
              <a:rPr lang="en-IN" sz="1400" dirty="0">
                <a:hlinkClick r:id="rId5"/>
              </a:rPr>
              <a:t>https://learnyousomeerlang.com/eunit#the-need-for-tests</a:t>
            </a:r>
            <a:endParaRPr lang="en-IN" sz="1400" dirty="0">
              <a:solidFill>
                <a:schemeClr val="accent1">
                  <a:lumMod val="40000"/>
                  <a:lumOff val="60000"/>
                </a:schemeClr>
              </a:solidFill>
            </a:endParaRPr>
          </a:p>
        </p:txBody>
      </p:sp>
    </p:spTree>
    <p:extLst>
      <p:ext uri="{BB962C8B-B14F-4D97-AF65-F5344CB8AC3E}">
        <p14:creationId xmlns:p14="http://schemas.microsoft.com/office/powerpoint/2010/main" val="1372357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2132856"/>
            <a:ext cx="8229600" cy="4525963"/>
          </a:xfrm>
        </p:spPr>
        <p:txBody>
          <a:bodyPr/>
          <a:lstStyle/>
          <a:p>
            <a:r>
              <a:rPr lang="en-US" sz="1800" dirty="0" smtClean="0"/>
              <a:t>Common Test is a tool that supports automated testing of applications</a:t>
            </a:r>
          </a:p>
          <a:p>
            <a:r>
              <a:rPr lang="en-US" sz="1800" dirty="0" smtClean="0"/>
              <a:t>Test case can be executed individually or in batches </a:t>
            </a:r>
          </a:p>
          <a:p>
            <a:r>
              <a:rPr lang="en-US" sz="1800" dirty="0" smtClean="0"/>
              <a:t>It features Distributed testing </a:t>
            </a:r>
            <a:r>
              <a:rPr lang="en-US" sz="1800" dirty="0" err="1" smtClean="0"/>
              <a:t>i.e</a:t>
            </a:r>
            <a:r>
              <a:rPr lang="en-US" sz="1800" dirty="0" smtClean="0"/>
              <a:t> multiple systems can be tested in one common session</a:t>
            </a:r>
          </a:p>
          <a:p>
            <a:r>
              <a:rPr lang="en-US" sz="1800" dirty="0" smtClean="0"/>
              <a:t>It is a black box testing</a:t>
            </a:r>
          </a:p>
          <a:p>
            <a:endParaRPr lang="en-IN" dirty="0"/>
          </a:p>
        </p:txBody>
      </p:sp>
      <p:sp>
        <p:nvSpPr>
          <p:cNvPr id="3" name="Title 2"/>
          <p:cNvSpPr>
            <a:spLocks noGrp="1"/>
          </p:cNvSpPr>
          <p:nvPr>
            <p:ph type="title"/>
          </p:nvPr>
        </p:nvSpPr>
        <p:spPr/>
        <p:txBody>
          <a:bodyPr/>
          <a:lstStyle/>
          <a:p>
            <a:r>
              <a:rPr lang="en-US" dirty="0" err="1" smtClean="0"/>
              <a:t>Erlang</a:t>
            </a:r>
            <a:r>
              <a:rPr lang="en-US" dirty="0" smtClean="0"/>
              <a:t> Common Test</a:t>
            </a:r>
            <a:endParaRPr lang="en-IN" dirty="0"/>
          </a:p>
        </p:txBody>
      </p:sp>
    </p:spTree>
    <p:extLst>
      <p:ext uri="{BB962C8B-B14F-4D97-AF65-F5344CB8AC3E}">
        <p14:creationId xmlns:p14="http://schemas.microsoft.com/office/powerpoint/2010/main" val="41812691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2692</TotalTime>
  <Words>910</Words>
  <Application>Microsoft Office PowerPoint</Application>
  <PresentationFormat>On-screen Show (4:3)</PresentationFormat>
  <Paragraphs>139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Concourse</vt:lpstr>
      <vt:lpstr>Erlang Testing</vt:lpstr>
      <vt:lpstr>Types of Testing in Erlang</vt:lpstr>
      <vt:lpstr>Example</vt:lpstr>
      <vt:lpstr>PowerPoint Presentation</vt:lpstr>
      <vt:lpstr>PowerPoint Presentation</vt:lpstr>
      <vt:lpstr>PowerPoint Presentation</vt:lpstr>
      <vt:lpstr>PowerPoint Presentation</vt:lpstr>
      <vt:lpstr>PowerPoint Presentation</vt:lpstr>
      <vt:lpstr>Erlang Common Test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Erlang Testing</dc:title>
  <dc:creator>alex</dc:creator>
  <cp:lastModifiedBy>alex</cp:lastModifiedBy>
  <cp:revision>53</cp:revision>
  <dcterms:created xsi:type="dcterms:W3CDTF">2020-08-28T12:38:05Z</dcterms:created>
  <dcterms:modified xsi:type="dcterms:W3CDTF">2020-09-01T10:12:27Z</dcterms:modified>
</cp:coreProperties>
</file>