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9" r:id="rId4"/>
    <p:sldId id="284" r:id="rId5"/>
    <p:sldId id="283" r:id="rId6"/>
    <p:sldId id="276" r:id="rId7"/>
    <p:sldId id="285" r:id="rId8"/>
    <p:sldId id="287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7" r:id="rId17"/>
    <p:sldId id="278" r:id="rId18"/>
    <p:sldId id="267" r:id="rId19"/>
    <p:sldId id="268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F2A8-57E4-4FBB-B858-36152A1D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F53F-9694-493F-A69A-9C9DFFD3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94C6-4C58-4A7F-8022-5A85B4B9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6267-28D6-4885-A016-4A7D04B9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6E8F-9883-49BE-B754-7A0C83D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5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4992-795C-4BF8-8D10-92D5FDF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A5F0B-ABD9-4187-AE54-A39DCB5C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0E9C-E9B6-4E49-9772-2436A8D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954F-8F2A-4945-9956-DE5530E4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0ACC-CED2-40C6-80CD-73E7A55E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1FB23-9D4C-4C53-B800-3AF67F60E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EA8FC-385C-421F-94D4-BFBB058A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9D00-D0AC-4890-A9AE-DEA10F1B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0918-E88D-4584-B76C-98BCF508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BD35-DFC3-4ECD-916F-2CE339F3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57B-ECFA-4189-80BF-1E68775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8D7F-7A9E-4342-8791-43F9F083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BDB7-D9A4-483D-9F0F-45B130C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127E-21B9-43B2-9631-3C3DC01B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9F6F-AD55-48F7-93CF-B875CA9C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4FFD-6221-4F40-8C82-8812C12A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B861-9CD1-47C4-9404-98630F1E0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AB1E-DFCA-4C5E-8271-080E7B38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90E1-5C65-421A-B6DC-6DF650EF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9D9F-0E96-4136-93C0-0FF427BB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842-638D-4862-9F1B-CEBDF41A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FA9E-10B8-4526-A760-ECD5ACB41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6304-FFEB-47EB-8447-7596FA370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2890-E395-4F91-B890-835145EB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69E8-84D3-4DA5-8961-C0CCFEBD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2D21C-3062-4274-A6A0-2EDF7660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9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5BFB-5AD3-437E-A59C-FE217A0D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23C7-1D6D-4367-A589-0E449A77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9A38-2E16-4F23-82EB-8DFF808B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AD5B1-965E-4B41-9294-E84CF84C9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52505-923D-4D88-AD8B-0DFCB472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E856C-53BF-4F1E-8B6B-0F8EB70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89E4B-17B5-4631-AF82-BFFDDE7B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6C7C2-011D-4719-98CE-8E89F33A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1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1BDB-3D22-48C4-AEA2-2278E87F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4790F-6DBF-4433-8A6E-B6C14379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D108E-E41F-4650-B7C2-4DDA61EA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7364-8F83-4C3D-9F51-84A0143B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B48D-44EE-407F-A9B2-2DD79DA9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1E450-7108-416E-8909-F8614526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D32FF-42A6-47F7-BC03-DE7189E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6A6F-7424-4966-AAA5-BDB1DBD0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4096-564F-4D28-9410-3AA0D5EA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01D42-4758-4087-A812-9AD74A8B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3BA3-1D07-4ED2-A59F-8D67DDA9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3090-7A0F-4935-B2B2-D133E55C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8FC17-576A-43B3-8A87-DA6953F4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B7DE-3E99-4F86-9F52-88B55F48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293CF-BE2C-449D-91B2-1C7B890C8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76F81-6BDA-45F3-933B-FB093A6A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9CA9-7690-471E-996B-7BF5279A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AA371-2FE4-4525-904E-35A812EA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99B5-585F-4F78-8D7F-47C46FF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4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37FC2-F56E-4C8D-BFD3-5449BCA9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C537-1EBB-4C16-9C47-41E50B90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ED6-DE1E-4E8B-9224-DAFD84F2F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5543-6D43-40C0-AE69-D9366249B77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B338-EAEE-45C1-8C50-F8E7FAE0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9B5-F70E-4A0E-AE31-9B94D642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856A-2676-4963-84AD-2FC7FDFC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hyperlink" Target="https://www.researchgate.ne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F35BBC-D91C-4ABE-96F9-3192E874FB4D}"/>
              </a:ext>
            </a:extLst>
          </p:cNvPr>
          <p:cNvSpPr/>
          <p:nvPr/>
        </p:nvSpPr>
        <p:spPr>
          <a:xfrm>
            <a:off x="2076444" y="596755"/>
            <a:ext cx="8039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Software Engineering Review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003E3-D525-41DA-B0B7-64987171DDB1}"/>
              </a:ext>
            </a:extLst>
          </p:cNvPr>
          <p:cNvSpPr/>
          <p:nvPr/>
        </p:nvSpPr>
        <p:spPr>
          <a:xfrm>
            <a:off x="1552576" y="5309684"/>
            <a:ext cx="32696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Wilson Vidyut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0DC3A-4008-4C2D-A1A3-861B0DAE6839}"/>
              </a:ext>
            </a:extLst>
          </p:cNvPr>
          <p:cNvSpPr/>
          <p:nvPr/>
        </p:nvSpPr>
        <p:spPr>
          <a:xfrm>
            <a:off x="7483110" y="5309684"/>
            <a:ext cx="32696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Rishank Pratik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D2D85-2FB7-4E95-B98C-791F1627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90" y="2657061"/>
            <a:ext cx="4160678" cy="23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5650C-D1E5-4FBD-B084-169D04181B51}"/>
              </a:ext>
            </a:extLst>
          </p:cNvPr>
          <p:cNvSpPr/>
          <p:nvPr/>
        </p:nvSpPr>
        <p:spPr>
          <a:xfrm>
            <a:off x="3463126" y="1624310"/>
            <a:ext cx="5265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Virtual Classroom</a:t>
            </a:r>
          </a:p>
        </p:txBody>
      </p:sp>
    </p:spTree>
    <p:extLst>
      <p:ext uri="{BB962C8B-B14F-4D97-AF65-F5344CB8AC3E}">
        <p14:creationId xmlns:p14="http://schemas.microsoft.com/office/powerpoint/2010/main" val="17615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5D56D60-08CC-4908-B663-11FF0018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97424"/>
              </p:ext>
            </p:extLst>
          </p:nvPr>
        </p:nvGraphicFramePr>
        <p:xfrm>
          <a:off x="352425" y="266701"/>
          <a:ext cx="11420476" cy="62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19774687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57175773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608156522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860524871"/>
                    </a:ext>
                  </a:extLst>
                </a:gridCol>
              </a:tblGrid>
              <a:tr h="1647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45530"/>
                  </a:ext>
                </a:extLst>
              </a:tr>
              <a:tr h="4274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Mohssen</a:t>
                      </a: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Hakami</a:t>
                      </a: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Utilization of Virtual Classroom System in Traditional Teaching: Benefits and Challenges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role of faculty members needs to be changed from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providing knowledge to providing resources for learning and encouraging learners to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take up cognitive processes to obtain new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Talks about improving the way of teaching by faculties and also highlights the difference in opinion of male and female students in E-Learning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Spoke about taking into account the student’s preference in E-Learning.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Seems to focus more on gender and network issues more than actual problems.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57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6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012282-D44E-4419-B2CE-5213F5299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71318"/>
              </p:ext>
            </p:extLst>
          </p:nvPr>
        </p:nvGraphicFramePr>
        <p:xfrm>
          <a:off x="319087" y="244475"/>
          <a:ext cx="11420476" cy="649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4294075782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2573988206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55188009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888603825"/>
                    </a:ext>
                  </a:extLst>
                </a:gridCol>
              </a:tblGrid>
              <a:tr h="1647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85484"/>
                  </a:ext>
                </a:extLst>
              </a:tr>
              <a:tr h="427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Rajesh </a:t>
                      </a:r>
                      <a:r>
                        <a:rPr lang="en-US" sz="18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Sunasee</a:t>
                      </a: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Challenges of Teaching Organic Chemistry during COVID-19 Pandemic at a Primarily Undergraduate Institution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 a sudden move to remote and online teaching due to COVID-19 pandemic, Organic Chemistry became more challenging for both students and educators with the emergence of new technological challenges and instructional strategies.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Suggests a combination of asynchronous and synchronous teaching methods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Really encouraged E-Learning but it wasn’t much effective in the field of Chemistry and Medicine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Didn’t provide solution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60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1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AB0A3-7427-4CEC-B9B5-9DB7DCC64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38988"/>
              </p:ext>
            </p:extLst>
          </p:nvPr>
        </p:nvGraphicFramePr>
        <p:xfrm>
          <a:off x="238125" y="206375"/>
          <a:ext cx="11420476" cy="648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2588852030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41238748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276059485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717255807"/>
                    </a:ext>
                  </a:extLst>
                </a:gridCol>
              </a:tblGrid>
              <a:tr h="1775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8684"/>
                  </a:ext>
                </a:extLst>
              </a:tr>
              <a:tr h="455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H.Y. Jang, H.J. Kim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Meta-Analysis of the Cognitive, Affective, and Interpersonal Outcomes of Flipped Classrooms in Higher Education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paper aims to quantify the effects of flipped classrooms in higher education by reviewing 43 empirical studies of students’ cognitive, affective, and interpersonal outcomes.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Highlights the observations that flipped classrooms benefitted students studying chemistry, engineering, mathematics, and physics less than they did students studying other subjects.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Explained how flipped classroom fosters a sustainable, interactive, and student-centered learning environment as opposed to the traditional lecture style, in which there is little room for interaction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Didn’t provide any solution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2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63A53A-5D41-4EEA-80B0-A924FC745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44409"/>
              </p:ext>
            </p:extLst>
          </p:nvPr>
        </p:nvGraphicFramePr>
        <p:xfrm>
          <a:off x="238125" y="206375"/>
          <a:ext cx="11420476" cy="648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2588852030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41238748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276059485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717255807"/>
                    </a:ext>
                  </a:extLst>
                </a:gridCol>
              </a:tblGrid>
              <a:tr h="1775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8684"/>
                  </a:ext>
                </a:extLst>
              </a:tr>
              <a:tr h="455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Anita L. Cloete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and education: Challenges and opportunities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Highlights the social embeddedness of technology by stressing how it is intertwined with other social developments like economy.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Discussed the following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challenges: the commodification of knowledge and education and how technology is the main driving force.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Discussed problems like impact of E-education with social developments and nearly covered all other aspects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Did not provide any solution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7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3AFA7D-E027-4CC9-89CB-36DCE6219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15079"/>
              </p:ext>
            </p:extLst>
          </p:nvPr>
        </p:nvGraphicFramePr>
        <p:xfrm>
          <a:off x="238125" y="206375"/>
          <a:ext cx="11420476" cy="648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2588852030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41238748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276059485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717255807"/>
                    </a:ext>
                  </a:extLst>
                </a:gridCol>
              </a:tblGrid>
              <a:tr h="1775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8684"/>
                  </a:ext>
                </a:extLst>
              </a:tr>
              <a:tr h="455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 Reynolds and Linda Flynn-Wilson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perception of the quality of discussion in a synchronous virtual classroom environment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Observation feedback on interaction within a synchronous virtual classroom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instructor’s teaching style and visual presence were instrumental in engaging students with the content. 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why the format of the virtual classroom didn't encouraged robust discussion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Didn’t provide  solution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2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E5E18-E09D-46B5-8A5B-7D51373D1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46748"/>
              </p:ext>
            </p:extLst>
          </p:nvPr>
        </p:nvGraphicFramePr>
        <p:xfrm>
          <a:off x="238125" y="206375"/>
          <a:ext cx="11420476" cy="648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2588852030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41238748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276059485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717255807"/>
                    </a:ext>
                  </a:extLst>
                </a:gridCol>
              </a:tblGrid>
              <a:tr h="1775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8684"/>
                  </a:ext>
                </a:extLst>
              </a:tr>
              <a:tr h="455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Rekha Asmara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Teaching English in a Virtual Classroom using WhatsApp during COVID19 Pandemic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Observation feedback on interaction within a synchronous virtual classroom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Described the usage of WhatsApp as a virtual classroom despite being a social media platform made specifically for chatting. 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Clearly depicted the major flaws in using WhatsApp as a virtual classroom medium: late response due to typing, taking attendance.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Didn’t provide any solution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91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2DC-AAA6-4A9A-A229-5ED2D7A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Research Direction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9AF4F-4056-47CC-9E12-C9AF373BA289}"/>
              </a:ext>
            </a:extLst>
          </p:cNvPr>
          <p:cNvSpPr txBox="1"/>
          <p:nvPr/>
        </p:nvSpPr>
        <p:spPr>
          <a:xfrm>
            <a:off x="1495424" y="1895475"/>
            <a:ext cx="85725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Make virtual classroom an overall complete system which has all features like in a regular classroom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Despise use of social media platforms for teaching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Make software cheap and easy to understand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Have an application, simulation or drawing board inside the software to make practical classes possible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7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2DC-AAA6-4A9A-A229-5ED2D7A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Summary of Survey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E482-8FF5-47E4-A804-7801F4881116}"/>
              </a:ext>
            </a:extLst>
          </p:cNvPr>
          <p:cNvSpPr txBox="1"/>
          <p:nvPr/>
        </p:nvSpPr>
        <p:spPr>
          <a:xfrm>
            <a:off x="1466849" y="1819274"/>
            <a:ext cx="8382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Most of them only discussed the problems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Didn’t provide solutions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Did not speak about how assessments should be conducted and evaluated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Most institutions still use social media platform to teach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Some subjects cannot be taught online with current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5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74D-37FC-4C5E-A726-F3D15928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9546-5E71-4731-8B57-75551680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AlAwadhi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et al. "Virtual reality application for interactive and informative learning."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2nd International Conference on Bio-engineering for Smart Technologies (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BioSMART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Hakami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Mohssen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"Utilization of Virtual Classroom System in Traditional Teaching: Benefits and Challenges."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Education, Learning and Development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5.3 (2017): 21-29.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Sunasee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Rajesh. "Challenges of Teaching Organic Chemistry during COVID-19 Pandemic at a Primarily Undergraduate Institution."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Chemical Education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Jang, H.Y.; Kim, H.J. A Meta-Analysis of the Cognitive, Affective, and Interpersonal Outcomes of Flipped Classrooms in Higher Education.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Educ. Sci.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1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E38D-AEB9-4054-B18A-5F3B901E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Cloete, Anita L. "Technology and education: Challenges and opportunities."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HTS Theological Studies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73.4 (2017): 1-7.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Reynolds, Kate, and Linda Flynn-Wilson. "Student perception of the quality of discussion in a synchronous virtual classroom environment."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EdMedia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 Innovate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Association for the Advancement of Computing in Education (AACE), 2018.</a:t>
            </a:r>
          </a:p>
          <a:p>
            <a:r>
              <a:rPr lang="en-US" b="0" i="0" dirty="0">
                <a:effectLst/>
                <a:latin typeface="Noto Sans"/>
              </a:rPr>
              <a:t>Rekha Asmara. (2020). TEACHING ENGLISH IN A VIRTUAL CLASSROOM USING WHATSAPP DURING COVID-19 PANDEMIC. </a:t>
            </a:r>
            <a:r>
              <a:rPr lang="en-US" b="0" i="1" dirty="0">
                <a:effectLst/>
                <a:latin typeface="Noto Sans"/>
              </a:rPr>
              <a:t>Language and Education Journal</a:t>
            </a:r>
            <a:r>
              <a:rPr lang="en-US" b="0" i="0" dirty="0">
                <a:effectLst/>
                <a:latin typeface="Noto Sans"/>
              </a:rPr>
              <a:t>, </a:t>
            </a:r>
            <a:r>
              <a:rPr lang="en-US" b="0" i="1" dirty="0">
                <a:effectLst/>
                <a:latin typeface="Noto Sans"/>
              </a:rPr>
              <a:t>5</a:t>
            </a:r>
            <a:r>
              <a:rPr lang="en-US" b="0" i="0" dirty="0">
                <a:effectLst/>
                <a:latin typeface="Noto Sans"/>
              </a:rPr>
              <a:t>(1), 16-27.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Hofmann, Jennifer. "Solutions to the top 10 challenges of blended learning."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United states: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InSync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Training, LLC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(June 2020).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81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2DC-AAA6-4A9A-A229-5ED2D7A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is Virtual Classroom?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322F5-5858-4D46-B45F-B3D442415DEC}"/>
              </a:ext>
            </a:extLst>
          </p:cNvPr>
          <p:cNvSpPr txBox="1"/>
          <p:nvPr/>
        </p:nvSpPr>
        <p:spPr>
          <a:xfrm>
            <a:off x="1266824" y="2076450"/>
            <a:ext cx="8696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</a:rPr>
              <a:t>A 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virtual classroom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is a digital replica of a traditional classroom or training room. The instructors teach,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interact, communicate, view and discuss presentations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and the participants learn in real-time, face-to-face but via internet-enabled technology devices</a:t>
            </a:r>
          </a:p>
          <a:p>
            <a:pPr algn="l"/>
            <a:endParaRPr lang="en-US" sz="2000" dirty="0">
              <a:solidFill>
                <a:srgbClr val="333333"/>
              </a:solidFill>
            </a:endParaRP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Everything remains the way it is. The only difference is: an online classroom uses technology to support instruction and learning. What are the advantages of virtual classroom? It offers more flexibility over a traditional classroom. You can deliver the instruction to a geographically dispersed audience at one time. 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31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033B7-01E1-4F63-8F56-6EC79A6422C3}"/>
              </a:ext>
            </a:extLst>
          </p:cNvPr>
          <p:cNvSpPr/>
          <p:nvPr/>
        </p:nvSpPr>
        <p:spPr>
          <a:xfrm>
            <a:off x="4329971" y="2357735"/>
            <a:ext cx="3532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028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2DC-AAA6-4A9A-A229-5ED2D7A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Abstract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6C268-2A8C-4FE7-860A-FE440693F056}"/>
              </a:ext>
            </a:extLst>
          </p:cNvPr>
          <p:cNvSpPr txBox="1"/>
          <p:nvPr/>
        </p:nvSpPr>
        <p:spPr>
          <a:xfrm>
            <a:off x="838200" y="1657351"/>
            <a:ext cx="104489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Currently, many E-Learning platforms of different qualities are available. Most of them lack in the direct interactivity between teacher and students and among students. In this paper, a framework of virtual classroom model on the Internet is proposed. It connects the advantages of existing offline approaches, like a white board, with the advantages of live streaming systems with many participants. </a:t>
            </a:r>
          </a:p>
          <a:p>
            <a:endParaRPr lang="en-US" sz="2000" dirty="0"/>
          </a:p>
          <a:p>
            <a:r>
              <a:rPr lang="en-US" sz="2000" dirty="0"/>
              <a:t>The architecture of virtual classroom on the Internet is composed of three processes: functions and protocol classification process, client/server sequential process and collaborative functions for lecturer and student process. </a:t>
            </a:r>
          </a:p>
          <a:p>
            <a:endParaRPr lang="en-US" sz="2000" dirty="0"/>
          </a:p>
          <a:p>
            <a:r>
              <a:rPr lang="en-US" sz="2000" dirty="0"/>
              <a:t>The virtual classroom is interesting place for lecturers and students to join and become the most important feature of E-Learning web sites that makes more attractive and complete E-Learning system.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61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600F9-2D3C-4F07-AD79-D429FF2B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22" y="327441"/>
            <a:ext cx="7703253" cy="6393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E53B5-6358-464D-9192-4C5DC55CE784}"/>
              </a:ext>
            </a:extLst>
          </p:cNvPr>
          <p:cNvSpPr txBox="1"/>
          <p:nvPr/>
        </p:nvSpPr>
        <p:spPr>
          <a:xfrm>
            <a:off x="838200" y="1419225"/>
            <a:ext cx="34974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1900" b="0" i="0" u="none" strike="noStrike" baseline="0" dirty="0">
                <a:solidFill>
                  <a:srgbClr val="000000"/>
                </a:solidFill>
              </a:rPr>
              <a:t>There are many objects such as white board, presentation, chat, AV presence and people list in classroom on the Internet. 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b="0" i="0" u="none" strike="noStrike" baseline="0" dirty="0">
                <a:solidFill>
                  <a:srgbClr val="000000"/>
                </a:solidFill>
              </a:rPr>
              <a:t>They are allowed to be shared with other learners. Remote shared objects are managed by a streaming server. Client can access shared objects and get update whenever a change is made to that shared object. VDO streaming part is also provided on the streaming server. </a:t>
            </a:r>
            <a:endParaRPr lang="en-IN" sz="19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7BFFE3-12BF-4976-BA47-B893536A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4322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Architecture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6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79C0C-264E-40D3-8324-CAD3EA68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4"/>
          <a:stretch/>
        </p:blipFill>
        <p:spPr>
          <a:xfrm>
            <a:off x="1321500" y="412750"/>
            <a:ext cx="9346500" cy="502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C9A66-12CA-42B9-B13B-3F45273A1264}"/>
              </a:ext>
            </a:extLst>
          </p:cNvPr>
          <p:cNvSpPr txBox="1"/>
          <p:nvPr/>
        </p:nvSpPr>
        <p:spPr>
          <a:xfrm>
            <a:off x="2281237" y="5460365"/>
            <a:ext cx="76295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Procedure for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connecting, displaying, share and streaming media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20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2DC-AAA6-4A9A-A229-5ED2D7A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Objective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2C7AD-32E4-4447-8CF7-7D3378B32778}"/>
              </a:ext>
            </a:extLst>
          </p:cNvPr>
          <p:cNvSpPr txBox="1"/>
          <p:nvPr/>
        </p:nvSpPr>
        <p:spPr>
          <a:xfrm>
            <a:off x="1952625" y="2095500"/>
            <a:ext cx="8286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experiencing ambiguities in current virtual classroom platforms and thoroughly going through recent articles and research papers we have chosen this work</a:t>
            </a:r>
          </a:p>
          <a:p>
            <a:endParaRPr lang="en-IN" sz="2000" dirty="0"/>
          </a:p>
          <a:p>
            <a:r>
              <a:rPr lang="en-IN" sz="2000" dirty="0"/>
              <a:t>Through this model, we aim to provide a simple, cost friendly and an efficient system to facilitate a classroom learning environment by improving </a:t>
            </a:r>
            <a:r>
              <a:rPr lang="en-IN" sz="2000" dirty="0" err="1"/>
              <a:t>makespan</a:t>
            </a:r>
            <a:r>
              <a:rPr lang="en-IN" sz="2000" dirty="0"/>
              <a:t>, cost and using limited yet proper resources.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19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CCD7-7874-4FD1-ACCB-0676C70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+mn-lt"/>
              </a:rPr>
              <a:t>Literature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5C77B-55F2-46B2-900E-4EBAE529C671}"/>
              </a:ext>
            </a:extLst>
          </p:cNvPr>
          <p:cNvSpPr txBox="1"/>
          <p:nvPr/>
        </p:nvSpPr>
        <p:spPr>
          <a:xfrm>
            <a:off x="1852612" y="1895475"/>
            <a:ext cx="8486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Following slides contain 7 literature works we have gone through</a:t>
            </a:r>
          </a:p>
          <a:p>
            <a:endParaRPr lang="en-IN" sz="2000" dirty="0"/>
          </a:p>
          <a:p>
            <a:r>
              <a:rPr lang="en-IN" sz="2000" dirty="0"/>
              <a:t>We depicted their concept and discussed their advantages and disadvantages</a:t>
            </a:r>
          </a:p>
          <a:p>
            <a:endParaRPr lang="en-IN" sz="2000" dirty="0"/>
          </a:p>
          <a:p>
            <a:r>
              <a:rPr lang="en-IN" sz="2000" dirty="0"/>
              <a:t>For this purpose we took help from :</a:t>
            </a:r>
          </a:p>
          <a:p>
            <a:r>
              <a:rPr lang="en-IN" sz="2000" dirty="0"/>
              <a:t>Research Gate </a:t>
            </a:r>
            <a:r>
              <a:rPr lang="en-IN" sz="2000" dirty="0">
                <a:hlinkClick r:id="rId2"/>
              </a:rPr>
              <a:t>https://www.researchgate.net/</a:t>
            </a:r>
            <a:r>
              <a:rPr lang="en-IN" sz="2000" dirty="0"/>
              <a:t> </a:t>
            </a:r>
          </a:p>
          <a:p>
            <a:r>
              <a:rPr lang="en-IN" sz="2000" dirty="0"/>
              <a:t>Google Scholar </a:t>
            </a:r>
            <a:r>
              <a:rPr lang="en-IN" sz="2000" dirty="0">
                <a:hlinkClick r:id="rId3"/>
              </a:rPr>
              <a:t>https://scholar.google.com/</a:t>
            </a: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59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825568-6E4A-4107-BF62-8EEB1A4AE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2195"/>
              </p:ext>
            </p:extLst>
          </p:nvPr>
        </p:nvGraphicFramePr>
        <p:xfrm>
          <a:off x="238125" y="206375"/>
          <a:ext cx="11420476" cy="654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2588852030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41238748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276059485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717255807"/>
                    </a:ext>
                  </a:extLst>
                </a:gridCol>
              </a:tblGrid>
              <a:tr h="1775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8684"/>
                  </a:ext>
                </a:extLst>
              </a:tr>
              <a:tr h="4551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AlAwadhi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S., et 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reality application for interactive and informative learning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environment which represents an educational society that will be seen through a Virtual Reality headset, and it will be controlled through a leap motion controller.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Wishes to deploy Virtual reality headset to students to enable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 experiments, attend online live 360D lectures, watch pre-recorded lectures, have a campus tour, and visit informative labs virtually</a:t>
                      </a:r>
                      <a:endParaRPr lang="en-IN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It’s a very efficient system and VR is the closest technology by using one can get environment like a regular classroom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2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+mn-lt"/>
                          <a:cs typeface="Arial" panose="020B0604020202020204" pitchFamily="34" charset="0"/>
                        </a:rPr>
                        <a:t>Very expensive, not all students can afford or access that technology.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91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E3A4E7-5118-4F7A-A22C-E2BBF0C5D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99493"/>
              </p:ext>
            </p:extLst>
          </p:nvPr>
        </p:nvGraphicFramePr>
        <p:xfrm>
          <a:off x="352425" y="266701"/>
          <a:ext cx="11420476" cy="649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119">
                  <a:extLst>
                    <a:ext uri="{9D8B030D-6E8A-4147-A177-3AD203B41FA5}">
                      <a16:colId xmlns:a16="http://schemas.microsoft.com/office/drawing/2014/main" val="197746877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457175773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3608156522"/>
                    </a:ext>
                  </a:extLst>
                </a:gridCol>
                <a:gridCol w="2855119">
                  <a:extLst>
                    <a:ext uri="{9D8B030D-6E8A-4147-A177-3AD203B41FA5}">
                      <a16:colId xmlns:a16="http://schemas.microsoft.com/office/drawing/2014/main" val="1860524871"/>
                    </a:ext>
                  </a:extLst>
                </a:gridCol>
              </a:tblGrid>
              <a:tr h="1647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 &amp;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45530"/>
                  </a:ext>
                </a:extLst>
              </a:tr>
              <a:tr h="427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 Hofmann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 to the top 10 challenges of blended learning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Addressing the strategies and solutions for anticipating and minimizing the most common challenges when designing and implementing a blended learning solution, including technical, organizational, and instructional challenges.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Using the best delivery methodology(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available for a specific objective, including online, classroom-based instruction, electronic performance support, paper-based, and formalized or informal on-the-job solutions. 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Explained the mutual understanding and coordination needed in new environment of education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mention of how to asses student, to check if the methods are really working.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57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92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1543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Noto Sans</vt:lpstr>
      <vt:lpstr>Wingdings</vt:lpstr>
      <vt:lpstr>Office Theme</vt:lpstr>
      <vt:lpstr>PowerPoint Presentation</vt:lpstr>
      <vt:lpstr>What is Virtual Classroom?</vt:lpstr>
      <vt:lpstr>Abstract</vt:lpstr>
      <vt:lpstr>Architecture</vt:lpstr>
      <vt:lpstr>PowerPoint Presentation</vt:lpstr>
      <vt:lpstr>Objective</vt:lpstr>
      <vt:lpstr>Literature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Direction</vt:lpstr>
      <vt:lpstr>Summary of Survey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Rishank Pratik</dc:creator>
  <cp:lastModifiedBy>Rishank Pratik</cp:lastModifiedBy>
  <cp:revision>39</cp:revision>
  <dcterms:created xsi:type="dcterms:W3CDTF">2020-08-29T16:44:01Z</dcterms:created>
  <dcterms:modified xsi:type="dcterms:W3CDTF">2020-10-05T20:22:52Z</dcterms:modified>
</cp:coreProperties>
</file>